
<file path=[Content_Types].xml><?xml version="1.0" encoding="utf-8"?>
<Types xmlns="http://schemas.openxmlformats.org/package/2006/content-types">
  <Default Extension="jpeg" ContentType="image/jpeg"/>
  <Default Extension="jpg" ContentType="image/jpeg"/>
  <Default Extension="jpg&amp;ehk=9Bk9B9"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420" r:id="rId2"/>
    <p:sldId id="476" r:id="rId3"/>
    <p:sldId id="423" r:id="rId4"/>
    <p:sldId id="401" r:id="rId5"/>
    <p:sldId id="425" r:id="rId6"/>
    <p:sldId id="421" r:id="rId7"/>
    <p:sldId id="424" r:id="rId8"/>
    <p:sldId id="384" r:id="rId9"/>
    <p:sldId id="385" r:id="rId10"/>
    <p:sldId id="386" r:id="rId11"/>
    <p:sldId id="387" r:id="rId12"/>
    <p:sldId id="388" r:id="rId13"/>
    <p:sldId id="269" r:id="rId14"/>
    <p:sldId id="316" r:id="rId15"/>
    <p:sldId id="317" r:id="rId16"/>
    <p:sldId id="319" r:id="rId17"/>
    <p:sldId id="422" r:id="rId18"/>
    <p:sldId id="477" r:id="rId19"/>
    <p:sldId id="478" r:id="rId20"/>
    <p:sldId id="419" r:id="rId21"/>
    <p:sldId id="298" r:id="rId22"/>
    <p:sldId id="341" r:id="rId23"/>
    <p:sldId id="342" r:id="rId24"/>
    <p:sldId id="446" r:id="rId25"/>
    <p:sldId id="456" r:id="rId26"/>
    <p:sldId id="434" r:id="rId27"/>
    <p:sldId id="442" r:id="rId28"/>
    <p:sldId id="444" r:id="rId29"/>
    <p:sldId id="445" r:id="rId30"/>
    <p:sldId id="356" r:id="rId31"/>
    <p:sldId id="431" r:id="rId32"/>
    <p:sldId id="358" r:id="rId33"/>
    <p:sldId id="441" r:id="rId34"/>
    <p:sldId id="429" r:id="rId35"/>
    <p:sldId id="482" r:id="rId36"/>
    <p:sldId id="451" r:id="rId37"/>
    <p:sldId id="361" r:id="rId38"/>
    <p:sldId id="479" r:id="rId39"/>
    <p:sldId id="480" r:id="rId40"/>
    <p:sldId id="483"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demar Tlaga" initials="W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B49F"/>
    <a:srgbClr val="420000"/>
    <a:srgbClr val="EED3B0"/>
    <a:srgbClr val="FFCCFF"/>
    <a:srgbClr val="BEB8A8"/>
    <a:srgbClr val="FF3300"/>
    <a:srgbClr val="FF66FF"/>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78" autoAdjust="0"/>
    <p:restoredTop sz="95545" autoAdjust="0"/>
  </p:normalViewPr>
  <p:slideViewPr>
    <p:cSldViewPr>
      <p:cViewPr varScale="1">
        <p:scale>
          <a:sx n="102" d="100"/>
          <a:sy n="102" d="100"/>
        </p:scale>
        <p:origin x="1440" y="102"/>
      </p:cViewPr>
      <p:guideLst>
        <p:guide orient="horz" pos="2160"/>
        <p:guide pos="2880"/>
      </p:guideLst>
    </p:cSldViewPr>
  </p:slideViewPr>
  <p:outlineViewPr>
    <p:cViewPr>
      <p:scale>
        <a:sx n="33" d="100"/>
        <a:sy n="33" d="100"/>
      </p:scale>
      <p:origin x="0" y="-6564"/>
    </p:cViewPr>
  </p:outlineViewPr>
  <p:notesTextViewPr>
    <p:cViewPr>
      <p:scale>
        <a:sx n="3" d="2"/>
        <a:sy n="3" d="2"/>
      </p:scale>
      <p:origin x="0" y="0"/>
    </p:cViewPr>
  </p:notesTextViewPr>
  <p:sorterViewPr>
    <p:cViewPr varScale="1">
      <p:scale>
        <a:sx n="100" d="100"/>
        <a:sy n="100" d="100"/>
      </p:scale>
      <p:origin x="0" y="-4968"/>
    </p:cViewPr>
  </p:sorterViewPr>
  <p:notesViewPr>
    <p:cSldViewPr>
      <p:cViewPr varScale="1">
        <p:scale>
          <a:sx n="67" d="100"/>
          <a:sy n="67" d="100"/>
        </p:scale>
        <p:origin x="274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79340D-E56E-4B99-AACE-00DBC05486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93E5F1B-076A-45DB-8706-C7F3F49F97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CFBA98-81B8-4579-AE60-55A72F3340D0}" type="datetimeFigureOut">
              <a:rPr lang="en-GB" smtClean="0"/>
              <a:t>17/03/2023</a:t>
            </a:fld>
            <a:endParaRPr lang="en-GB"/>
          </a:p>
        </p:txBody>
      </p:sp>
      <p:sp>
        <p:nvSpPr>
          <p:cNvPr id="4" name="Footer Placeholder 3">
            <a:extLst>
              <a:ext uri="{FF2B5EF4-FFF2-40B4-BE49-F238E27FC236}">
                <a16:creationId xmlns:a16="http://schemas.microsoft.com/office/drawing/2014/main" id="{C4E6080C-5CD6-4FA4-ADF8-4F9FD16273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0913772-DC1B-465E-8712-CC4D1FF5FB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30861A-21C8-4439-8B13-61BE4183A2BF}" type="slidenum">
              <a:rPr lang="en-GB" smtClean="0"/>
              <a:t>‹#›</a:t>
            </a:fld>
            <a:endParaRPr lang="en-GB"/>
          </a:p>
        </p:txBody>
      </p:sp>
    </p:spTree>
    <p:extLst>
      <p:ext uri="{BB962C8B-B14F-4D97-AF65-F5344CB8AC3E}">
        <p14:creationId xmlns:p14="http://schemas.microsoft.com/office/powerpoint/2010/main" val="2758936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63D57189-FC98-45F8-B7EA-AC1C91B2AFD9}" type="slidenum">
              <a:rPr lang="en-US"/>
              <a:pPr>
                <a:defRPr/>
              </a:pPr>
              <a:t>‹#›</a:t>
            </a:fld>
            <a:endParaRPr lang="en-US"/>
          </a:p>
        </p:txBody>
      </p:sp>
    </p:spTree>
    <p:extLst>
      <p:ext uri="{BB962C8B-B14F-4D97-AF65-F5344CB8AC3E}">
        <p14:creationId xmlns:p14="http://schemas.microsoft.com/office/powerpoint/2010/main" val="20516481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
        <p:nvSpPr>
          <p:cNvPr id="4" name="Slide Number Placeholder 3"/>
          <p:cNvSpPr>
            <a:spLocks noGrp="1"/>
          </p:cNvSpPr>
          <p:nvPr>
            <p:ph type="sldNum" sz="quarter" idx="10"/>
          </p:nvPr>
        </p:nvSpPr>
        <p:spPr/>
        <p:txBody>
          <a:bodyPr/>
          <a:lstStyle/>
          <a:p>
            <a:pPr>
              <a:defRPr/>
            </a:pPr>
            <a:fld id="{63D57189-FC98-45F8-B7EA-AC1C91B2AFD9}" type="slidenum">
              <a:rPr lang="en-US" smtClean="0"/>
              <a:pPr>
                <a:defRPr/>
              </a:pPr>
              <a:t>33</a:t>
            </a:fld>
            <a:endParaRPr lang="en-US"/>
          </a:p>
        </p:txBody>
      </p:sp>
    </p:spTree>
    <p:extLst>
      <p:ext uri="{BB962C8B-B14F-4D97-AF65-F5344CB8AC3E}">
        <p14:creationId xmlns:p14="http://schemas.microsoft.com/office/powerpoint/2010/main" val="152107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pl-PL" dirty="0"/>
          </a:p>
        </p:txBody>
      </p:sp>
      <p:sp>
        <p:nvSpPr>
          <p:cNvPr id="4" name="Slide Number Placeholder 3"/>
          <p:cNvSpPr>
            <a:spLocks noGrp="1"/>
          </p:cNvSpPr>
          <p:nvPr>
            <p:ph type="sldNum" sz="quarter" idx="10"/>
          </p:nvPr>
        </p:nvSpPr>
        <p:spPr/>
        <p:txBody>
          <a:bodyPr/>
          <a:lstStyle/>
          <a:p>
            <a:pPr>
              <a:defRPr/>
            </a:pPr>
            <a:fld id="{63D57189-FC98-45F8-B7EA-AC1C91B2AFD9}" type="slidenum">
              <a:rPr lang="en-US" smtClean="0"/>
              <a:pPr>
                <a:defRPr/>
              </a:pPr>
              <a:t>34</a:t>
            </a:fld>
            <a:endParaRPr lang="en-US"/>
          </a:p>
        </p:txBody>
      </p:sp>
    </p:spTree>
    <p:extLst>
      <p:ext uri="{BB962C8B-B14F-4D97-AF65-F5344CB8AC3E}">
        <p14:creationId xmlns:p14="http://schemas.microsoft.com/office/powerpoint/2010/main" val="353739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pl-PL" dirty="0"/>
          </a:p>
        </p:txBody>
      </p:sp>
      <p:sp>
        <p:nvSpPr>
          <p:cNvPr id="4" name="Slide Number Placeholder 3"/>
          <p:cNvSpPr>
            <a:spLocks noGrp="1"/>
          </p:cNvSpPr>
          <p:nvPr>
            <p:ph type="sldNum" sz="quarter" idx="10"/>
          </p:nvPr>
        </p:nvSpPr>
        <p:spPr/>
        <p:txBody>
          <a:bodyPr/>
          <a:lstStyle/>
          <a:p>
            <a:pPr>
              <a:defRPr/>
            </a:pPr>
            <a:fld id="{63D57189-FC98-45F8-B7EA-AC1C91B2AFD9}" type="slidenum">
              <a:rPr lang="en-US" smtClean="0"/>
              <a:pPr>
                <a:defRPr/>
              </a:pPr>
              <a:t>35</a:t>
            </a:fld>
            <a:endParaRPr lang="en-US"/>
          </a:p>
        </p:txBody>
      </p:sp>
    </p:spTree>
    <p:extLst>
      <p:ext uri="{BB962C8B-B14F-4D97-AF65-F5344CB8AC3E}">
        <p14:creationId xmlns:p14="http://schemas.microsoft.com/office/powerpoint/2010/main" val="731161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pl-PL" dirty="0"/>
          </a:p>
        </p:txBody>
      </p:sp>
      <p:sp>
        <p:nvSpPr>
          <p:cNvPr id="4" name="Slide Number Placeholder 3"/>
          <p:cNvSpPr>
            <a:spLocks noGrp="1"/>
          </p:cNvSpPr>
          <p:nvPr>
            <p:ph type="sldNum" sz="quarter" idx="10"/>
          </p:nvPr>
        </p:nvSpPr>
        <p:spPr/>
        <p:txBody>
          <a:bodyPr/>
          <a:lstStyle/>
          <a:p>
            <a:pPr>
              <a:defRPr/>
            </a:pPr>
            <a:fld id="{63D57189-FC98-45F8-B7EA-AC1C91B2AFD9}" type="slidenum">
              <a:rPr lang="en-US" smtClean="0"/>
              <a:pPr>
                <a:defRPr/>
              </a:pPr>
              <a:t>36</a:t>
            </a:fld>
            <a:endParaRPr lang="en-US"/>
          </a:p>
        </p:txBody>
      </p:sp>
    </p:spTree>
    <p:extLst>
      <p:ext uri="{BB962C8B-B14F-4D97-AF65-F5344CB8AC3E}">
        <p14:creationId xmlns:p14="http://schemas.microsoft.com/office/powerpoint/2010/main" val="3096709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962400"/>
            <a:ext cx="7772400" cy="1362075"/>
          </a:xfrm>
          <a:prstGeom prst="rect">
            <a:avLst/>
          </a:prstGeom>
        </p:spPr>
        <p:txBody>
          <a:bodyPr anchor="b" anchorCtr="0"/>
          <a:lstStyle>
            <a:lvl1pPr algn="l">
              <a:defRPr sz="40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381000" y="5248275"/>
            <a:ext cx="7772400" cy="1500187"/>
          </a:xfrm>
          <a:prstGeom prst="rect">
            <a:avLst/>
          </a:prstGeom>
        </p:spPr>
        <p:txBody>
          <a:bodyPr anchor="t" anchorCtr="0"/>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9976270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1858109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08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2785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2785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167461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701999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696200" cy="80803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62000" y="1600200"/>
            <a:ext cx="76962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030954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6962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628650" y="365125"/>
            <a:ext cx="7886700" cy="1325563"/>
          </a:xfrm>
          <a:prstGeom prst="rect">
            <a:avLst/>
          </a:prstGeom>
        </p:spPr>
        <p:txBody>
          <a:bodyPr/>
          <a:lstStyle/>
          <a:p>
            <a:r>
              <a:rPr lang="en-US"/>
              <a:t>Click to edit Master title style</a:t>
            </a:r>
            <a:endParaRPr lang="pl-PL"/>
          </a:p>
        </p:txBody>
      </p:sp>
      <p:sp>
        <p:nvSpPr>
          <p:cNvPr id="2" name="TextBox 1">
            <a:extLst>
              <a:ext uri="{FF2B5EF4-FFF2-40B4-BE49-F238E27FC236}">
                <a16:creationId xmlns:a16="http://schemas.microsoft.com/office/drawing/2014/main" id="{11693E59-627F-469B-8A6D-235A012C5F2E}"/>
              </a:ext>
            </a:extLst>
          </p:cNvPr>
          <p:cNvSpPr txBox="1"/>
          <p:nvPr userDrawn="1"/>
        </p:nvSpPr>
        <p:spPr>
          <a:xfrm>
            <a:off x="179512" y="6453336"/>
            <a:ext cx="582488" cy="369332"/>
          </a:xfrm>
          <a:prstGeom prst="rect">
            <a:avLst/>
          </a:prstGeom>
          <a:noFill/>
        </p:spPr>
        <p:txBody>
          <a:bodyPr wrap="square" rtlCol="0">
            <a:spAutoFit/>
          </a:bodyPr>
          <a:lstStyle/>
          <a:p>
            <a:pPr algn="ctr"/>
            <a:fld id="{94D6073A-E878-45C6-8E21-B0DD4BFCFC72}" type="slidenum">
              <a:rPr lang="en-GB" smtClean="0">
                <a:solidFill>
                  <a:schemeClr val="bg1"/>
                </a:solidFill>
                <a:latin typeface="Calibri" panose="020F0502020204030204" pitchFamily="34" charset="0"/>
                <a:cs typeface="Calibri" panose="020F0502020204030204" pitchFamily="34" charset="0"/>
              </a:rPr>
              <a:pPr algn="ctr"/>
              <a:t>‹#›</a:t>
            </a:fld>
            <a:endParaRPr lang="en-GB"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371255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TextBox 4">
            <a:extLst>
              <a:ext uri="{FF2B5EF4-FFF2-40B4-BE49-F238E27FC236}">
                <a16:creationId xmlns:a16="http://schemas.microsoft.com/office/drawing/2014/main" id="{1E7D1CDD-225D-4EC6-8624-4F5BB201E7E8}"/>
              </a:ext>
            </a:extLst>
          </p:cNvPr>
          <p:cNvSpPr txBox="1"/>
          <p:nvPr userDrawn="1"/>
        </p:nvSpPr>
        <p:spPr>
          <a:xfrm>
            <a:off x="179512" y="6581001"/>
            <a:ext cx="457176" cy="276999"/>
          </a:xfrm>
          <a:prstGeom prst="rect">
            <a:avLst/>
          </a:prstGeom>
          <a:noFill/>
        </p:spPr>
        <p:txBody>
          <a:bodyPr wrap="none" tIns="0" bIns="0" rtlCol="0">
            <a:spAutoFit/>
          </a:bodyPr>
          <a:lstStyle/>
          <a:p>
            <a:fld id="{025B41C4-2E93-456C-88CB-3F46548549AF}" type="slidenum">
              <a:rPr lang="en-GB" smtClean="0">
                <a:solidFill>
                  <a:schemeClr val="bg1"/>
                </a:solidFill>
                <a:latin typeface="Calibri" panose="020F0502020204030204" pitchFamily="34" charset="0"/>
                <a:cs typeface="Calibri" panose="020F0502020204030204" pitchFamily="34" charset="0"/>
              </a:rPr>
              <a:t>‹#›</a:t>
            </a:fld>
            <a:endParaRPr lang="en-GB"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5038169"/>
      </p:ext>
    </p:extLst>
  </p:cSld>
  <p:clrMapOvr>
    <a:masterClrMapping/>
  </p:clrMapOvr>
  <p:transition spd="med">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23026" y="685800"/>
            <a:ext cx="7324315" cy="914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72601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38200" y="1535113"/>
            <a:ext cx="3659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2174875"/>
            <a:ext cx="3659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3660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3660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61623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4806738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19430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3050"/>
            <a:ext cx="24749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685800"/>
            <a:ext cx="4654550" cy="5440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90600" y="1435100"/>
            <a:ext cx="24749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505021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04A9FF-2EF6-4B10-8C40-2EF41D0E4DD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3165A-35DA-49C4-A1E6-2049EA3D266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5" r:id="rId1"/>
    <p:sldLayoutId id="2147483667" r:id="rId2"/>
    <p:sldLayoutId id="2147483676" r:id="rId3"/>
    <p:sldLayoutId id="2147483677" r:id="rId4"/>
    <p:sldLayoutId id="2147483668" r:id="rId5"/>
    <p:sldLayoutId id="2147483669" r:id="rId6"/>
    <p:sldLayoutId id="2147483670" r:id="rId7"/>
    <p:sldLayoutId id="2147483671" r:id="rId8"/>
    <p:sldLayoutId id="2147483672" r:id="rId9"/>
    <p:sldLayoutId id="2147483673" r:id="rId10"/>
    <p:sldLayoutId id="2147483678" r:id="rId11"/>
    <p:sldLayoutId id="2147483679" r:id="rId12"/>
    <p:sldLayoutId id="2147483674" r:id="rId13"/>
  </p:sldLayoutIdLst>
  <p:transition spd="med">
    <p:fade/>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opoka.org.pl/biblioteka/W/WP/jan_pawel_ii/listy/gratissimam.html" TargetMode="External"/><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vatican.va/content/john-paul-ii/pl/apost_exhortations/documents/hf_jp-ii_exh_19811122_familiaris-consortio.html#m3c" TargetMode="External"/><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vatican.va/holy_father/john_paul_ii/apost_exhortations/documents/hf_jp-ii_exh_19811122_familiaris-consortio_pl.html#m3c"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3.jpeg"/><Relationship Id="rId2" Type="http://schemas.openxmlformats.org/officeDocument/2006/relationships/image" Target="../media/image19.WMF"/><Relationship Id="rId1" Type="http://schemas.openxmlformats.org/officeDocument/2006/relationships/slideLayout" Target="../slideLayouts/slideLayout3.xml"/><Relationship Id="rId6" Type="http://schemas.openxmlformats.org/officeDocument/2006/relationships/image" Target="../media/image22.jpg&amp;ehk=9Bk9B9"/><Relationship Id="rId5" Type="http://schemas.openxmlformats.org/officeDocument/2006/relationships/hyperlink" Target="http://wegemaluch.pl/index.php?option=com_content&amp;view=article&amp;id=1796:etapy-rozwoju-mowy-dziecka&amp;catid=231:logopeda&amp;Itemid=383" TargetMode="Externa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opoka.org.pl/biblioteka/W/WP/jan_pawel_ii/listy/pekin_29061995.html"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opoka.org.pl/biblioteka/W/WP/jan_pawel_ii/listy/gratissimam.html"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opoka.org.pl/biblioteka/W/WP/benedykt_xvi/encykliki/deus_caritas_25122005.html" TargetMode="External"/><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opoka.org.pl/biblioteka/W/WP/franciszek_i/adhortacje/amoris_laetitia_19032016.html" TargetMode="External"/><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opoka.org.pl/biblioteka/W/WP/pawel_vi/encykliki/humane.html" TargetMode="External"/><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erson holding a dog&#10;&#10;Description generated with high confidence">
            <a:extLst>
              <a:ext uri="{FF2B5EF4-FFF2-40B4-BE49-F238E27FC236}">
                <a16:creationId xmlns:a16="http://schemas.microsoft.com/office/drawing/2014/main" id="{0818115B-7CCF-431F-94F5-AF886D4CC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7384"/>
            <a:ext cx="8236291" cy="6858000"/>
          </a:xfrm>
          <a:prstGeom prst="rect">
            <a:avLst/>
          </a:prstGeom>
        </p:spPr>
      </p:pic>
      <p:sp>
        <p:nvSpPr>
          <p:cNvPr id="6" name="Title 3">
            <a:extLst>
              <a:ext uri="{FF2B5EF4-FFF2-40B4-BE49-F238E27FC236}">
                <a16:creationId xmlns:a16="http://schemas.microsoft.com/office/drawing/2014/main" id="{3DFE2C04-86DC-4B0E-82C9-194428076B2B}"/>
              </a:ext>
            </a:extLst>
          </p:cNvPr>
          <p:cNvSpPr txBox="1">
            <a:spLocks/>
          </p:cNvSpPr>
          <p:nvPr/>
        </p:nvSpPr>
        <p:spPr>
          <a:xfrm>
            <a:off x="512173" y="27384"/>
            <a:ext cx="4419868" cy="2321496"/>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r>
              <a:rPr lang="pl-PL" sz="3600" b="1" kern="0" dirty="0">
                <a:solidFill>
                  <a:srgbClr val="FFFF00"/>
                </a:solidFill>
                <a:latin typeface="Calibri" panose="020F0502020204030204" pitchFamily="34" charset="0"/>
              </a:rPr>
              <a:t>Kobieta i Mężczyzna</a:t>
            </a:r>
          </a:p>
          <a:p>
            <a:pPr algn="l" eaLnBrk="1" hangingPunct="1"/>
            <a:r>
              <a:rPr lang="pl-PL" sz="3600" b="1" kern="0" dirty="0">
                <a:solidFill>
                  <a:srgbClr val="FFFF00"/>
                </a:solidFill>
                <a:latin typeface="Calibri" panose="020F0502020204030204" pitchFamily="34" charset="0"/>
              </a:rPr>
              <a:t>Żona i Mąż</a:t>
            </a:r>
          </a:p>
          <a:p>
            <a:pPr algn="l" eaLnBrk="1" hangingPunct="1"/>
            <a:r>
              <a:rPr lang="pl-PL" sz="3600" b="1" kern="0" dirty="0">
                <a:solidFill>
                  <a:srgbClr val="FFFF00"/>
                </a:solidFill>
                <a:latin typeface="Calibri" panose="020F0502020204030204" pitchFamily="34" charset="0"/>
              </a:rPr>
              <a:t>Matka i Ojciec</a:t>
            </a:r>
          </a:p>
          <a:p>
            <a:pPr algn="l" eaLnBrk="1" hangingPunct="1"/>
            <a:r>
              <a:rPr lang="pl-PL" sz="3600" kern="0" dirty="0" err="1">
                <a:solidFill>
                  <a:srgbClr val="FFFF00"/>
                </a:solidFill>
                <a:latin typeface="Calibri" panose="020F0502020204030204" pitchFamily="34" charset="0"/>
              </a:rPr>
              <a:t>cz.II</a:t>
            </a:r>
            <a:endParaRPr lang="en-GB" sz="3600" kern="0" dirty="0">
              <a:solidFill>
                <a:srgbClr val="FFFF00"/>
              </a:solidFill>
              <a:latin typeface="Calibri" panose="020F0502020204030204" pitchFamily="34" charset="0"/>
            </a:endParaRPr>
          </a:p>
          <a:p>
            <a:pPr algn="l" eaLnBrk="1" hangingPunct="1"/>
            <a:endParaRPr lang="en-GB" sz="3600" b="1" kern="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87890721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331640" y="2636912"/>
          <a:ext cx="6480175" cy="3743325"/>
        </p:xfrm>
        <a:graphic>
          <a:graphicData uri="http://schemas.openxmlformats.org/drawingml/2006/table">
            <a:tbl>
              <a:tblPr firstRow="1" bandRow="1">
                <a:tableStyleId>{5C22544A-7EE6-4342-B048-85BDC9FD1C3A}</a:tableStyleId>
              </a:tblPr>
              <a:tblGrid>
                <a:gridCol w="2031829">
                  <a:extLst>
                    <a:ext uri="{9D8B030D-6E8A-4147-A177-3AD203B41FA5}">
                      <a16:colId xmlns:a16="http://schemas.microsoft.com/office/drawing/2014/main" val="20000"/>
                    </a:ext>
                  </a:extLst>
                </a:gridCol>
                <a:gridCol w="2031829">
                  <a:extLst>
                    <a:ext uri="{9D8B030D-6E8A-4147-A177-3AD203B41FA5}">
                      <a16:colId xmlns:a16="http://schemas.microsoft.com/office/drawing/2014/main" val="20001"/>
                    </a:ext>
                  </a:extLst>
                </a:gridCol>
                <a:gridCol w="2416517">
                  <a:extLst>
                    <a:ext uri="{9D8B030D-6E8A-4147-A177-3AD203B41FA5}">
                      <a16:colId xmlns:a16="http://schemas.microsoft.com/office/drawing/2014/main" val="20002"/>
                    </a:ext>
                  </a:extLst>
                </a:gridCol>
              </a:tblGrid>
              <a:tr h="748665">
                <a:tc>
                  <a:txBody>
                    <a:bodyPr/>
                    <a:lstStyle/>
                    <a:p>
                      <a:pPr algn="ctr"/>
                      <a:endParaRPr lang="pl-PL" sz="2000" dirty="0">
                        <a:solidFill>
                          <a:srgbClr val="FF0000"/>
                        </a:solidFill>
                        <a:latin typeface="Calibri" panose="020F0502020204030204" pitchFamily="34" charset="0"/>
                      </a:endParaRP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endParaRPr lang="pl-PL" dirty="0">
                        <a:solidFill>
                          <a:srgbClr val="FF0000"/>
                        </a:solidFill>
                      </a:endParaRP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dirty="0">
                          <a:solidFill>
                            <a:schemeClr val="tx1"/>
                          </a:solidFill>
                          <a:latin typeface="Calibri" panose="020F0502020204030204" pitchFamily="34" charset="0"/>
                        </a:rPr>
                        <a:t>Sytuacja</a:t>
                      </a:r>
                      <a:r>
                        <a:rPr lang="pl-PL" sz="2000" dirty="0">
                          <a:solidFill>
                            <a:srgbClr val="FF0000"/>
                          </a:solidFill>
                          <a:latin typeface="Calibri" panose="020F0502020204030204" pitchFamily="34" charset="0"/>
                        </a:rPr>
                        <a:t> </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0"/>
                  </a:ext>
                </a:extLst>
              </a:tr>
              <a:tr h="748665">
                <a:tc>
                  <a:txBody>
                    <a:bodyPr/>
                    <a:lstStyle/>
                    <a:p>
                      <a:pPr algn="ctr"/>
                      <a:r>
                        <a:rPr lang="pl-PL" sz="2000" b="1" dirty="0">
                          <a:ln>
                            <a:noFill/>
                          </a:ln>
                          <a:solidFill>
                            <a:srgbClr val="FF0000"/>
                          </a:solidFill>
                          <a:latin typeface="Calibri" panose="020F0502020204030204" pitchFamily="34" charset="0"/>
                        </a:rPr>
                        <a:t>NIE</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ln>
                            <a:noFill/>
                          </a:ln>
                          <a:solidFill>
                            <a:srgbClr val="FF0000"/>
                          </a:solidFill>
                          <a:latin typeface="Calibri" panose="020F0502020204030204" pitchFamily="34" charset="0"/>
                        </a:rPr>
                        <a:t>NIE</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solidFill>
                            <a:srgbClr val="FF0000"/>
                          </a:solidFill>
                          <a:latin typeface="Calibri" panose="020F0502020204030204" pitchFamily="34" charset="0"/>
                        </a:rPr>
                        <a:t>Prostytucja,</a:t>
                      </a:r>
                      <a:r>
                        <a:rPr lang="pl-PL" sz="2000" b="1" baseline="0" dirty="0">
                          <a:solidFill>
                            <a:srgbClr val="FF0000"/>
                          </a:solidFill>
                          <a:latin typeface="Calibri" panose="020F0502020204030204" pitchFamily="34" charset="0"/>
                        </a:rPr>
                        <a:t> §</a:t>
                      </a:r>
                      <a:endParaRPr lang="pl-PL" sz="2000" b="1" dirty="0">
                        <a:solidFill>
                          <a:srgbClr val="FF0000"/>
                        </a:solidFill>
                        <a:latin typeface="Calibri" panose="020F0502020204030204" pitchFamily="34" charset="0"/>
                      </a:endParaRP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1"/>
                  </a:ext>
                </a:extLst>
              </a:tr>
              <a:tr h="748665">
                <a:tc>
                  <a:txBody>
                    <a:bodyPr/>
                    <a:lstStyle/>
                    <a:p>
                      <a:pPr algn="ctr"/>
                      <a:r>
                        <a:rPr lang="pl-PL" sz="2000" b="1" dirty="0">
                          <a:ln>
                            <a:noFill/>
                          </a:ln>
                          <a:solidFill>
                            <a:srgbClr val="FF0000"/>
                          </a:solidFill>
                          <a:latin typeface="Calibri" panose="020F0502020204030204" pitchFamily="34" charset="0"/>
                        </a:rPr>
                        <a:t>NIE</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ln>
                            <a:noFill/>
                          </a:ln>
                          <a:solidFill>
                            <a:srgbClr val="4A9C00"/>
                          </a:solidFill>
                          <a:latin typeface="Calibri" panose="020F0502020204030204" pitchFamily="34" charset="0"/>
                        </a:rPr>
                        <a:t>TAK</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dirty="0">
                          <a:solidFill>
                            <a:srgbClr val="FF0000"/>
                          </a:solidFill>
                          <a:latin typeface="Calibri" panose="020F0502020204030204" pitchFamily="34" charset="0"/>
                        </a:rPr>
                        <a:t>Gwałt,</a:t>
                      </a:r>
                      <a:r>
                        <a:rPr lang="pl-PL" sz="2000" b="1" baseline="0" dirty="0">
                          <a:solidFill>
                            <a:srgbClr val="FF0000"/>
                          </a:solidFill>
                          <a:latin typeface="Calibri" panose="020F0502020204030204" pitchFamily="34" charset="0"/>
                        </a:rPr>
                        <a:t> §</a:t>
                      </a:r>
                      <a:endParaRPr lang="pl-PL" sz="2000" b="1" dirty="0">
                        <a:solidFill>
                          <a:srgbClr val="FF0000"/>
                        </a:solidFill>
                        <a:latin typeface="Calibri" panose="020F0502020204030204" pitchFamily="34" charset="0"/>
                      </a:endParaRP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2"/>
                  </a:ext>
                </a:extLst>
              </a:tr>
              <a:tr h="748665">
                <a:tc>
                  <a:txBody>
                    <a:bodyPr/>
                    <a:lstStyle/>
                    <a:p>
                      <a:pPr algn="ctr"/>
                      <a:r>
                        <a:rPr lang="pl-PL" sz="2000" b="1" dirty="0">
                          <a:ln>
                            <a:noFill/>
                          </a:ln>
                          <a:solidFill>
                            <a:srgbClr val="4A9C00"/>
                          </a:solidFill>
                          <a:latin typeface="Calibri" panose="020F0502020204030204" pitchFamily="34" charset="0"/>
                        </a:rPr>
                        <a:t>TAK</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ln>
                            <a:noFill/>
                          </a:ln>
                          <a:solidFill>
                            <a:srgbClr val="FF0000"/>
                          </a:solidFill>
                          <a:latin typeface="Calibri" panose="020F0502020204030204" pitchFamily="34" charset="0"/>
                        </a:rPr>
                        <a:t>NIE</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dirty="0">
                          <a:solidFill>
                            <a:srgbClr val="FF0000"/>
                          </a:solidFill>
                          <a:latin typeface="Calibri" panose="020F0502020204030204" pitchFamily="34" charset="0"/>
                        </a:rPr>
                        <a:t>?</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3"/>
                  </a:ext>
                </a:extLst>
              </a:tr>
              <a:tr h="748665">
                <a:tc>
                  <a:txBody>
                    <a:bodyPr/>
                    <a:lstStyle/>
                    <a:p>
                      <a:pPr algn="ctr"/>
                      <a:r>
                        <a:rPr lang="pl-PL" sz="2000" b="1" dirty="0">
                          <a:ln>
                            <a:noFill/>
                          </a:ln>
                          <a:solidFill>
                            <a:srgbClr val="4A9C00"/>
                          </a:solidFill>
                          <a:latin typeface="Calibri" panose="020F0502020204030204" pitchFamily="34" charset="0"/>
                        </a:rPr>
                        <a:t>TAK</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ln>
                            <a:noFill/>
                          </a:ln>
                          <a:solidFill>
                            <a:srgbClr val="4A9C00"/>
                          </a:solidFill>
                          <a:latin typeface="Calibri" panose="020F0502020204030204" pitchFamily="34" charset="0"/>
                        </a:rPr>
                        <a:t>TAK</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solidFill>
                            <a:srgbClr val="4A9C00"/>
                          </a:solidFill>
                          <a:latin typeface="Calibri" panose="020F0502020204030204" pitchFamily="34" charset="0"/>
                        </a:rPr>
                        <a:t>?</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4"/>
                  </a:ext>
                </a:extLst>
              </a:tr>
            </a:tbl>
          </a:graphicData>
        </a:graphic>
      </p:graphicFrame>
      <p:grpSp>
        <p:nvGrpSpPr>
          <p:cNvPr id="5" name="Group 4"/>
          <p:cNvGrpSpPr/>
          <p:nvPr/>
        </p:nvGrpSpPr>
        <p:grpSpPr>
          <a:xfrm>
            <a:off x="1718762" y="2211745"/>
            <a:ext cx="1500732" cy="1000524"/>
            <a:chOff x="2267744" y="1615463"/>
            <a:chExt cx="1500732" cy="100052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40859">
              <a:off x="2565705" y="1615463"/>
              <a:ext cx="703142" cy="70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67744" y="2215877"/>
              <a:ext cx="1500732" cy="400110"/>
            </a:xfrm>
            <a:prstGeom prst="rect">
              <a:avLst/>
            </a:prstGeom>
            <a:noFill/>
          </p:spPr>
          <p:txBody>
            <a:bodyPr wrap="none" rtlCol="0">
              <a:spAutoFit/>
            </a:bodyPr>
            <a:lstStyle/>
            <a:p>
              <a:r>
                <a:rPr lang="pl-PL" sz="2000" b="1" dirty="0">
                  <a:latin typeface="Calibri" panose="020F0502020204030204" pitchFamily="34" charset="0"/>
                </a:rPr>
                <a:t>Znak miłości</a:t>
              </a:r>
            </a:p>
          </p:txBody>
        </p:sp>
      </p:grpSp>
      <p:grpSp>
        <p:nvGrpSpPr>
          <p:cNvPr id="8" name="Group 7"/>
          <p:cNvGrpSpPr/>
          <p:nvPr/>
        </p:nvGrpSpPr>
        <p:grpSpPr>
          <a:xfrm>
            <a:off x="3885017" y="2108852"/>
            <a:ext cx="1267976" cy="1103417"/>
            <a:chOff x="4316114" y="1512570"/>
            <a:chExt cx="1267976" cy="1103417"/>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4687" y="1512570"/>
              <a:ext cx="82073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316114" y="2215877"/>
              <a:ext cx="1267976" cy="400110"/>
            </a:xfrm>
            <a:prstGeom prst="rect">
              <a:avLst/>
            </a:prstGeom>
            <a:noFill/>
          </p:spPr>
          <p:txBody>
            <a:bodyPr wrap="none" rtlCol="0">
              <a:spAutoFit/>
            </a:bodyPr>
            <a:lstStyle/>
            <a:p>
              <a:r>
                <a:rPr lang="pl-PL" sz="2000" b="1" dirty="0">
                  <a:latin typeface="Calibri" panose="020F0502020204030204" pitchFamily="34" charset="0"/>
                </a:rPr>
                <a:t>Znak życia</a:t>
              </a:r>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250" y="332656"/>
            <a:ext cx="1644774" cy="1091033"/>
          </a:xfrm>
          <a:prstGeom prst="rect">
            <a:avLst/>
          </a:prstGeom>
        </p:spPr>
      </p:pic>
      <p:sp>
        <p:nvSpPr>
          <p:cNvPr id="14" name="TextBox 13">
            <a:extLst>
              <a:ext uri="{FF2B5EF4-FFF2-40B4-BE49-F238E27FC236}">
                <a16:creationId xmlns:a16="http://schemas.microsoft.com/office/drawing/2014/main" id="{C17B07DB-41C4-4348-8A91-F575FDBB6D1E}"/>
              </a:ext>
            </a:extLst>
          </p:cNvPr>
          <p:cNvSpPr txBox="1"/>
          <p:nvPr/>
        </p:nvSpPr>
        <p:spPr>
          <a:xfrm>
            <a:off x="7947760" y="3570134"/>
            <a:ext cx="691984" cy="400110"/>
          </a:xfrm>
          <a:prstGeom prst="rect">
            <a:avLst/>
          </a:prstGeom>
          <a:noFill/>
        </p:spPr>
        <p:txBody>
          <a:bodyPr wrap="none" rtlCol="0">
            <a:spAutoFit/>
          </a:bodyPr>
          <a:lstStyle/>
          <a:p>
            <a:r>
              <a:rPr lang="pl-PL" sz="2000" b="1" dirty="0">
                <a:solidFill>
                  <a:srgbClr val="FF0000"/>
                </a:solidFill>
                <a:latin typeface="Calibri" panose="020F0502020204030204" pitchFamily="34" charset="0"/>
                <a:cs typeface="Calibri" panose="020F0502020204030204" pitchFamily="34" charset="0"/>
              </a:rPr>
              <a:t>Fałsz</a:t>
            </a:r>
            <a:endParaRPr lang="en-GB" sz="2000" b="1" dirty="0">
              <a:solidFill>
                <a:srgbClr val="FF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56B717D-CEAC-443D-8F5A-BC51F5C1702B}"/>
              </a:ext>
            </a:extLst>
          </p:cNvPr>
          <p:cNvSpPr txBox="1"/>
          <p:nvPr/>
        </p:nvSpPr>
        <p:spPr>
          <a:xfrm>
            <a:off x="7956376" y="4308519"/>
            <a:ext cx="691984" cy="400110"/>
          </a:xfrm>
          <a:prstGeom prst="rect">
            <a:avLst/>
          </a:prstGeom>
          <a:noFill/>
        </p:spPr>
        <p:txBody>
          <a:bodyPr wrap="none" rtlCol="0">
            <a:spAutoFit/>
          </a:bodyPr>
          <a:lstStyle/>
          <a:p>
            <a:r>
              <a:rPr lang="pl-PL" sz="2000" b="1" dirty="0">
                <a:solidFill>
                  <a:srgbClr val="FF0000"/>
                </a:solidFill>
                <a:latin typeface="Calibri" panose="020F0502020204030204" pitchFamily="34" charset="0"/>
                <a:cs typeface="Calibri" panose="020F0502020204030204" pitchFamily="34" charset="0"/>
              </a:rPr>
              <a:t>Fałsz</a:t>
            </a:r>
            <a:endParaRPr lang="en-GB" sz="2000" b="1" dirty="0">
              <a:solidFill>
                <a:srgbClr val="FF0000"/>
              </a:solidFill>
              <a:latin typeface="Calibri" panose="020F0502020204030204" pitchFamily="34" charset="0"/>
              <a:cs typeface="Calibri" panose="020F0502020204030204" pitchFamily="34" charset="0"/>
            </a:endParaRPr>
          </a:p>
        </p:txBody>
      </p:sp>
      <p:sp>
        <p:nvSpPr>
          <p:cNvPr id="16" name="Title 5">
            <a:extLst>
              <a:ext uri="{FF2B5EF4-FFF2-40B4-BE49-F238E27FC236}">
                <a16:creationId xmlns:a16="http://schemas.microsoft.com/office/drawing/2014/main" id="{94135F54-3FDF-4875-9C1D-3DF46418AA10}"/>
              </a:ext>
            </a:extLst>
          </p:cNvPr>
          <p:cNvSpPr txBox="1">
            <a:spLocks/>
          </p:cNvSpPr>
          <p:nvPr/>
        </p:nvSpPr>
        <p:spPr>
          <a:xfrm>
            <a:off x="1187624" y="614686"/>
            <a:ext cx="7126920" cy="1170212"/>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pl-PL" sz="2400" b="1" dirty="0">
                <a:solidFill>
                  <a:srgbClr val="0070C0"/>
                </a:solidFill>
                <a:latin typeface="Calibri" panose="020F0502020204030204" pitchFamily="34" charset="0"/>
              </a:rPr>
              <a:t>Miłość małżeńska jest</a:t>
            </a:r>
            <a:br>
              <a:rPr lang="pl-PL" sz="2400" b="1" dirty="0">
                <a:solidFill>
                  <a:srgbClr val="0070C0"/>
                </a:solidFill>
                <a:latin typeface="Calibri" panose="020F0502020204030204" pitchFamily="34" charset="0"/>
              </a:rPr>
            </a:br>
            <a:r>
              <a:rPr lang="pl-PL" sz="2400" b="1" dirty="0">
                <a:solidFill>
                  <a:srgbClr val="0070C0"/>
                </a:solidFill>
                <a:latin typeface="Calibri" panose="020F0502020204030204" pitchFamily="34" charset="0"/>
              </a:rPr>
              <a:t>ludzka, pełna, wierna, wyłączna, płodna.</a:t>
            </a:r>
          </a:p>
          <a:p>
            <a:pPr fontAlgn="auto">
              <a:spcAft>
                <a:spcPts val="0"/>
              </a:spcAft>
            </a:pPr>
            <a:r>
              <a:rPr lang="pl-PL" sz="2400" b="1" dirty="0">
                <a:solidFill>
                  <a:srgbClr val="0070C0"/>
                </a:solidFill>
                <a:latin typeface="Calibri" panose="020F0502020204030204" pitchFamily="34" charset="0"/>
              </a:rPr>
              <a:t>(HV)</a:t>
            </a:r>
          </a:p>
        </p:txBody>
      </p:sp>
      <p:sp>
        <p:nvSpPr>
          <p:cNvPr id="2" name="TextBox 2">
            <a:extLst>
              <a:ext uri="{FF2B5EF4-FFF2-40B4-BE49-F238E27FC236}">
                <a16:creationId xmlns:a16="http://schemas.microsoft.com/office/drawing/2014/main" id="{CE61ED07-41F4-4370-FBEA-9236D6CD7133}"/>
              </a:ext>
            </a:extLst>
          </p:cNvPr>
          <p:cNvSpPr txBox="1">
            <a:spLocks noChangeArrowheads="1"/>
          </p:cNvSpPr>
          <p:nvPr/>
        </p:nvSpPr>
        <p:spPr bwMode="auto">
          <a:xfrm>
            <a:off x="611560" y="6520527"/>
            <a:ext cx="85324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sz="1200" dirty="0">
                <a:latin typeface="Calibri" panose="020F0502020204030204" pitchFamily="34" charset="0"/>
              </a:rPr>
              <a:t>Tablica </a:t>
            </a:r>
            <a:r>
              <a:rPr lang="pl-PL" sz="1200" dirty="0" err="1">
                <a:latin typeface="Calibri" panose="020F0502020204030204" pitchFamily="34" charset="0"/>
              </a:rPr>
              <a:t>Karnaugh</a:t>
            </a:r>
            <a:r>
              <a:rPr lang="pl-PL" sz="1200" dirty="0">
                <a:latin typeface="Calibri" panose="020F0502020204030204" pitchFamily="34" charset="0"/>
              </a:rPr>
              <a:t> (tablica prawdy, tablica funkcji, tablica wierności). Stosowana w analizie i syntezie układów logicznych, algebra Boole’a</a:t>
            </a:r>
          </a:p>
        </p:txBody>
      </p:sp>
    </p:spTree>
    <p:extLst>
      <p:ext uri="{BB962C8B-B14F-4D97-AF65-F5344CB8AC3E}">
        <p14:creationId xmlns:p14="http://schemas.microsoft.com/office/powerpoint/2010/main" val="80341923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331640" y="2636912"/>
          <a:ext cx="6480175" cy="3743325"/>
        </p:xfrm>
        <a:graphic>
          <a:graphicData uri="http://schemas.openxmlformats.org/drawingml/2006/table">
            <a:tbl>
              <a:tblPr firstRow="1" bandRow="1">
                <a:tableStyleId>{5C22544A-7EE6-4342-B048-85BDC9FD1C3A}</a:tableStyleId>
              </a:tblPr>
              <a:tblGrid>
                <a:gridCol w="2031829">
                  <a:extLst>
                    <a:ext uri="{9D8B030D-6E8A-4147-A177-3AD203B41FA5}">
                      <a16:colId xmlns:a16="http://schemas.microsoft.com/office/drawing/2014/main" val="20000"/>
                    </a:ext>
                  </a:extLst>
                </a:gridCol>
                <a:gridCol w="2031829">
                  <a:extLst>
                    <a:ext uri="{9D8B030D-6E8A-4147-A177-3AD203B41FA5}">
                      <a16:colId xmlns:a16="http://schemas.microsoft.com/office/drawing/2014/main" val="20001"/>
                    </a:ext>
                  </a:extLst>
                </a:gridCol>
                <a:gridCol w="2416517">
                  <a:extLst>
                    <a:ext uri="{9D8B030D-6E8A-4147-A177-3AD203B41FA5}">
                      <a16:colId xmlns:a16="http://schemas.microsoft.com/office/drawing/2014/main" val="20002"/>
                    </a:ext>
                  </a:extLst>
                </a:gridCol>
              </a:tblGrid>
              <a:tr h="748665">
                <a:tc>
                  <a:txBody>
                    <a:bodyPr/>
                    <a:lstStyle/>
                    <a:p>
                      <a:pPr algn="ctr"/>
                      <a:endParaRPr lang="pl-PL" sz="2000" dirty="0">
                        <a:solidFill>
                          <a:srgbClr val="FF0000"/>
                        </a:solidFill>
                        <a:latin typeface="Calibri" panose="020F0502020204030204" pitchFamily="34" charset="0"/>
                      </a:endParaRP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endParaRPr lang="pl-PL" dirty="0">
                        <a:solidFill>
                          <a:srgbClr val="FF0000"/>
                        </a:solidFill>
                      </a:endParaRP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dirty="0">
                          <a:solidFill>
                            <a:schemeClr val="tx1"/>
                          </a:solidFill>
                          <a:latin typeface="Calibri" panose="020F0502020204030204" pitchFamily="34" charset="0"/>
                        </a:rPr>
                        <a:t>Sytuacja</a:t>
                      </a:r>
                      <a:r>
                        <a:rPr lang="pl-PL" sz="2000" dirty="0">
                          <a:solidFill>
                            <a:srgbClr val="FF0000"/>
                          </a:solidFill>
                          <a:latin typeface="Calibri" panose="020F0502020204030204" pitchFamily="34" charset="0"/>
                        </a:rPr>
                        <a:t> </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0"/>
                  </a:ext>
                </a:extLst>
              </a:tr>
              <a:tr h="748665">
                <a:tc>
                  <a:txBody>
                    <a:bodyPr/>
                    <a:lstStyle/>
                    <a:p>
                      <a:pPr algn="ctr"/>
                      <a:r>
                        <a:rPr lang="pl-PL" sz="2000" b="1" dirty="0">
                          <a:ln>
                            <a:noFill/>
                          </a:ln>
                          <a:solidFill>
                            <a:srgbClr val="FF0000"/>
                          </a:solidFill>
                          <a:latin typeface="Calibri" panose="020F0502020204030204" pitchFamily="34" charset="0"/>
                        </a:rPr>
                        <a:t>NIE</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ln>
                            <a:noFill/>
                          </a:ln>
                          <a:solidFill>
                            <a:srgbClr val="FF0000"/>
                          </a:solidFill>
                          <a:latin typeface="Calibri" panose="020F0502020204030204" pitchFamily="34" charset="0"/>
                        </a:rPr>
                        <a:t>NIE</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solidFill>
                            <a:srgbClr val="FF0000"/>
                          </a:solidFill>
                          <a:latin typeface="Calibri" panose="020F0502020204030204" pitchFamily="34" charset="0"/>
                        </a:rPr>
                        <a:t>Prostytucja,</a:t>
                      </a:r>
                      <a:r>
                        <a:rPr lang="pl-PL" sz="2000" b="1" baseline="0" dirty="0">
                          <a:solidFill>
                            <a:srgbClr val="FF0000"/>
                          </a:solidFill>
                          <a:latin typeface="Calibri" panose="020F0502020204030204" pitchFamily="34" charset="0"/>
                        </a:rPr>
                        <a:t> §</a:t>
                      </a:r>
                      <a:endParaRPr lang="pl-PL" sz="2000" b="1" dirty="0">
                        <a:solidFill>
                          <a:srgbClr val="FF0000"/>
                        </a:solidFill>
                        <a:latin typeface="Calibri" panose="020F0502020204030204" pitchFamily="34" charset="0"/>
                      </a:endParaRP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1"/>
                  </a:ext>
                </a:extLst>
              </a:tr>
              <a:tr h="748665">
                <a:tc>
                  <a:txBody>
                    <a:bodyPr/>
                    <a:lstStyle/>
                    <a:p>
                      <a:pPr algn="ctr"/>
                      <a:r>
                        <a:rPr lang="pl-PL" sz="2000" b="1" dirty="0">
                          <a:ln>
                            <a:noFill/>
                          </a:ln>
                          <a:solidFill>
                            <a:srgbClr val="FF0000"/>
                          </a:solidFill>
                          <a:latin typeface="Calibri" panose="020F0502020204030204" pitchFamily="34" charset="0"/>
                        </a:rPr>
                        <a:t>NIE</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ln>
                            <a:noFill/>
                          </a:ln>
                          <a:solidFill>
                            <a:srgbClr val="4A9C00"/>
                          </a:solidFill>
                          <a:latin typeface="Calibri" panose="020F0502020204030204" pitchFamily="34" charset="0"/>
                        </a:rPr>
                        <a:t>TAK</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dirty="0">
                          <a:solidFill>
                            <a:srgbClr val="FF0000"/>
                          </a:solidFill>
                          <a:latin typeface="Calibri" panose="020F0502020204030204" pitchFamily="34" charset="0"/>
                        </a:rPr>
                        <a:t>Gwałt,</a:t>
                      </a:r>
                      <a:r>
                        <a:rPr lang="pl-PL" sz="2000" b="1" baseline="0" dirty="0">
                          <a:solidFill>
                            <a:srgbClr val="FF0000"/>
                          </a:solidFill>
                          <a:latin typeface="Calibri" panose="020F0502020204030204" pitchFamily="34" charset="0"/>
                        </a:rPr>
                        <a:t> §</a:t>
                      </a:r>
                      <a:endParaRPr lang="pl-PL" sz="2000" b="1" dirty="0">
                        <a:solidFill>
                          <a:srgbClr val="FF0000"/>
                        </a:solidFill>
                        <a:latin typeface="Calibri" panose="020F0502020204030204" pitchFamily="34" charset="0"/>
                      </a:endParaRP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2"/>
                  </a:ext>
                </a:extLst>
              </a:tr>
              <a:tr h="748665">
                <a:tc>
                  <a:txBody>
                    <a:bodyPr/>
                    <a:lstStyle/>
                    <a:p>
                      <a:pPr algn="ctr"/>
                      <a:r>
                        <a:rPr lang="pl-PL" sz="2000" b="1" dirty="0">
                          <a:ln>
                            <a:noFill/>
                          </a:ln>
                          <a:solidFill>
                            <a:srgbClr val="4A9C00"/>
                          </a:solidFill>
                          <a:latin typeface="Calibri" panose="020F0502020204030204" pitchFamily="34" charset="0"/>
                        </a:rPr>
                        <a:t>TAK</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ln>
                            <a:noFill/>
                          </a:ln>
                          <a:solidFill>
                            <a:srgbClr val="FF0000"/>
                          </a:solidFill>
                          <a:latin typeface="Calibri" panose="020F0502020204030204" pitchFamily="34" charset="0"/>
                        </a:rPr>
                        <a:t>NIE</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dirty="0">
                          <a:solidFill>
                            <a:srgbClr val="FF0000"/>
                          </a:solidFill>
                          <a:latin typeface="Calibri" panose="020F0502020204030204" pitchFamily="34" charset="0"/>
                        </a:rPr>
                        <a:t>Antykoncepcja</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3"/>
                  </a:ext>
                </a:extLst>
              </a:tr>
              <a:tr h="748665">
                <a:tc>
                  <a:txBody>
                    <a:bodyPr/>
                    <a:lstStyle/>
                    <a:p>
                      <a:pPr algn="ctr"/>
                      <a:r>
                        <a:rPr lang="pl-PL" sz="2000" b="1" dirty="0">
                          <a:ln>
                            <a:noFill/>
                          </a:ln>
                          <a:solidFill>
                            <a:srgbClr val="4A9C00"/>
                          </a:solidFill>
                          <a:latin typeface="Calibri" panose="020F0502020204030204" pitchFamily="34" charset="0"/>
                        </a:rPr>
                        <a:t>TAK</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ln>
                            <a:noFill/>
                          </a:ln>
                          <a:solidFill>
                            <a:srgbClr val="4A9C00"/>
                          </a:solidFill>
                          <a:latin typeface="Calibri" panose="020F0502020204030204" pitchFamily="34" charset="0"/>
                        </a:rPr>
                        <a:t>TAK</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solidFill>
                            <a:srgbClr val="4A9C00"/>
                          </a:solidFill>
                          <a:latin typeface="Calibri" panose="020F0502020204030204" pitchFamily="34" charset="0"/>
                        </a:rPr>
                        <a:t>?</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4"/>
                  </a:ext>
                </a:extLst>
              </a:tr>
            </a:tbl>
          </a:graphicData>
        </a:graphic>
      </p:graphicFrame>
      <p:grpSp>
        <p:nvGrpSpPr>
          <p:cNvPr id="5" name="Group 4"/>
          <p:cNvGrpSpPr/>
          <p:nvPr/>
        </p:nvGrpSpPr>
        <p:grpSpPr>
          <a:xfrm>
            <a:off x="1718762" y="2211745"/>
            <a:ext cx="1500732" cy="1000524"/>
            <a:chOff x="2267744" y="1615463"/>
            <a:chExt cx="1500732" cy="100052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40859">
              <a:off x="2565705" y="1615463"/>
              <a:ext cx="703142" cy="70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67744" y="2215877"/>
              <a:ext cx="1500732" cy="400110"/>
            </a:xfrm>
            <a:prstGeom prst="rect">
              <a:avLst/>
            </a:prstGeom>
            <a:noFill/>
          </p:spPr>
          <p:txBody>
            <a:bodyPr wrap="none" rtlCol="0">
              <a:spAutoFit/>
            </a:bodyPr>
            <a:lstStyle/>
            <a:p>
              <a:r>
                <a:rPr lang="pl-PL" sz="2000" b="1" dirty="0">
                  <a:latin typeface="Calibri" panose="020F0502020204030204" pitchFamily="34" charset="0"/>
                </a:rPr>
                <a:t>Znak miłości</a:t>
              </a:r>
            </a:p>
          </p:txBody>
        </p:sp>
      </p:grpSp>
      <p:grpSp>
        <p:nvGrpSpPr>
          <p:cNvPr id="8" name="Group 7"/>
          <p:cNvGrpSpPr/>
          <p:nvPr/>
        </p:nvGrpSpPr>
        <p:grpSpPr>
          <a:xfrm>
            <a:off x="3885017" y="2108852"/>
            <a:ext cx="1267976" cy="1103417"/>
            <a:chOff x="4316114" y="1512570"/>
            <a:chExt cx="1267976" cy="1103417"/>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4687" y="1512570"/>
              <a:ext cx="82073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316114" y="2215877"/>
              <a:ext cx="1267976" cy="400110"/>
            </a:xfrm>
            <a:prstGeom prst="rect">
              <a:avLst/>
            </a:prstGeom>
            <a:noFill/>
          </p:spPr>
          <p:txBody>
            <a:bodyPr wrap="none" rtlCol="0">
              <a:spAutoFit/>
            </a:bodyPr>
            <a:lstStyle/>
            <a:p>
              <a:r>
                <a:rPr lang="pl-PL" sz="2000" b="1" dirty="0">
                  <a:latin typeface="Calibri" panose="020F0502020204030204" pitchFamily="34" charset="0"/>
                </a:rPr>
                <a:t>Znak życia</a:t>
              </a:r>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250" y="332656"/>
            <a:ext cx="1644774" cy="1091033"/>
          </a:xfrm>
          <a:prstGeom prst="rect">
            <a:avLst/>
          </a:prstGeom>
        </p:spPr>
      </p:pic>
      <p:sp>
        <p:nvSpPr>
          <p:cNvPr id="14" name="TextBox 13">
            <a:extLst>
              <a:ext uri="{FF2B5EF4-FFF2-40B4-BE49-F238E27FC236}">
                <a16:creationId xmlns:a16="http://schemas.microsoft.com/office/drawing/2014/main" id="{9801A4B6-E567-4218-A78F-D9473B9EAAAE}"/>
              </a:ext>
            </a:extLst>
          </p:cNvPr>
          <p:cNvSpPr txBox="1"/>
          <p:nvPr/>
        </p:nvSpPr>
        <p:spPr>
          <a:xfrm>
            <a:off x="7956376" y="3573016"/>
            <a:ext cx="691984" cy="400110"/>
          </a:xfrm>
          <a:prstGeom prst="rect">
            <a:avLst/>
          </a:prstGeom>
          <a:noFill/>
        </p:spPr>
        <p:txBody>
          <a:bodyPr wrap="none" rtlCol="0">
            <a:spAutoFit/>
          </a:bodyPr>
          <a:lstStyle/>
          <a:p>
            <a:r>
              <a:rPr lang="pl-PL" sz="2000" b="1" dirty="0">
                <a:solidFill>
                  <a:srgbClr val="FF0000"/>
                </a:solidFill>
                <a:latin typeface="Calibri" panose="020F0502020204030204" pitchFamily="34" charset="0"/>
                <a:cs typeface="Calibri" panose="020F0502020204030204" pitchFamily="34" charset="0"/>
              </a:rPr>
              <a:t>Fałsz</a:t>
            </a:r>
            <a:endParaRPr lang="en-GB" sz="2000" b="1" dirty="0">
              <a:solidFill>
                <a:srgbClr val="FF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CBF396CC-8C81-4C46-8DEC-3300FCA0BD96}"/>
              </a:ext>
            </a:extLst>
          </p:cNvPr>
          <p:cNvSpPr txBox="1"/>
          <p:nvPr/>
        </p:nvSpPr>
        <p:spPr>
          <a:xfrm>
            <a:off x="7956376" y="4308519"/>
            <a:ext cx="691984" cy="400110"/>
          </a:xfrm>
          <a:prstGeom prst="rect">
            <a:avLst/>
          </a:prstGeom>
          <a:noFill/>
        </p:spPr>
        <p:txBody>
          <a:bodyPr wrap="none" rtlCol="0">
            <a:spAutoFit/>
          </a:bodyPr>
          <a:lstStyle/>
          <a:p>
            <a:r>
              <a:rPr lang="pl-PL" sz="2000" b="1" dirty="0">
                <a:solidFill>
                  <a:srgbClr val="FF0000"/>
                </a:solidFill>
                <a:latin typeface="Calibri" panose="020F0502020204030204" pitchFamily="34" charset="0"/>
                <a:cs typeface="Calibri" panose="020F0502020204030204" pitchFamily="34" charset="0"/>
              </a:rPr>
              <a:t>Fałsz</a:t>
            </a:r>
            <a:endParaRPr lang="en-GB" sz="2000" b="1" dirty="0">
              <a:solidFill>
                <a:srgbClr val="FF000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49B9E793-3B58-4BA4-8DAD-F541F493C3E3}"/>
              </a:ext>
            </a:extLst>
          </p:cNvPr>
          <p:cNvSpPr txBox="1"/>
          <p:nvPr/>
        </p:nvSpPr>
        <p:spPr>
          <a:xfrm>
            <a:off x="7956376" y="5044022"/>
            <a:ext cx="691984" cy="400110"/>
          </a:xfrm>
          <a:prstGeom prst="rect">
            <a:avLst/>
          </a:prstGeom>
          <a:noFill/>
        </p:spPr>
        <p:txBody>
          <a:bodyPr wrap="none" rtlCol="0">
            <a:spAutoFit/>
          </a:bodyPr>
          <a:lstStyle/>
          <a:p>
            <a:r>
              <a:rPr lang="pl-PL" sz="2000" b="1" dirty="0">
                <a:solidFill>
                  <a:srgbClr val="FF0000"/>
                </a:solidFill>
                <a:latin typeface="Calibri" panose="020F0502020204030204" pitchFamily="34" charset="0"/>
                <a:cs typeface="Calibri" panose="020F0502020204030204" pitchFamily="34" charset="0"/>
              </a:rPr>
              <a:t>Fałsz</a:t>
            </a:r>
            <a:endParaRPr lang="en-GB" sz="2000" b="1" dirty="0">
              <a:solidFill>
                <a:srgbClr val="FF0000"/>
              </a:solidFill>
              <a:latin typeface="Calibri" panose="020F0502020204030204" pitchFamily="34" charset="0"/>
              <a:cs typeface="Calibri" panose="020F0502020204030204" pitchFamily="34" charset="0"/>
            </a:endParaRPr>
          </a:p>
        </p:txBody>
      </p:sp>
      <p:sp>
        <p:nvSpPr>
          <p:cNvPr id="17" name="Title 5">
            <a:extLst>
              <a:ext uri="{FF2B5EF4-FFF2-40B4-BE49-F238E27FC236}">
                <a16:creationId xmlns:a16="http://schemas.microsoft.com/office/drawing/2014/main" id="{1A47F196-CFDD-4CC5-8676-0F0B59058ED5}"/>
              </a:ext>
            </a:extLst>
          </p:cNvPr>
          <p:cNvSpPr txBox="1">
            <a:spLocks/>
          </p:cNvSpPr>
          <p:nvPr/>
        </p:nvSpPr>
        <p:spPr>
          <a:xfrm>
            <a:off x="1187624" y="614686"/>
            <a:ext cx="7126920" cy="1170212"/>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pl-PL" sz="2400" b="1" dirty="0">
                <a:solidFill>
                  <a:srgbClr val="0070C0"/>
                </a:solidFill>
                <a:latin typeface="Calibri" panose="020F0502020204030204" pitchFamily="34" charset="0"/>
              </a:rPr>
              <a:t>Miłość małżeńska jest</a:t>
            </a:r>
            <a:br>
              <a:rPr lang="pl-PL" sz="2400" b="1" dirty="0">
                <a:solidFill>
                  <a:srgbClr val="0070C0"/>
                </a:solidFill>
                <a:latin typeface="Calibri" panose="020F0502020204030204" pitchFamily="34" charset="0"/>
              </a:rPr>
            </a:br>
            <a:r>
              <a:rPr lang="pl-PL" sz="2400" b="1" dirty="0">
                <a:solidFill>
                  <a:srgbClr val="0070C0"/>
                </a:solidFill>
                <a:latin typeface="Calibri" panose="020F0502020204030204" pitchFamily="34" charset="0"/>
              </a:rPr>
              <a:t>ludzka, pełna, wierna, wyłączna, płodna.</a:t>
            </a:r>
          </a:p>
          <a:p>
            <a:pPr fontAlgn="auto">
              <a:spcAft>
                <a:spcPts val="0"/>
              </a:spcAft>
            </a:pPr>
            <a:r>
              <a:rPr lang="pl-PL" sz="2400" b="1" dirty="0">
                <a:solidFill>
                  <a:srgbClr val="0070C0"/>
                </a:solidFill>
                <a:latin typeface="Calibri" panose="020F0502020204030204" pitchFamily="34" charset="0"/>
              </a:rPr>
              <a:t>(HV)</a:t>
            </a:r>
          </a:p>
        </p:txBody>
      </p:sp>
      <p:sp>
        <p:nvSpPr>
          <p:cNvPr id="2" name="TextBox 2">
            <a:extLst>
              <a:ext uri="{FF2B5EF4-FFF2-40B4-BE49-F238E27FC236}">
                <a16:creationId xmlns:a16="http://schemas.microsoft.com/office/drawing/2014/main" id="{DB3D2CF3-6CBF-2F26-7E58-96CD8EC641BE}"/>
              </a:ext>
            </a:extLst>
          </p:cNvPr>
          <p:cNvSpPr txBox="1">
            <a:spLocks noChangeArrowheads="1"/>
          </p:cNvSpPr>
          <p:nvPr/>
        </p:nvSpPr>
        <p:spPr bwMode="auto">
          <a:xfrm>
            <a:off x="611560" y="6520527"/>
            <a:ext cx="85324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sz="1200" dirty="0">
                <a:latin typeface="Calibri" panose="020F0502020204030204" pitchFamily="34" charset="0"/>
              </a:rPr>
              <a:t>Tablica </a:t>
            </a:r>
            <a:r>
              <a:rPr lang="pl-PL" sz="1200" dirty="0" err="1">
                <a:latin typeface="Calibri" panose="020F0502020204030204" pitchFamily="34" charset="0"/>
              </a:rPr>
              <a:t>Karnaugh</a:t>
            </a:r>
            <a:r>
              <a:rPr lang="pl-PL" sz="1200" dirty="0">
                <a:latin typeface="Calibri" panose="020F0502020204030204" pitchFamily="34" charset="0"/>
              </a:rPr>
              <a:t> (tablica prawdy, tablica funkcji, tablica wierności). Stosowana w analizie i syntezie układów logicznych, algebra Boole’a</a:t>
            </a:r>
          </a:p>
        </p:txBody>
      </p:sp>
    </p:spTree>
    <p:extLst>
      <p:ext uri="{BB962C8B-B14F-4D97-AF65-F5344CB8AC3E}">
        <p14:creationId xmlns:p14="http://schemas.microsoft.com/office/powerpoint/2010/main" val="192889474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331640" y="2636912"/>
          <a:ext cx="6480175" cy="3743325"/>
        </p:xfrm>
        <a:graphic>
          <a:graphicData uri="http://schemas.openxmlformats.org/drawingml/2006/table">
            <a:tbl>
              <a:tblPr firstRow="1" bandRow="1">
                <a:tableStyleId>{5C22544A-7EE6-4342-B048-85BDC9FD1C3A}</a:tableStyleId>
              </a:tblPr>
              <a:tblGrid>
                <a:gridCol w="2031829">
                  <a:extLst>
                    <a:ext uri="{9D8B030D-6E8A-4147-A177-3AD203B41FA5}">
                      <a16:colId xmlns:a16="http://schemas.microsoft.com/office/drawing/2014/main" val="20000"/>
                    </a:ext>
                  </a:extLst>
                </a:gridCol>
                <a:gridCol w="2031829">
                  <a:extLst>
                    <a:ext uri="{9D8B030D-6E8A-4147-A177-3AD203B41FA5}">
                      <a16:colId xmlns:a16="http://schemas.microsoft.com/office/drawing/2014/main" val="20001"/>
                    </a:ext>
                  </a:extLst>
                </a:gridCol>
                <a:gridCol w="2416517">
                  <a:extLst>
                    <a:ext uri="{9D8B030D-6E8A-4147-A177-3AD203B41FA5}">
                      <a16:colId xmlns:a16="http://schemas.microsoft.com/office/drawing/2014/main" val="20002"/>
                    </a:ext>
                  </a:extLst>
                </a:gridCol>
              </a:tblGrid>
              <a:tr h="748665">
                <a:tc>
                  <a:txBody>
                    <a:bodyPr/>
                    <a:lstStyle/>
                    <a:p>
                      <a:pPr algn="ctr"/>
                      <a:endParaRPr lang="pl-PL" sz="2000" dirty="0">
                        <a:solidFill>
                          <a:srgbClr val="FF0000"/>
                        </a:solidFill>
                        <a:latin typeface="Calibri" panose="020F0502020204030204" pitchFamily="34" charset="0"/>
                      </a:endParaRP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endParaRPr lang="pl-PL" dirty="0">
                        <a:solidFill>
                          <a:srgbClr val="FF0000"/>
                        </a:solidFill>
                      </a:endParaRP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dirty="0">
                          <a:solidFill>
                            <a:schemeClr val="tx1"/>
                          </a:solidFill>
                          <a:latin typeface="Calibri" panose="020F0502020204030204" pitchFamily="34" charset="0"/>
                        </a:rPr>
                        <a:t>Sytuacja</a:t>
                      </a:r>
                      <a:r>
                        <a:rPr lang="pl-PL" sz="2000" dirty="0">
                          <a:solidFill>
                            <a:srgbClr val="FF0000"/>
                          </a:solidFill>
                          <a:latin typeface="Calibri" panose="020F0502020204030204" pitchFamily="34" charset="0"/>
                        </a:rPr>
                        <a:t> </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0"/>
                  </a:ext>
                </a:extLst>
              </a:tr>
              <a:tr h="748665">
                <a:tc>
                  <a:txBody>
                    <a:bodyPr/>
                    <a:lstStyle/>
                    <a:p>
                      <a:pPr algn="ctr"/>
                      <a:r>
                        <a:rPr lang="pl-PL" sz="2000" b="1" dirty="0">
                          <a:ln>
                            <a:noFill/>
                          </a:ln>
                          <a:solidFill>
                            <a:srgbClr val="FF0000"/>
                          </a:solidFill>
                          <a:latin typeface="Calibri" panose="020F0502020204030204" pitchFamily="34" charset="0"/>
                        </a:rPr>
                        <a:t>NIE</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ln>
                            <a:noFill/>
                          </a:ln>
                          <a:solidFill>
                            <a:srgbClr val="FF0000"/>
                          </a:solidFill>
                          <a:latin typeface="Calibri" panose="020F0502020204030204" pitchFamily="34" charset="0"/>
                        </a:rPr>
                        <a:t>NIE</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solidFill>
                            <a:srgbClr val="FF0000"/>
                          </a:solidFill>
                          <a:latin typeface="Calibri" panose="020F0502020204030204" pitchFamily="34" charset="0"/>
                        </a:rPr>
                        <a:t>Prostytucja,</a:t>
                      </a:r>
                      <a:r>
                        <a:rPr lang="pl-PL" sz="2000" b="1" baseline="0" dirty="0">
                          <a:solidFill>
                            <a:srgbClr val="FF0000"/>
                          </a:solidFill>
                          <a:latin typeface="Calibri" panose="020F0502020204030204" pitchFamily="34" charset="0"/>
                        </a:rPr>
                        <a:t> §</a:t>
                      </a:r>
                      <a:endParaRPr lang="pl-PL" sz="2000" b="1" dirty="0">
                        <a:solidFill>
                          <a:srgbClr val="FF0000"/>
                        </a:solidFill>
                        <a:latin typeface="Calibri" panose="020F0502020204030204" pitchFamily="34" charset="0"/>
                      </a:endParaRP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1"/>
                  </a:ext>
                </a:extLst>
              </a:tr>
              <a:tr h="748665">
                <a:tc>
                  <a:txBody>
                    <a:bodyPr/>
                    <a:lstStyle/>
                    <a:p>
                      <a:pPr algn="ctr"/>
                      <a:r>
                        <a:rPr lang="pl-PL" sz="2000" b="1" dirty="0">
                          <a:ln>
                            <a:noFill/>
                          </a:ln>
                          <a:solidFill>
                            <a:srgbClr val="FF0000"/>
                          </a:solidFill>
                          <a:latin typeface="Calibri" panose="020F0502020204030204" pitchFamily="34" charset="0"/>
                        </a:rPr>
                        <a:t>NIE</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ln>
                            <a:noFill/>
                          </a:ln>
                          <a:solidFill>
                            <a:srgbClr val="4A9C00"/>
                          </a:solidFill>
                          <a:latin typeface="Calibri" panose="020F0502020204030204" pitchFamily="34" charset="0"/>
                        </a:rPr>
                        <a:t>TAK</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dirty="0">
                          <a:solidFill>
                            <a:srgbClr val="FF0000"/>
                          </a:solidFill>
                          <a:latin typeface="Calibri" panose="020F0502020204030204" pitchFamily="34" charset="0"/>
                        </a:rPr>
                        <a:t>Gwałt,</a:t>
                      </a:r>
                      <a:r>
                        <a:rPr lang="pl-PL" sz="2000" b="1" baseline="0" dirty="0">
                          <a:solidFill>
                            <a:srgbClr val="FF0000"/>
                          </a:solidFill>
                          <a:latin typeface="Calibri" panose="020F0502020204030204" pitchFamily="34" charset="0"/>
                        </a:rPr>
                        <a:t> §</a:t>
                      </a:r>
                      <a:endParaRPr lang="pl-PL" sz="2000" b="1" dirty="0">
                        <a:solidFill>
                          <a:srgbClr val="FF0000"/>
                        </a:solidFill>
                        <a:latin typeface="Calibri" panose="020F0502020204030204" pitchFamily="34" charset="0"/>
                      </a:endParaRP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2"/>
                  </a:ext>
                </a:extLst>
              </a:tr>
              <a:tr h="748665">
                <a:tc>
                  <a:txBody>
                    <a:bodyPr/>
                    <a:lstStyle/>
                    <a:p>
                      <a:pPr algn="ctr"/>
                      <a:r>
                        <a:rPr lang="pl-PL" sz="2000" b="1" dirty="0">
                          <a:ln>
                            <a:noFill/>
                          </a:ln>
                          <a:solidFill>
                            <a:srgbClr val="4A9C00"/>
                          </a:solidFill>
                          <a:latin typeface="Calibri" panose="020F0502020204030204" pitchFamily="34" charset="0"/>
                        </a:rPr>
                        <a:t>TAK</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ln>
                            <a:noFill/>
                          </a:ln>
                          <a:solidFill>
                            <a:srgbClr val="FF0000"/>
                          </a:solidFill>
                          <a:latin typeface="Calibri" panose="020F0502020204030204" pitchFamily="34" charset="0"/>
                        </a:rPr>
                        <a:t>NIE</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dirty="0">
                          <a:solidFill>
                            <a:srgbClr val="FF0000"/>
                          </a:solidFill>
                          <a:latin typeface="Calibri" panose="020F0502020204030204" pitchFamily="34" charset="0"/>
                        </a:rPr>
                        <a:t>Antykoncepcja</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3"/>
                  </a:ext>
                </a:extLst>
              </a:tr>
              <a:tr h="748665">
                <a:tc>
                  <a:txBody>
                    <a:bodyPr/>
                    <a:lstStyle/>
                    <a:p>
                      <a:pPr algn="ctr"/>
                      <a:r>
                        <a:rPr lang="pl-PL" sz="2000" b="1" dirty="0">
                          <a:ln>
                            <a:noFill/>
                          </a:ln>
                          <a:solidFill>
                            <a:srgbClr val="4A9C00"/>
                          </a:solidFill>
                          <a:latin typeface="Calibri" panose="020F0502020204030204" pitchFamily="34" charset="0"/>
                        </a:rPr>
                        <a:t>TAK</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ln>
                            <a:noFill/>
                          </a:ln>
                          <a:solidFill>
                            <a:srgbClr val="4A9C00"/>
                          </a:solidFill>
                          <a:latin typeface="Calibri" panose="020F0502020204030204" pitchFamily="34" charset="0"/>
                        </a:rPr>
                        <a:t>TAK</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solidFill>
                            <a:srgbClr val="4A9C00"/>
                          </a:solidFill>
                          <a:latin typeface="Calibri" panose="020F0502020204030204" pitchFamily="34" charset="0"/>
                        </a:rPr>
                        <a:t>Zgodność</a:t>
                      </a:r>
                      <a:r>
                        <a:rPr lang="pl-PL" sz="2000" b="1" baseline="0" dirty="0">
                          <a:solidFill>
                            <a:srgbClr val="4A9C00"/>
                          </a:solidFill>
                          <a:latin typeface="Calibri" panose="020F0502020204030204" pitchFamily="34" charset="0"/>
                        </a:rPr>
                        <a:t> z naturą, czystość, ekologia </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4"/>
                  </a:ext>
                </a:extLst>
              </a:tr>
            </a:tbl>
          </a:graphicData>
        </a:graphic>
      </p:graphicFrame>
      <p:grpSp>
        <p:nvGrpSpPr>
          <p:cNvPr id="5" name="Group 4"/>
          <p:cNvGrpSpPr/>
          <p:nvPr/>
        </p:nvGrpSpPr>
        <p:grpSpPr>
          <a:xfrm>
            <a:off x="1718762" y="2211745"/>
            <a:ext cx="1500732" cy="1000524"/>
            <a:chOff x="2267744" y="1615463"/>
            <a:chExt cx="1500732" cy="100052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40859">
              <a:off x="2565705" y="1615463"/>
              <a:ext cx="703142" cy="70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67744" y="2215877"/>
              <a:ext cx="1500732" cy="400110"/>
            </a:xfrm>
            <a:prstGeom prst="rect">
              <a:avLst/>
            </a:prstGeom>
            <a:noFill/>
          </p:spPr>
          <p:txBody>
            <a:bodyPr wrap="none" rtlCol="0">
              <a:spAutoFit/>
            </a:bodyPr>
            <a:lstStyle/>
            <a:p>
              <a:r>
                <a:rPr lang="pl-PL" sz="2000" b="1" dirty="0">
                  <a:latin typeface="Calibri" panose="020F0502020204030204" pitchFamily="34" charset="0"/>
                </a:rPr>
                <a:t>Znak miłości</a:t>
              </a:r>
            </a:p>
          </p:txBody>
        </p:sp>
      </p:grpSp>
      <p:grpSp>
        <p:nvGrpSpPr>
          <p:cNvPr id="8" name="Group 7"/>
          <p:cNvGrpSpPr/>
          <p:nvPr/>
        </p:nvGrpSpPr>
        <p:grpSpPr>
          <a:xfrm>
            <a:off x="3885017" y="2108852"/>
            <a:ext cx="1267976" cy="1103417"/>
            <a:chOff x="4316114" y="1512570"/>
            <a:chExt cx="1267976" cy="1103417"/>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4687" y="1512570"/>
              <a:ext cx="82073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316114" y="2215877"/>
              <a:ext cx="1267976" cy="400110"/>
            </a:xfrm>
            <a:prstGeom prst="rect">
              <a:avLst/>
            </a:prstGeom>
            <a:noFill/>
          </p:spPr>
          <p:txBody>
            <a:bodyPr wrap="none" rtlCol="0">
              <a:spAutoFit/>
            </a:bodyPr>
            <a:lstStyle/>
            <a:p>
              <a:r>
                <a:rPr lang="pl-PL" sz="2000" b="1" dirty="0">
                  <a:latin typeface="Calibri" panose="020F0502020204030204" pitchFamily="34" charset="0"/>
                </a:rPr>
                <a:t>Znak życia</a:t>
              </a:r>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250" y="332656"/>
            <a:ext cx="1644774" cy="1091033"/>
          </a:xfrm>
          <a:prstGeom prst="rect">
            <a:avLst/>
          </a:prstGeom>
        </p:spPr>
      </p:pic>
      <p:sp>
        <p:nvSpPr>
          <p:cNvPr id="14" name="TextBox 13">
            <a:extLst>
              <a:ext uri="{FF2B5EF4-FFF2-40B4-BE49-F238E27FC236}">
                <a16:creationId xmlns:a16="http://schemas.microsoft.com/office/drawing/2014/main" id="{6645DA35-7E2B-42B7-8D17-E4C657E04A87}"/>
              </a:ext>
            </a:extLst>
          </p:cNvPr>
          <p:cNvSpPr txBox="1"/>
          <p:nvPr/>
        </p:nvSpPr>
        <p:spPr>
          <a:xfrm>
            <a:off x="7956376" y="3573016"/>
            <a:ext cx="691984" cy="400110"/>
          </a:xfrm>
          <a:prstGeom prst="rect">
            <a:avLst/>
          </a:prstGeom>
          <a:noFill/>
        </p:spPr>
        <p:txBody>
          <a:bodyPr wrap="none" rtlCol="0">
            <a:spAutoFit/>
          </a:bodyPr>
          <a:lstStyle/>
          <a:p>
            <a:r>
              <a:rPr lang="pl-PL" sz="2000" b="1" dirty="0">
                <a:solidFill>
                  <a:srgbClr val="FF0000"/>
                </a:solidFill>
                <a:latin typeface="Calibri" panose="020F0502020204030204" pitchFamily="34" charset="0"/>
                <a:cs typeface="Calibri" panose="020F0502020204030204" pitchFamily="34" charset="0"/>
              </a:rPr>
              <a:t>Fałsz</a:t>
            </a:r>
            <a:endParaRPr lang="en-GB" sz="2000" b="1" dirty="0">
              <a:solidFill>
                <a:srgbClr val="FF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0F3E4294-F4B2-4E5E-B544-E73DBE3B8E40}"/>
              </a:ext>
            </a:extLst>
          </p:cNvPr>
          <p:cNvSpPr txBox="1"/>
          <p:nvPr/>
        </p:nvSpPr>
        <p:spPr>
          <a:xfrm>
            <a:off x="7956376" y="4308519"/>
            <a:ext cx="691984" cy="400110"/>
          </a:xfrm>
          <a:prstGeom prst="rect">
            <a:avLst/>
          </a:prstGeom>
          <a:noFill/>
        </p:spPr>
        <p:txBody>
          <a:bodyPr wrap="none" rtlCol="0">
            <a:spAutoFit/>
          </a:bodyPr>
          <a:lstStyle/>
          <a:p>
            <a:r>
              <a:rPr lang="pl-PL" sz="2000" b="1" dirty="0">
                <a:solidFill>
                  <a:srgbClr val="FF0000"/>
                </a:solidFill>
                <a:latin typeface="Calibri" panose="020F0502020204030204" pitchFamily="34" charset="0"/>
                <a:cs typeface="Calibri" panose="020F0502020204030204" pitchFamily="34" charset="0"/>
              </a:rPr>
              <a:t>Fałsz</a:t>
            </a:r>
            <a:endParaRPr lang="en-GB" sz="2000" b="1" dirty="0">
              <a:solidFill>
                <a:srgbClr val="FF000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9E3905CA-6FF6-4BA5-813B-D39A58038C5A}"/>
              </a:ext>
            </a:extLst>
          </p:cNvPr>
          <p:cNvSpPr txBox="1"/>
          <p:nvPr/>
        </p:nvSpPr>
        <p:spPr>
          <a:xfrm>
            <a:off x="7956376" y="5044022"/>
            <a:ext cx="691984" cy="400110"/>
          </a:xfrm>
          <a:prstGeom prst="rect">
            <a:avLst/>
          </a:prstGeom>
          <a:noFill/>
        </p:spPr>
        <p:txBody>
          <a:bodyPr wrap="none" rtlCol="0">
            <a:spAutoFit/>
          </a:bodyPr>
          <a:lstStyle/>
          <a:p>
            <a:r>
              <a:rPr lang="pl-PL" sz="2000" b="1" dirty="0">
                <a:solidFill>
                  <a:srgbClr val="FF0000"/>
                </a:solidFill>
                <a:latin typeface="Calibri" panose="020F0502020204030204" pitchFamily="34" charset="0"/>
                <a:cs typeface="Calibri" panose="020F0502020204030204" pitchFamily="34" charset="0"/>
              </a:rPr>
              <a:t>Fałsz</a:t>
            </a:r>
            <a:endParaRPr lang="en-GB" sz="2000" b="1" dirty="0">
              <a:solidFill>
                <a:srgbClr val="FF0000"/>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7FF63543-48A5-46BD-846A-8C9CF882F12E}"/>
              </a:ext>
            </a:extLst>
          </p:cNvPr>
          <p:cNvSpPr txBox="1"/>
          <p:nvPr/>
        </p:nvSpPr>
        <p:spPr>
          <a:xfrm>
            <a:off x="7956376" y="5779525"/>
            <a:ext cx="984693" cy="400110"/>
          </a:xfrm>
          <a:prstGeom prst="rect">
            <a:avLst/>
          </a:prstGeom>
          <a:noFill/>
        </p:spPr>
        <p:txBody>
          <a:bodyPr wrap="none" rtlCol="0">
            <a:spAutoFit/>
          </a:bodyPr>
          <a:lstStyle/>
          <a:p>
            <a:r>
              <a:rPr lang="pl-PL" sz="2000" b="1" dirty="0">
                <a:solidFill>
                  <a:srgbClr val="4A9C00"/>
                </a:solidFill>
                <a:latin typeface="Calibri" panose="020F0502020204030204" pitchFamily="34" charset="0"/>
              </a:rPr>
              <a:t>Prawda</a:t>
            </a:r>
          </a:p>
        </p:txBody>
      </p:sp>
      <p:sp>
        <p:nvSpPr>
          <p:cNvPr id="18" name="Title 5">
            <a:extLst>
              <a:ext uri="{FF2B5EF4-FFF2-40B4-BE49-F238E27FC236}">
                <a16:creationId xmlns:a16="http://schemas.microsoft.com/office/drawing/2014/main" id="{C5A3EC03-039A-43BF-BA0C-07BAA4EF04E2}"/>
              </a:ext>
            </a:extLst>
          </p:cNvPr>
          <p:cNvSpPr txBox="1">
            <a:spLocks/>
          </p:cNvSpPr>
          <p:nvPr/>
        </p:nvSpPr>
        <p:spPr>
          <a:xfrm>
            <a:off x="1187624" y="614686"/>
            <a:ext cx="7126920" cy="1170212"/>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pl-PL" sz="2400" b="1" dirty="0">
                <a:solidFill>
                  <a:srgbClr val="0070C0"/>
                </a:solidFill>
                <a:latin typeface="Calibri" panose="020F0502020204030204" pitchFamily="34" charset="0"/>
              </a:rPr>
              <a:t>Miłość małżeńska jest</a:t>
            </a:r>
            <a:br>
              <a:rPr lang="pl-PL" sz="2400" b="1" dirty="0">
                <a:solidFill>
                  <a:srgbClr val="0070C0"/>
                </a:solidFill>
                <a:latin typeface="Calibri" panose="020F0502020204030204" pitchFamily="34" charset="0"/>
              </a:rPr>
            </a:br>
            <a:r>
              <a:rPr lang="pl-PL" sz="2400" b="1" dirty="0">
                <a:solidFill>
                  <a:srgbClr val="0070C0"/>
                </a:solidFill>
                <a:latin typeface="Calibri" panose="020F0502020204030204" pitchFamily="34" charset="0"/>
              </a:rPr>
              <a:t>ludzka, pełna, wierna, wyłączna, płodna.</a:t>
            </a:r>
          </a:p>
          <a:p>
            <a:pPr fontAlgn="auto">
              <a:spcAft>
                <a:spcPts val="0"/>
              </a:spcAft>
            </a:pPr>
            <a:r>
              <a:rPr lang="pl-PL" sz="2400" b="1" dirty="0">
                <a:solidFill>
                  <a:srgbClr val="0070C0"/>
                </a:solidFill>
                <a:latin typeface="Calibri" panose="020F0502020204030204" pitchFamily="34" charset="0"/>
              </a:rPr>
              <a:t>(HV)</a:t>
            </a:r>
          </a:p>
        </p:txBody>
      </p:sp>
      <p:sp>
        <p:nvSpPr>
          <p:cNvPr id="2" name="TextBox 2">
            <a:extLst>
              <a:ext uri="{FF2B5EF4-FFF2-40B4-BE49-F238E27FC236}">
                <a16:creationId xmlns:a16="http://schemas.microsoft.com/office/drawing/2014/main" id="{9E81AC4C-E44D-DDB1-3662-1B58E34B39A4}"/>
              </a:ext>
            </a:extLst>
          </p:cNvPr>
          <p:cNvSpPr txBox="1">
            <a:spLocks noChangeArrowheads="1"/>
          </p:cNvSpPr>
          <p:nvPr/>
        </p:nvSpPr>
        <p:spPr bwMode="auto">
          <a:xfrm>
            <a:off x="611560" y="6520527"/>
            <a:ext cx="85324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sz="1200" dirty="0">
                <a:latin typeface="Calibri" panose="020F0502020204030204" pitchFamily="34" charset="0"/>
              </a:rPr>
              <a:t>Tablica </a:t>
            </a:r>
            <a:r>
              <a:rPr lang="pl-PL" sz="1200" dirty="0" err="1">
                <a:latin typeface="Calibri" panose="020F0502020204030204" pitchFamily="34" charset="0"/>
              </a:rPr>
              <a:t>Karnaugh</a:t>
            </a:r>
            <a:r>
              <a:rPr lang="pl-PL" sz="1200" dirty="0">
                <a:latin typeface="Calibri" panose="020F0502020204030204" pitchFamily="34" charset="0"/>
              </a:rPr>
              <a:t> (tablica prawdy, tablica funkcji, tablica wierności). Stosowana w analizie i syntezie układów logicznych, algebra Boole’a</a:t>
            </a:r>
          </a:p>
        </p:txBody>
      </p:sp>
    </p:spTree>
    <p:extLst>
      <p:ext uri="{BB962C8B-B14F-4D97-AF65-F5344CB8AC3E}">
        <p14:creationId xmlns:p14="http://schemas.microsoft.com/office/powerpoint/2010/main" val="294770135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625" y="2811463"/>
            <a:ext cx="1868488"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654300"/>
            <a:ext cx="2087563"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urved Connector 6"/>
          <p:cNvCxnSpPr>
            <a:stCxn id="18436" idx="0"/>
            <a:endCxn id="18435" idx="0"/>
          </p:cNvCxnSpPr>
          <p:nvPr/>
        </p:nvCxnSpPr>
        <p:spPr>
          <a:xfrm rot="16200000" flipH="1">
            <a:off x="4834731" y="1204119"/>
            <a:ext cx="157163" cy="3057525"/>
          </a:xfrm>
          <a:prstGeom prst="curvedConnector3">
            <a:avLst>
              <a:gd name="adj1" fmla="val -145558"/>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18435" idx="2"/>
            <a:endCxn id="18436" idx="2"/>
          </p:cNvCxnSpPr>
          <p:nvPr/>
        </p:nvCxnSpPr>
        <p:spPr>
          <a:xfrm rot="5400000">
            <a:off x="4834731" y="3134519"/>
            <a:ext cx="157163" cy="3057525"/>
          </a:xfrm>
          <a:prstGeom prst="curvedConnector3">
            <a:avLst>
              <a:gd name="adj1" fmla="val 245558"/>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2"/>
          <p:cNvSpPr txBox="1">
            <a:spLocks noChangeArrowheads="1"/>
          </p:cNvSpPr>
          <p:nvPr/>
        </p:nvSpPr>
        <p:spPr bwMode="auto">
          <a:xfrm>
            <a:off x="2699792" y="5368637"/>
            <a:ext cx="48261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l-PL" sz="3200" b="1" dirty="0">
                <a:solidFill>
                  <a:srgbClr val="0070C0"/>
                </a:solidFill>
                <a:latin typeface="Calibri" panose="020F0502020204030204" pitchFamily="34" charset="0"/>
              </a:rPr>
              <a:t>Wzajemne uwarunkowanie</a:t>
            </a:r>
          </a:p>
        </p:txBody>
      </p:sp>
      <p:sp>
        <p:nvSpPr>
          <p:cNvPr id="10" name="Title 5"/>
          <p:cNvSpPr>
            <a:spLocks noGrp="1"/>
          </p:cNvSpPr>
          <p:nvPr>
            <p:ph type="title"/>
          </p:nvPr>
        </p:nvSpPr>
        <p:spPr>
          <a:xfrm>
            <a:off x="1349852" y="917098"/>
            <a:ext cx="7126920" cy="567056"/>
          </a:xfrm>
        </p:spPr>
        <p:txBody>
          <a:bodyPr/>
          <a:lstStyle/>
          <a:p>
            <a:r>
              <a:rPr lang="pl-PL" sz="3200" b="1" dirty="0">
                <a:latin typeface="Calibri" panose="020F0502020204030204" pitchFamily="34" charset="0"/>
              </a:rPr>
              <a:t>Miłość małżeńska i Życie</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1115616" y="332656"/>
            <a:ext cx="7200800" cy="808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Paweł VI: </a:t>
            </a:r>
            <a:r>
              <a:rPr lang="pl-PL" sz="3600" b="1" cap="none" dirty="0" err="1">
                <a:latin typeface="Calibri" panose="020F0502020204030204" pitchFamily="34" charset="0"/>
              </a:rPr>
              <a:t>Humanae</a:t>
            </a:r>
            <a:r>
              <a:rPr lang="pl-PL" sz="3600" b="1" cap="none" dirty="0">
                <a:latin typeface="Calibri" panose="020F0502020204030204" pitchFamily="34" charset="0"/>
              </a:rPr>
              <a:t> Vitae</a:t>
            </a:r>
          </a:p>
        </p:txBody>
      </p:sp>
      <p:sp>
        <p:nvSpPr>
          <p:cNvPr id="6" name="TextBox 2"/>
          <p:cNvSpPr txBox="1">
            <a:spLocks noChangeArrowheads="1"/>
          </p:cNvSpPr>
          <p:nvPr/>
        </p:nvSpPr>
        <p:spPr bwMode="auto">
          <a:xfrm>
            <a:off x="1139776" y="1387311"/>
            <a:ext cx="717664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pPr>
            <a:r>
              <a:rPr lang="pl-PL" sz="2400" dirty="0">
                <a:solidFill>
                  <a:srgbClr val="0070C0"/>
                </a:solidFill>
                <a:latin typeface="Calibri" panose="020F0502020204030204" pitchFamily="34" charset="0"/>
              </a:rPr>
              <a:t>Poważne </a:t>
            </a:r>
            <a:r>
              <a:rPr lang="pl-PL" sz="2400" dirty="0">
                <a:solidFill>
                  <a:srgbClr val="FF0000"/>
                </a:solidFill>
                <a:latin typeface="Calibri" panose="020F0502020204030204" pitchFamily="34" charset="0"/>
              </a:rPr>
              <a:t>następstwa sztucznej kontroli urodzeń (p.17)</a:t>
            </a:r>
          </a:p>
          <a:p>
            <a:pPr marL="457200" indent="-457200">
              <a:spcAft>
                <a:spcPts val="1200"/>
              </a:spcAft>
              <a:buFont typeface="Wingdings" panose="05000000000000000000" pitchFamily="2" charset="2"/>
              <a:buChar char="Ø"/>
            </a:pPr>
            <a:r>
              <a:rPr lang="pl-PL" sz="2400" dirty="0">
                <a:solidFill>
                  <a:srgbClr val="0070C0"/>
                </a:solidFill>
                <a:latin typeface="Calibri" panose="020F0502020204030204" pitchFamily="34" charset="0"/>
              </a:rPr>
              <a:t>„…jak bardzo tego rodzaju postępowanie otwiera szeroką i łatwą drogę zarówno </a:t>
            </a:r>
            <a:r>
              <a:rPr lang="pl-PL" sz="2400" dirty="0">
                <a:solidFill>
                  <a:srgbClr val="FF0000"/>
                </a:solidFill>
                <a:latin typeface="Calibri" panose="020F0502020204030204" pitchFamily="34" charset="0"/>
              </a:rPr>
              <a:t>niewierności małżeńskiej</a:t>
            </a:r>
            <a:r>
              <a:rPr lang="pl-PL" sz="2400" dirty="0">
                <a:solidFill>
                  <a:srgbClr val="0070C0"/>
                </a:solidFill>
                <a:latin typeface="Calibri" panose="020F0502020204030204" pitchFamily="34" charset="0"/>
              </a:rPr>
              <a:t>, jak i </a:t>
            </a:r>
            <a:r>
              <a:rPr lang="pl-PL" sz="2400" dirty="0">
                <a:solidFill>
                  <a:srgbClr val="FF0000"/>
                </a:solidFill>
                <a:latin typeface="Calibri" panose="020F0502020204030204" pitchFamily="34" charset="0"/>
              </a:rPr>
              <a:t>ogólnemu upadkowi obyczajów</a:t>
            </a:r>
            <a:r>
              <a:rPr lang="pl-PL" sz="2400" dirty="0">
                <a:solidFill>
                  <a:srgbClr val="0070C0"/>
                </a:solidFill>
                <a:latin typeface="Calibri" panose="020F0502020204030204" pitchFamily="34" charset="0"/>
              </a:rPr>
              <a:t>.”</a:t>
            </a:r>
          </a:p>
          <a:p>
            <a:pPr marL="457200" indent="-457200">
              <a:buFont typeface="Wingdings" panose="05000000000000000000" pitchFamily="2" charset="2"/>
              <a:buChar char="Ø"/>
            </a:pPr>
            <a:r>
              <a:rPr lang="pl-PL" sz="2400" dirty="0">
                <a:solidFill>
                  <a:srgbClr val="0070C0"/>
                </a:solidFill>
                <a:latin typeface="Calibri" panose="020F0502020204030204" pitchFamily="34" charset="0"/>
              </a:rPr>
              <a:t>„Należy również obawiać się i tego, że mężczyźni, przyzwyczaiwszy się do stosowania praktyk antykoncepcyjnych, </a:t>
            </a:r>
            <a:r>
              <a:rPr lang="pl-PL" sz="2400" dirty="0">
                <a:solidFill>
                  <a:srgbClr val="FF0000"/>
                </a:solidFill>
                <a:latin typeface="Calibri" panose="020F0502020204030204" pitchFamily="34" charset="0"/>
              </a:rPr>
              <a:t>zatracą szacunek dla kobiet </a:t>
            </a:r>
            <a:r>
              <a:rPr lang="pl-PL" sz="2400" dirty="0">
                <a:solidFill>
                  <a:srgbClr val="0070C0"/>
                </a:solidFill>
                <a:latin typeface="Calibri" panose="020F0502020204030204" pitchFamily="34" charset="0"/>
              </a:rPr>
              <a:t>i lekceważąc ich psychofizyczną równowagę, </a:t>
            </a:r>
            <a:r>
              <a:rPr lang="pl-PL" sz="2400" dirty="0">
                <a:solidFill>
                  <a:srgbClr val="FF0000"/>
                </a:solidFill>
                <a:latin typeface="Calibri" panose="020F0502020204030204" pitchFamily="34" charset="0"/>
              </a:rPr>
              <a:t>sprowadzą je do roli narzędzia</a:t>
            </a:r>
            <a:r>
              <a:rPr lang="pl-PL" sz="2400" dirty="0">
                <a:solidFill>
                  <a:srgbClr val="0070C0"/>
                </a:solidFill>
                <a:latin typeface="Calibri" panose="020F0502020204030204" pitchFamily="34" charset="0"/>
              </a:rPr>
              <a:t>, służącego zaspokajaniu swojej egoistycznej żądzy, a w konsekwencji </a:t>
            </a:r>
            <a:r>
              <a:rPr lang="pl-PL" sz="2400" dirty="0">
                <a:solidFill>
                  <a:srgbClr val="FF0000"/>
                </a:solidFill>
                <a:latin typeface="Calibri" panose="020F0502020204030204" pitchFamily="34" charset="0"/>
              </a:rPr>
              <a:t>przestaną je uważać za godne szacunku i miłości towarzyszki życia</a:t>
            </a:r>
            <a:r>
              <a:rPr lang="pl-PL" sz="2400" dirty="0">
                <a:solidFill>
                  <a:srgbClr val="0070C0"/>
                </a:solidFill>
                <a:latin typeface="Calibri" panose="020F0502020204030204" pitchFamily="34" charset="0"/>
              </a:rPr>
              <a:t>.”</a:t>
            </a:r>
          </a:p>
        </p:txBody>
      </p:sp>
      <p:sp>
        <p:nvSpPr>
          <p:cNvPr id="7" name="TextBox 2"/>
          <p:cNvSpPr txBox="1">
            <a:spLocks noChangeArrowheads="1"/>
          </p:cNvSpPr>
          <p:nvPr/>
        </p:nvSpPr>
        <p:spPr bwMode="auto">
          <a:xfrm>
            <a:off x="6876256" y="505842"/>
            <a:ext cx="1833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sz="2400" b="1" dirty="0">
                <a:latin typeface="Calibri" panose="020F0502020204030204" pitchFamily="34" charset="0"/>
              </a:rPr>
              <a:t>25 lipca 1968</a:t>
            </a:r>
          </a:p>
        </p:txBody>
      </p:sp>
      <p:pic>
        <p:nvPicPr>
          <p:cNvPr id="8" name="Picture 2" descr="Znalezione obrazy dla zapytania humanae vitae">
            <a:extLst>
              <a:ext uri="{FF2B5EF4-FFF2-40B4-BE49-F238E27FC236}">
                <a16:creationId xmlns:a16="http://schemas.microsoft.com/office/drawing/2014/main" id="{945086E3-4D24-447B-80DC-905E34BF9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244" y="4458206"/>
            <a:ext cx="1210344" cy="225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88914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966788" y="332655"/>
            <a:ext cx="7200800" cy="808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Paweł VI: </a:t>
            </a:r>
            <a:r>
              <a:rPr lang="pl-PL" sz="3600" b="1" cap="none" dirty="0" err="1">
                <a:latin typeface="Calibri" panose="020F0502020204030204" pitchFamily="34" charset="0"/>
              </a:rPr>
              <a:t>Humanae</a:t>
            </a:r>
            <a:r>
              <a:rPr lang="pl-PL" sz="3600" b="1" cap="none" dirty="0">
                <a:latin typeface="Calibri" panose="020F0502020204030204" pitchFamily="34" charset="0"/>
              </a:rPr>
              <a:t> Vitae</a:t>
            </a:r>
          </a:p>
        </p:txBody>
      </p:sp>
      <p:sp>
        <p:nvSpPr>
          <p:cNvPr id="6" name="TextBox 2"/>
          <p:cNvSpPr txBox="1">
            <a:spLocks noChangeArrowheads="1"/>
          </p:cNvSpPr>
          <p:nvPr/>
        </p:nvSpPr>
        <p:spPr bwMode="auto">
          <a:xfrm>
            <a:off x="935010" y="1556792"/>
            <a:ext cx="7976678"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pPr>
            <a:r>
              <a:rPr lang="pl-PL" sz="2400" dirty="0">
                <a:solidFill>
                  <a:srgbClr val="0070C0"/>
                </a:solidFill>
                <a:latin typeface="Calibri" panose="020F0502020204030204" pitchFamily="34" charset="0"/>
              </a:rPr>
              <a:t>Poważne </a:t>
            </a:r>
            <a:r>
              <a:rPr lang="pl-PL" sz="2400" dirty="0">
                <a:solidFill>
                  <a:srgbClr val="FF0000"/>
                </a:solidFill>
                <a:latin typeface="Calibri" panose="020F0502020204030204" pitchFamily="34" charset="0"/>
              </a:rPr>
              <a:t>następstwa sztucznej kontroli urodzeń (p.17)</a:t>
            </a:r>
          </a:p>
          <a:p>
            <a:pPr marL="457200" indent="-457200">
              <a:spcBef>
                <a:spcPts val="1200"/>
              </a:spcBef>
              <a:buFont typeface="Wingdings" panose="05000000000000000000" pitchFamily="2" charset="2"/>
              <a:buChar char="Ø"/>
            </a:pPr>
            <a:r>
              <a:rPr lang="pl-PL" sz="2400" dirty="0">
                <a:solidFill>
                  <a:srgbClr val="0070C0"/>
                </a:solidFill>
                <a:latin typeface="Calibri" panose="020F0502020204030204" pitchFamily="34" charset="0"/>
              </a:rPr>
              <a:t>„Trzeba wreszcie pilnie rozważyć i to, jak bardzo </a:t>
            </a:r>
            <a:r>
              <a:rPr lang="pl-PL" sz="2400" dirty="0">
                <a:solidFill>
                  <a:srgbClr val="FF0000"/>
                </a:solidFill>
                <a:latin typeface="Calibri" panose="020F0502020204030204" pitchFamily="34" charset="0"/>
              </a:rPr>
              <a:t>niebezpieczne możliwości </a:t>
            </a:r>
            <a:r>
              <a:rPr lang="pl-PL" sz="2400" dirty="0">
                <a:solidFill>
                  <a:srgbClr val="0070C0"/>
                </a:solidFill>
                <a:latin typeface="Calibri" panose="020F0502020204030204" pitchFamily="34" charset="0"/>
              </a:rPr>
              <a:t>przyznałoby się w ten sposób kierownikom państw, nie troszczącym się o prawa moralne. </a:t>
            </a:r>
          </a:p>
          <a:p>
            <a:pPr marL="446088" lvl="1" indent="11113">
              <a:spcBef>
                <a:spcPts val="1200"/>
              </a:spcBef>
            </a:pPr>
            <a:r>
              <a:rPr lang="pl-PL" sz="2400" dirty="0">
                <a:solidFill>
                  <a:srgbClr val="0070C0"/>
                </a:solidFill>
                <a:latin typeface="Calibri" panose="020F0502020204030204" pitchFamily="34" charset="0"/>
              </a:rPr>
              <a:t>Któż zabroniłby rządcom państw </a:t>
            </a:r>
            <a:r>
              <a:rPr lang="pl-PL" sz="2400" dirty="0">
                <a:solidFill>
                  <a:srgbClr val="FF0000"/>
                </a:solidFill>
                <a:latin typeface="Calibri" panose="020F0502020204030204" pitchFamily="34" charset="0"/>
              </a:rPr>
              <a:t>propagować metody antykoncepcyjne</a:t>
            </a:r>
            <a:r>
              <a:rPr lang="pl-PL" sz="2400" dirty="0">
                <a:solidFill>
                  <a:srgbClr val="0070C0"/>
                </a:solidFill>
                <a:latin typeface="Calibri" panose="020F0502020204030204" pitchFamily="34" charset="0"/>
              </a:rPr>
              <a:t>, jeśli uznaliby je za skuteczniejsze, co więcej, </a:t>
            </a:r>
            <a:r>
              <a:rPr lang="pl-PL" sz="2400" dirty="0">
                <a:solidFill>
                  <a:srgbClr val="FF0000"/>
                </a:solidFill>
                <a:latin typeface="Calibri" panose="020F0502020204030204" pitchFamily="34" charset="0"/>
              </a:rPr>
              <a:t>nawet nakazywać ich stosowanie </a:t>
            </a:r>
            <a:r>
              <a:rPr lang="pl-PL" sz="2400" dirty="0">
                <a:solidFill>
                  <a:srgbClr val="0070C0"/>
                </a:solidFill>
                <a:latin typeface="Calibri" panose="020F0502020204030204" pitchFamily="34" charset="0"/>
              </a:rPr>
              <a:t>członkom społeczeństwa, ilekroć uważaliby to za konieczne?”</a:t>
            </a:r>
          </a:p>
        </p:txBody>
      </p:sp>
      <p:sp>
        <p:nvSpPr>
          <p:cNvPr id="7" name="TextBox 2"/>
          <p:cNvSpPr txBox="1">
            <a:spLocks noChangeArrowheads="1"/>
          </p:cNvSpPr>
          <p:nvPr/>
        </p:nvSpPr>
        <p:spPr bwMode="auto">
          <a:xfrm>
            <a:off x="6901578" y="505842"/>
            <a:ext cx="1833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sz="2400" b="1" dirty="0">
                <a:latin typeface="Calibri" panose="020F0502020204030204" pitchFamily="34" charset="0"/>
              </a:rPr>
              <a:t>25 lipca 1968</a:t>
            </a:r>
          </a:p>
        </p:txBody>
      </p:sp>
      <p:pic>
        <p:nvPicPr>
          <p:cNvPr id="9" name="Picture 2" descr="Znalezione obrazy dla zapytania humanae vitae">
            <a:extLst>
              <a:ext uri="{FF2B5EF4-FFF2-40B4-BE49-F238E27FC236}">
                <a16:creationId xmlns:a16="http://schemas.microsoft.com/office/drawing/2014/main" id="{20E23A23-B2EF-4140-8050-52F540DE8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7" y="4684688"/>
            <a:ext cx="1033113" cy="192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49372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966788" y="332655"/>
            <a:ext cx="7200800" cy="808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Paweł VI: </a:t>
            </a:r>
            <a:r>
              <a:rPr lang="pl-PL" sz="3600" b="1" cap="none" dirty="0" err="1">
                <a:latin typeface="Calibri" panose="020F0502020204030204" pitchFamily="34" charset="0"/>
              </a:rPr>
              <a:t>Humanae</a:t>
            </a:r>
            <a:r>
              <a:rPr lang="pl-PL" sz="3600" b="1" cap="none" dirty="0">
                <a:latin typeface="Calibri" panose="020F0502020204030204" pitchFamily="34" charset="0"/>
              </a:rPr>
              <a:t> Vitae</a:t>
            </a:r>
          </a:p>
        </p:txBody>
      </p:sp>
      <p:sp>
        <p:nvSpPr>
          <p:cNvPr id="6" name="TextBox 2"/>
          <p:cNvSpPr txBox="1">
            <a:spLocks noChangeArrowheads="1"/>
          </p:cNvSpPr>
          <p:nvPr/>
        </p:nvSpPr>
        <p:spPr bwMode="auto">
          <a:xfrm>
            <a:off x="962100" y="1722236"/>
            <a:ext cx="7976678"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200"/>
              </a:spcAft>
            </a:pPr>
            <a:r>
              <a:rPr lang="pl-PL" sz="2400" dirty="0">
                <a:solidFill>
                  <a:srgbClr val="0070C0"/>
                </a:solidFill>
                <a:latin typeface="Calibri" panose="020F0502020204030204" pitchFamily="34" charset="0"/>
              </a:rPr>
              <a:t>Do biskupów</a:t>
            </a:r>
          </a:p>
          <a:p>
            <a:pPr>
              <a:spcAft>
                <a:spcPts val="1200"/>
              </a:spcAft>
            </a:pPr>
            <a:r>
              <a:rPr lang="pl-PL" sz="2400" dirty="0">
                <a:solidFill>
                  <a:srgbClr val="0070C0"/>
                </a:solidFill>
                <a:latin typeface="Calibri" panose="020F0502020204030204" pitchFamily="34" charset="0"/>
              </a:rPr>
              <a:t>Do Was, drodzy i czcigodni Bracia w episkopacie (..) kierujmy tę naglącą prośbę, abyście z wszelką gorliwością i niezwłocznie oddali się dziełu zabezpieczenia małżeństwa i obrony jego świętości tak, aby życie małżeńskie osiągało coraz wyższą ludzką i chrześcijańską doskonałość. </a:t>
            </a:r>
          </a:p>
          <a:p>
            <a:pPr>
              <a:spcAft>
                <a:spcPts val="1200"/>
              </a:spcAft>
            </a:pPr>
            <a:r>
              <a:rPr lang="pl-PL" sz="2400" dirty="0">
                <a:solidFill>
                  <a:srgbClr val="FF0000"/>
                </a:solidFill>
                <a:latin typeface="Calibri" panose="020F0502020204030204" pitchFamily="34" charset="0"/>
              </a:rPr>
              <a:t>Zadanie to uważajcie za najważniejsze dzieło i obowiązek </a:t>
            </a:r>
            <a:r>
              <a:rPr lang="pl-PL" sz="2400" dirty="0">
                <a:solidFill>
                  <a:srgbClr val="0070C0"/>
                </a:solidFill>
                <a:latin typeface="Calibri" panose="020F0502020204030204" pitchFamily="34" charset="0"/>
              </a:rPr>
              <a:t>nałożony na Was w obecnych czasach.</a:t>
            </a:r>
          </a:p>
        </p:txBody>
      </p:sp>
      <p:sp>
        <p:nvSpPr>
          <p:cNvPr id="7" name="TextBox 2"/>
          <p:cNvSpPr txBox="1">
            <a:spLocks noChangeArrowheads="1"/>
          </p:cNvSpPr>
          <p:nvPr/>
        </p:nvSpPr>
        <p:spPr bwMode="auto">
          <a:xfrm>
            <a:off x="6901578" y="505842"/>
            <a:ext cx="1833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sz="2400" b="1" dirty="0">
                <a:latin typeface="Calibri" panose="020F0502020204030204" pitchFamily="34" charset="0"/>
              </a:rPr>
              <a:t>25 lipca 1968</a:t>
            </a:r>
          </a:p>
        </p:txBody>
      </p:sp>
      <p:pic>
        <p:nvPicPr>
          <p:cNvPr id="9" name="Picture 2" descr="Znalezione obrazy dla zapytania humanae vitae">
            <a:extLst>
              <a:ext uri="{FF2B5EF4-FFF2-40B4-BE49-F238E27FC236}">
                <a16:creationId xmlns:a16="http://schemas.microsoft.com/office/drawing/2014/main" id="{2C4E38E7-B16D-4545-B4AA-6D1CEE7AC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7" y="4684688"/>
            <a:ext cx="1033113" cy="192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44640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241272"/>
            <a:ext cx="3456384" cy="1872208"/>
          </a:xfrm>
        </p:spPr>
        <p:txBody>
          <a:bodyPr/>
          <a:lstStyle/>
          <a:p>
            <a:pPr algn="l"/>
            <a:r>
              <a:rPr lang="pl-PL" sz="3600" b="1" dirty="0">
                <a:solidFill>
                  <a:srgbClr val="0070C0"/>
                </a:solidFill>
                <a:latin typeface="Calibri" panose="020F0502020204030204" pitchFamily="34" charset="0"/>
              </a:rPr>
              <a:t>Płodność to wspólna sprawa małżonków</a:t>
            </a:r>
          </a:p>
        </p:txBody>
      </p:sp>
      <p:pic>
        <p:nvPicPr>
          <p:cNvPr id="5" name="Picture 28">
            <a:extLst>
              <a:ext uri="{FF2B5EF4-FFF2-40B4-BE49-F238E27FC236}">
                <a16:creationId xmlns:a16="http://schemas.microsoft.com/office/drawing/2014/main" id="{BD5A88B7-09E2-428F-AE9A-3FC4258ABF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789040"/>
            <a:ext cx="1890816" cy="231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text&#10;&#10;Description automatically generated">
            <a:extLst>
              <a:ext uri="{FF2B5EF4-FFF2-40B4-BE49-F238E27FC236}">
                <a16:creationId xmlns:a16="http://schemas.microsoft.com/office/drawing/2014/main" id="{2A56ED9F-32CB-4548-8EF0-0AE96F8F4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41272"/>
            <a:ext cx="4475807" cy="6428088"/>
          </a:xfrm>
          <a:prstGeom prst="rect">
            <a:avLst/>
          </a:prstGeom>
        </p:spPr>
      </p:pic>
    </p:spTree>
    <p:extLst>
      <p:ext uri="{BB962C8B-B14F-4D97-AF65-F5344CB8AC3E}">
        <p14:creationId xmlns:p14="http://schemas.microsoft.com/office/powerpoint/2010/main" val="123092457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1115615" y="332656"/>
            <a:ext cx="7704855" cy="12961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Jan Paweł II: List </a:t>
            </a:r>
            <a:r>
              <a:rPr lang="pl-PL" sz="3600" b="1" dirty="0">
                <a:latin typeface="Calibri" panose="020F0502020204030204" pitchFamily="34" charset="0"/>
              </a:rPr>
              <a:t>do rodzin </a:t>
            </a:r>
            <a:r>
              <a:rPr lang="pl-PL" sz="3600" b="1" i="1" dirty="0">
                <a:latin typeface="Calibri" panose="020F0502020204030204" pitchFamily="34" charset="0"/>
              </a:rPr>
              <a:t>GRATISSIMAM SANE  </a:t>
            </a:r>
            <a:endParaRPr lang="pl-PL" sz="3600" b="1" i="1" cap="none" dirty="0">
              <a:latin typeface="Calibri" panose="020F0502020204030204" pitchFamily="34" charset="0"/>
            </a:endParaRPr>
          </a:p>
        </p:txBody>
      </p:sp>
      <p:sp>
        <p:nvSpPr>
          <p:cNvPr id="5" name="TextBox 2"/>
          <p:cNvSpPr txBox="1">
            <a:spLocks noChangeArrowheads="1"/>
          </p:cNvSpPr>
          <p:nvPr/>
        </p:nvSpPr>
        <p:spPr bwMode="auto">
          <a:xfrm>
            <a:off x="1115614" y="1500097"/>
            <a:ext cx="1907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sz="2400" b="1" dirty="0">
                <a:latin typeface="Calibri" panose="020F0502020204030204" pitchFamily="34" charset="0"/>
              </a:rPr>
              <a:t>2 lutego 1994</a:t>
            </a:r>
          </a:p>
        </p:txBody>
      </p:sp>
      <p:sp>
        <p:nvSpPr>
          <p:cNvPr id="6" name="TextBox 2"/>
          <p:cNvSpPr txBox="1">
            <a:spLocks noChangeArrowheads="1"/>
          </p:cNvSpPr>
          <p:nvPr/>
        </p:nvSpPr>
        <p:spPr bwMode="auto">
          <a:xfrm>
            <a:off x="1115614" y="2711532"/>
            <a:ext cx="77048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pl-PL" sz="2400" dirty="0">
                <a:solidFill>
                  <a:srgbClr val="0070C0"/>
                </a:solidFill>
                <a:latin typeface="Calibri" panose="020F0502020204030204" pitchFamily="34" charset="0"/>
                <a:cs typeface="Calibri" panose="020F0502020204030204" pitchFamily="34" charset="0"/>
              </a:rPr>
              <a:t>Z rozdziału „Odpowiedzialne rodzicielstwo”:</a:t>
            </a:r>
          </a:p>
          <a:p>
            <a:pPr eaLnBrk="1" hangingPunct="1">
              <a:spcBef>
                <a:spcPts val="0"/>
              </a:spcBef>
            </a:pPr>
            <a:endParaRPr lang="pl-PL" sz="2400" dirty="0">
              <a:solidFill>
                <a:srgbClr val="0070C0"/>
              </a:solidFill>
              <a:latin typeface="Calibri" panose="020F0502020204030204" pitchFamily="34" charset="0"/>
              <a:cs typeface="Calibri" panose="020F0502020204030204" pitchFamily="34" charset="0"/>
            </a:endParaRPr>
          </a:p>
          <a:p>
            <a:pPr eaLnBrk="1" hangingPunct="1">
              <a:spcBef>
                <a:spcPts val="0"/>
              </a:spcBef>
            </a:pPr>
            <a:r>
              <a:rPr lang="pl-PL" sz="2400" dirty="0">
                <a:solidFill>
                  <a:srgbClr val="0070C0"/>
                </a:solidFill>
                <a:latin typeface="Calibri" panose="020F0502020204030204" pitchFamily="34" charset="0"/>
                <a:cs typeface="Calibri" panose="020F0502020204030204" pitchFamily="34" charset="0"/>
              </a:rPr>
              <a:t>12. … Dwa aspekty zjednoczenia małżeńskiego: jednoczący oraz prokreacyjny nie mogą być rozdzielone w sposób sztuczny bez naruszenia wewnętrznej prawdy samego aktu</a:t>
            </a:r>
            <a:r>
              <a:rPr lang="pl-PL" sz="2400" baseline="30000" dirty="0">
                <a:solidFill>
                  <a:srgbClr val="0070C0"/>
                </a:solidFill>
                <a:latin typeface="Calibri" panose="020F0502020204030204" pitchFamily="34" charset="0"/>
                <a:cs typeface="Calibri" panose="020F0502020204030204" pitchFamily="34" charset="0"/>
              </a:rPr>
              <a:t>31</a:t>
            </a:r>
          </a:p>
        </p:txBody>
      </p:sp>
      <p:sp>
        <p:nvSpPr>
          <p:cNvPr id="2" name="TextBox 1">
            <a:extLst>
              <a:ext uri="{FF2B5EF4-FFF2-40B4-BE49-F238E27FC236}">
                <a16:creationId xmlns:a16="http://schemas.microsoft.com/office/drawing/2014/main" id="{E6B1D59E-1EA6-4392-B7A1-7EF9A3CBAC45}"/>
              </a:ext>
            </a:extLst>
          </p:cNvPr>
          <p:cNvSpPr txBox="1"/>
          <p:nvPr/>
        </p:nvSpPr>
        <p:spPr>
          <a:xfrm>
            <a:off x="1105154" y="5517232"/>
            <a:ext cx="7704856" cy="646331"/>
          </a:xfrm>
          <a:prstGeom prst="rect">
            <a:avLst/>
          </a:prstGeom>
          <a:noFill/>
        </p:spPr>
        <p:txBody>
          <a:bodyPr wrap="square" rtlCol="0">
            <a:spAutoFit/>
          </a:bodyPr>
          <a:lstStyle/>
          <a:p>
            <a:r>
              <a:rPr lang="en-GB" u="sng" dirty="0">
                <a:latin typeface="Calibri" panose="020F0502020204030204" pitchFamily="34" charset="0"/>
                <a:cs typeface="Calibri" panose="020F0502020204030204" pitchFamily="34" charset="0"/>
              </a:rPr>
              <a:t>31.</a:t>
            </a:r>
            <a:r>
              <a:rPr lang="en-GB" dirty="0">
                <a:latin typeface="Calibri" panose="020F0502020204030204" pitchFamily="34" charset="0"/>
                <a:cs typeface="Calibri" panose="020F0502020204030204" pitchFamily="34" charset="0"/>
              </a:rPr>
              <a:t> Por. PAWEŁ VI, Enc. </a:t>
            </a:r>
            <a:r>
              <a:rPr lang="en-GB" i="1" dirty="0" err="1">
                <a:latin typeface="Calibri" panose="020F0502020204030204" pitchFamily="34" charset="0"/>
                <a:cs typeface="Calibri" panose="020F0502020204030204" pitchFamily="34" charset="0"/>
              </a:rPr>
              <a:t>Humanae</a:t>
            </a:r>
            <a:r>
              <a:rPr lang="en-GB" i="1" dirty="0">
                <a:latin typeface="Calibri" panose="020F0502020204030204" pitchFamily="34" charset="0"/>
                <a:cs typeface="Calibri" panose="020F0502020204030204" pitchFamily="34" charset="0"/>
              </a:rPr>
              <a:t> vitae</a:t>
            </a:r>
            <a:r>
              <a:rPr lang="en-GB" dirty="0">
                <a:latin typeface="Calibri" panose="020F0502020204030204" pitchFamily="34" charset="0"/>
                <a:cs typeface="Calibri" panose="020F0502020204030204" pitchFamily="34" charset="0"/>
              </a:rPr>
              <a:t> (25 </a:t>
            </a:r>
            <a:r>
              <a:rPr lang="en-GB" dirty="0" err="1">
                <a:latin typeface="Calibri" panose="020F0502020204030204" pitchFamily="34" charset="0"/>
                <a:cs typeface="Calibri" panose="020F0502020204030204" pitchFamily="34" charset="0"/>
              </a:rPr>
              <a:t>lipca</a:t>
            </a:r>
            <a:r>
              <a:rPr lang="en-GB" dirty="0">
                <a:latin typeface="Calibri" panose="020F0502020204030204" pitchFamily="34" charset="0"/>
                <a:cs typeface="Calibri" panose="020F0502020204030204" pitchFamily="34" charset="0"/>
              </a:rPr>
              <a:t> 1968), 12: </a:t>
            </a:r>
            <a:r>
              <a:rPr lang="en-GB" i="1" dirty="0">
                <a:latin typeface="Calibri" panose="020F0502020204030204" pitchFamily="34" charset="0"/>
                <a:cs typeface="Calibri" panose="020F0502020204030204" pitchFamily="34" charset="0"/>
              </a:rPr>
              <a:t>AAS</a:t>
            </a:r>
            <a:r>
              <a:rPr lang="en-GB" dirty="0">
                <a:latin typeface="Calibri" panose="020F0502020204030204" pitchFamily="34" charset="0"/>
                <a:cs typeface="Calibri" panose="020F0502020204030204" pitchFamily="34" charset="0"/>
              </a:rPr>
              <a:t> 60 (1968), 488 — 489; </a:t>
            </a:r>
            <a:r>
              <a:rPr lang="en-GB" dirty="0" err="1">
                <a:latin typeface="Calibri" panose="020F0502020204030204" pitchFamily="34" charset="0"/>
                <a:cs typeface="Calibri" panose="020F0502020204030204" pitchFamily="34" charset="0"/>
              </a:rPr>
              <a:t>Katechizm</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Kościoła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Katolickiego</a:t>
            </a:r>
            <a:r>
              <a:rPr lang="en-GB" dirty="0">
                <a:latin typeface="Calibri" panose="020F0502020204030204" pitchFamily="34" charset="0"/>
                <a:cs typeface="Calibri" panose="020F0502020204030204" pitchFamily="34" charset="0"/>
              </a:rPr>
              <a:t>, n. 2366.</a:t>
            </a:r>
          </a:p>
        </p:txBody>
      </p:sp>
      <p:pic>
        <p:nvPicPr>
          <p:cNvPr id="4" name="Picture 3" descr="A picture containing person, cellphone, phone, talking&#10;&#10;Description automatically generated">
            <a:extLst>
              <a:ext uri="{FF2B5EF4-FFF2-40B4-BE49-F238E27FC236}">
                <a16:creationId xmlns:a16="http://schemas.microsoft.com/office/drawing/2014/main" id="{2D78FFDE-A506-4F01-8084-8A4BD74A6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915" y="332656"/>
            <a:ext cx="1760555" cy="2304256"/>
          </a:xfrm>
          <a:prstGeom prst="rect">
            <a:avLst/>
          </a:prstGeom>
        </p:spPr>
      </p:pic>
      <p:sp>
        <p:nvSpPr>
          <p:cNvPr id="3" name="Rectangle 2">
            <a:extLst>
              <a:ext uri="{FF2B5EF4-FFF2-40B4-BE49-F238E27FC236}">
                <a16:creationId xmlns:a16="http://schemas.microsoft.com/office/drawing/2014/main" id="{0A2CB18F-D18E-49AB-B08A-ED43BCF13CC9}"/>
              </a:ext>
            </a:extLst>
          </p:cNvPr>
          <p:cNvSpPr/>
          <p:nvPr/>
        </p:nvSpPr>
        <p:spPr>
          <a:xfrm>
            <a:off x="1095711" y="6340678"/>
            <a:ext cx="7520998" cy="276999"/>
          </a:xfrm>
          <a:prstGeom prst="rect">
            <a:avLst/>
          </a:prstGeom>
        </p:spPr>
        <p:txBody>
          <a:bodyPr wrap="square">
            <a:spAutoFit/>
          </a:bodyPr>
          <a:lstStyle/>
          <a:p>
            <a:r>
              <a:rPr lang="en-GB" sz="1200" dirty="0">
                <a:latin typeface="Calibri" panose="020F0502020204030204" pitchFamily="34" charset="0"/>
                <a:cs typeface="Calibri" panose="020F0502020204030204" pitchFamily="34" charset="0"/>
                <a:hlinkClick r:id="rId3"/>
              </a:rPr>
              <a:t>https://opoka.org.pl/biblioteka/W/WP/jan_pawel_ii/listy/gratissimam.html</a:t>
            </a:r>
            <a:r>
              <a:rPr lang="pl-PL" sz="1200" dirty="0">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024379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1115615" y="332656"/>
            <a:ext cx="7704855" cy="6480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Katechizm Kościoła Katolickiego</a:t>
            </a:r>
            <a:endParaRPr lang="pl-PL" sz="3600" b="1" i="1" cap="none" dirty="0">
              <a:latin typeface="Calibri" panose="020F0502020204030204" pitchFamily="34" charset="0"/>
            </a:endParaRPr>
          </a:p>
        </p:txBody>
      </p:sp>
      <p:sp>
        <p:nvSpPr>
          <p:cNvPr id="6" name="TextBox 2"/>
          <p:cNvSpPr txBox="1">
            <a:spLocks noChangeArrowheads="1"/>
          </p:cNvSpPr>
          <p:nvPr/>
        </p:nvSpPr>
        <p:spPr bwMode="auto">
          <a:xfrm>
            <a:off x="1096361" y="1332775"/>
            <a:ext cx="792088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sz="2400" b="1" dirty="0">
                <a:latin typeface="Calibri" panose="020F0502020204030204" pitchFamily="34" charset="0"/>
                <a:cs typeface="Calibri" panose="020F0502020204030204" pitchFamily="34" charset="0"/>
              </a:rPr>
              <a:t>Płodność małżeńska</a:t>
            </a:r>
            <a:endParaRPr lang="pl-PL" sz="2400" dirty="0">
              <a:latin typeface="Calibri" panose="020F0502020204030204" pitchFamily="34" charset="0"/>
              <a:cs typeface="Calibri" panose="020F0502020204030204" pitchFamily="34" charset="0"/>
            </a:endParaRPr>
          </a:p>
          <a:p>
            <a:r>
              <a:rPr lang="pl-PL" sz="2400" b="1" dirty="0">
                <a:latin typeface="Calibri" panose="020F0502020204030204" pitchFamily="34" charset="0"/>
                <a:cs typeface="Calibri" panose="020F0502020204030204" pitchFamily="34" charset="0"/>
              </a:rPr>
              <a:t>2366</a:t>
            </a:r>
            <a:r>
              <a:rPr lang="pl-PL" sz="2400" dirty="0">
                <a:latin typeface="Calibri" panose="020F0502020204030204" pitchFamily="34" charset="0"/>
                <a:cs typeface="Calibri" panose="020F0502020204030204" pitchFamily="34" charset="0"/>
              </a:rPr>
              <a:t> Płodność jest darem,</a:t>
            </a:r>
            <a:r>
              <a:rPr lang="pl-PL" sz="2400" i="1" dirty="0">
                <a:latin typeface="Calibri" panose="020F0502020204030204" pitchFamily="34" charset="0"/>
                <a:cs typeface="Calibri" panose="020F0502020204030204" pitchFamily="34" charset="0"/>
              </a:rPr>
              <a:t> celem małżeństwa</a:t>
            </a:r>
            <a:r>
              <a:rPr lang="pl-PL" sz="2400" dirty="0">
                <a:latin typeface="Calibri" panose="020F0502020204030204" pitchFamily="34" charset="0"/>
                <a:cs typeface="Calibri" panose="020F0502020204030204" pitchFamily="34" charset="0"/>
              </a:rPr>
              <a:t>, ponieważ miłość małżeńska ze swojej natury zmierza do tego, by być płodną. Dziecko nie przychodzi z zewnątrz jako dodane do wzajemnej miłości małżonków; wyłania się w samym centrum tego wzajemnego daru, którego jest owocem i wypełnieniem. Dlatego Kościół, który "opowiada się za życiem", naucza, że "każdy akt małżeński powinien pozostać </a:t>
            </a:r>
            <a:r>
              <a:rPr lang="pl-PL" sz="2400" u="sng" dirty="0">
                <a:latin typeface="Calibri" panose="020F0502020204030204" pitchFamily="34" charset="0"/>
                <a:cs typeface="Calibri" panose="020F0502020204030204" pitchFamily="34" charset="0"/>
              </a:rPr>
              <a:t>sam przez się</a:t>
            </a:r>
            <a:r>
              <a:rPr lang="pl-PL" sz="2400" dirty="0">
                <a:latin typeface="Calibri" panose="020F0502020204030204" pitchFamily="34" charset="0"/>
                <a:cs typeface="Calibri" panose="020F0502020204030204" pitchFamily="34" charset="0"/>
              </a:rPr>
              <a:t> otwarty na przekazywanie życia ludzkiego". </a:t>
            </a:r>
          </a:p>
          <a:p>
            <a:r>
              <a:rPr lang="pl-PL" sz="2400" dirty="0">
                <a:solidFill>
                  <a:srgbClr val="0070C0"/>
                </a:solidFill>
                <a:latin typeface="Calibri" panose="020F0502020204030204" pitchFamily="34" charset="0"/>
                <a:cs typeface="Calibri" panose="020F0502020204030204" pitchFamily="34" charset="0"/>
              </a:rPr>
              <a:t>"Nauka ta, wielokrotnie podawana przez Urząd Nauczycielski Kościoła, ma swoją podstawę w ustanowionym przez Boga nierozerwalnym związku, którego człowiekowi nie wolno samowolnie zrywać, między podwójnym znaczeniem aktu małżeńskiego: znaczeniem jednoczącym i prokreacyjnym" </a:t>
            </a:r>
          </a:p>
        </p:txBody>
      </p:sp>
      <p:pic>
        <p:nvPicPr>
          <p:cNvPr id="4" name="Picture 3" descr="A close up of a sign&#10;&#10;Description automatically generated">
            <a:extLst>
              <a:ext uri="{FF2B5EF4-FFF2-40B4-BE49-F238E27FC236}">
                <a16:creationId xmlns:a16="http://schemas.microsoft.com/office/drawing/2014/main" id="{718F51A2-22AF-4A6B-B620-3803C0D5E4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6169" y="116632"/>
            <a:ext cx="1145294" cy="1584176"/>
          </a:xfrm>
          <a:prstGeom prst="rect">
            <a:avLst/>
          </a:prstGeom>
        </p:spPr>
      </p:pic>
    </p:spTree>
    <p:extLst>
      <p:ext uri="{BB962C8B-B14F-4D97-AF65-F5344CB8AC3E}">
        <p14:creationId xmlns:p14="http://schemas.microsoft.com/office/powerpoint/2010/main" val="357243300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5D54081-222C-44B2-A5EF-5F69525D154A}"/>
              </a:ext>
            </a:extLst>
          </p:cNvPr>
          <p:cNvSpPr/>
          <p:nvPr/>
        </p:nvSpPr>
        <p:spPr>
          <a:xfrm>
            <a:off x="1259790" y="442154"/>
            <a:ext cx="7472600" cy="1384995"/>
          </a:xfrm>
          <a:prstGeom prst="rect">
            <a:avLst/>
          </a:prstGeom>
        </p:spPr>
        <p:txBody>
          <a:bodyPr wrap="square">
            <a:spAutoFit/>
          </a:bodyPr>
          <a:lstStyle/>
          <a:p>
            <a:r>
              <a:rPr lang="pl-PL" sz="2800" b="1" dirty="0">
                <a:latin typeface="Calibri" panose="020F0502020204030204" pitchFamily="34" charset="0"/>
                <a:cs typeface="Calibri" panose="020F0502020204030204" pitchFamily="34" charset="0"/>
              </a:rPr>
              <a:t>”A zatem zachęcam was ja, więzień w Panu, abyście postępowali w sposób godny powołania, jakim zostaliście wezwani, …” (Ef 4, 1)</a:t>
            </a:r>
            <a:endParaRPr lang="en-GB" sz="2800" b="1" dirty="0">
              <a:latin typeface="Calibri" panose="020F0502020204030204" pitchFamily="34" charset="0"/>
              <a:cs typeface="Calibri" panose="020F0502020204030204" pitchFamily="34" charset="0"/>
            </a:endParaRPr>
          </a:p>
        </p:txBody>
      </p:sp>
      <p:pic>
        <p:nvPicPr>
          <p:cNvPr id="4098" name="Picture 2" descr="Znalezione obrazy dla zapytania św. paweł łagodnie pogan">
            <a:extLst>
              <a:ext uri="{FF2B5EF4-FFF2-40B4-BE49-F238E27FC236}">
                <a16:creationId xmlns:a16="http://schemas.microsoft.com/office/drawing/2014/main" id="{00CE66C3-0FFB-4B97-B32C-DBDB239FD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115348"/>
            <a:ext cx="4232398" cy="280490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4A8847A0-9A10-487B-AFBF-A91C4B823AC5}"/>
              </a:ext>
            </a:extLst>
          </p:cNvPr>
          <p:cNvSpPr txBox="1">
            <a:spLocks/>
          </p:cNvSpPr>
          <p:nvPr/>
        </p:nvSpPr>
        <p:spPr>
          <a:xfrm>
            <a:off x="1232635" y="5208450"/>
            <a:ext cx="6581937" cy="1207396"/>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defTabSz="1058863">
              <a:tabLst>
                <a:tab pos="2225675" algn="l"/>
              </a:tabLst>
              <a:defRPr/>
            </a:pPr>
            <a:r>
              <a:rPr lang="pl-PL" sz="3200" b="1" kern="0" dirty="0">
                <a:solidFill>
                  <a:srgbClr val="0070C0"/>
                </a:solidFill>
                <a:latin typeface="Calibri" panose="020F0502020204030204" pitchFamily="34" charset="0"/>
              </a:rPr>
              <a:t>Kobieta 	→ Żona 	→ Matka </a:t>
            </a:r>
          </a:p>
          <a:p>
            <a:pPr defTabSz="1058863">
              <a:tabLst>
                <a:tab pos="2225675" algn="l"/>
              </a:tabLst>
              <a:defRPr/>
            </a:pPr>
            <a:r>
              <a:rPr lang="pl-PL" sz="3200" b="1" kern="0" dirty="0">
                <a:solidFill>
                  <a:srgbClr val="0070C0"/>
                </a:solidFill>
                <a:latin typeface="Calibri" panose="020F0502020204030204" pitchFamily="34" charset="0"/>
              </a:rPr>
              <a:t>Mężczyzna 	→ Mąż 	→ Ojciec</a:t>
            </a:r>
          </a:p>
        </p:txBody>
      </p:sp>
    </p:spTree>
    <p:extLst>
      <p:ext uri="{BB962C8B-B14F-4D97-AF65-F5344CB8AC3E}">
        <p14:creationId xmlns:p14="http://schemas.microsoft.com/office/powerpoint/2010/main" val="32570697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655A321-2937-4BF4-86B4-35029AA19146}"/>
              </a:ext>
            </a:extLst>
          </p:cNvPr>
          <p:cNvSpPr txBox="1">
            <a:spLocks/>
          </p:cNvSpPr>
          <p:nvPr/>
        </p:nvSpPr>
        <p:spPr>
          <a:xfrm>
            <a:off x="899591" y="436915"/>
            <a:ext cx="8064897" cy="5584373"/>
          </a:xfrm>
          <a:prstGeom prst="rect">
            <a:avLst/>
          </a:prstGeom>
        </p:spPr>
        <p:txBody>
          <a:bodyPr anchor="t" anchorCtr="0"/>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2514600" algn="just">
              <a:spcBef>
                <a:spcPts val="0"/>
              </a:spcBef>
            </a:pPr>
            <a:r>
              <a:rPr lang="pl-PL" sz="2200" dirty="0">
                <a:solidFill>
                  <a:srgbClr val="0070C0"/>
                </a:solidFill>
                <a:latin typeface="Calibri" panose="020F0502020204030204" pitchFamily="34" charset="0"/>
                <a:cs typeface="Calibri" panose="020F0502020204030204" pitchFamily="34" charset="0"/>
              </a:rPr>
              <a:t>Główne tezy:</a:t>
            </a:r>
          </a:p>
          <a:p>
            <a:pPr marL="2743200" indent="-228600">
              <a:spcBef>
                <a:spcPts val="1200"/>
              </a:spcBef>
              <a:buFont typeface="Arial" panose="020B0604020202020204" pitchFamily="34" charset="0"/>
              <a:buChar char="•"/>
            </a:pPr>
            <a:r>
              <a:rPr lang="pl-PL" sz="2200" i="1" dirty="0">
                <a:latin typeface="Calibri" panose="020F0502020204030204" pitchFamily="34" charset="0"/>
                <a:cs typeface="Calibri" panose="020F0502020204030204" pitchFamily="34" charset="0"/>
              </a:rPr>
              <a:t>Jednym ze skutków „kultury antykoncepcji” jest kryzys mężczyzny i jego tradycyjnej roli. </a:t>
            </a:r>
          </a:p>
          <a:p>
            <a:pPr marL="2743200" indent="-228600">
              <a:spcBef>
                <a:spcPts val="1200"/>
              </a:spcBef>
              <a:buFont typeface="Arial" panose="020B0604020202020204" pitchFamily="34" charset="0"/>
              <a:buChar char="•"/>
            </a:pPr>
            <a:r>
              <a:rPr lang="pl-PL" sz="2200" i="1" dirty="0">
                <a:latin typeface="Calibri" panose="020F0502020204030204" pitchFamily="34" charset="0"/>
                <a:cs typeface="Calibri" panose="020F0502020204030204" pitchFamily="34" charset="0"/>
              </a:rPr>
              <a:t>Jednym z podstawowych procesów niezbędnych aby społeczeństwo przetrwało jest prokreacja. </a:t>
            </a:r>
          </a:p>
          <a:p>
            <a:pPr marL="2743200" indent="-228600">
              <a:spcBef>
                <a:spcPts val="1200"/>
              </a:spcBef>
              <a:buFont typeface="Arial" panose="020B0604020202020204" pitchFamily="34" charset="0"/>
              <a:buChar char="•"/>
            </a:pPr>
            <a:r>
              <a:rPr lang="pl-PL" sz="2200" i="1" dirty="0">
                <a:latin typeface="Calibri" panose="020F0502020204030204" pitchFamily="34" charset="0"/>
                <a:cs typeface="Calibri" panose="020F0502020204030204" pitchFamily="34" charset="0"/>
              </a:rPr>
              <a:t>Przed era antykoncepcji ludzie wiedzieli, że za płodność odpowiada po połowie kobieta i mężczyzna – wspólna odpowiedzialność.</a:t>
            </a:r>
          </a:p>
          <a:p>
            <a:pPr marL="228600" indent="-228600">
              <a:spcBef>
                <a:spcPts val="1200"/>
              </a:spcBef>
              <a:buFont typeface="Arial" panose="020B0604020202020204" pitchFamily="34" charset="0"/>
              <a:buChar char="•"/>
            </a:pPr>
            <a:r>
              <a:rPr lang="pl-PL" sz="2200" i="1" dirty="0">
                <a:latin typeface="Calibri" panose="020F0502020204030204" pitchFamily="34" charset="0"/>
                <a:cs typeface="Calibri" panose="020F0502020204030204" pitchFamily="34" charset="0"/>
              </a:rPr>
              <a:t>Kobieta poprzez używanie pigułki antykoncepcyjnej przejęła kontrolę nad płodnością - „zabrała” niejako mężczyźnie jego udział decyzyjny w procesie prokreacji. </a:t>
            </a:r>
          </a:p>
          <a:p>
            <a:pPr marL="228600" indent="-228600">
              <a:spcBef>
                <a:spcPts val="1200"/>
              </a:spcBef>
              <a:buFont typeface="Arial" panose="020B0604020202020204" pitchFamily="34" charset="0"/>
              <a:buChar char="•"/>
            </a:pPr>
            <a:r>
              <a:rPr lang="pl-PL" sz="2200" i="1" dirty="0">
                <a:latin typeface="Calibri" panose="020F0502020204030204" pitchFamily="34" charset="0"/>
                <a:cs typeface="Calibri" panose="020F0502020204030204" pitchFamily="34" charset="0"/>
              </a:rPr>
              <a:t>Mężczyzna przestał się więc czuć odpowiedzialny za skutki zbliżenia i poczęte dziecko.</a:t>
            </a:r>
          </a:p>
        </p:txBody>
      </p:sp>
      <p:pic>
        <p:nvPicPr>
          <p:cNvPr id="15" name="Picture 14" descr="A close up of a sign&#10;&#10;Description generated with very high confidence">
            <a:extLst>
              <a:ext uri="{FF2B5EF4-FFF2-40B4-BE49-F238E27FC236}">
                <a16:creationId xmlns:a16="http://schemas.microsoft.com/office/drawing/2014/main" id="{2283AECF-1AE5-4B25-A327-E9C299E65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79" y="436915"/>
            <a:ext cx="2304256" cy="3593381"/>
          </a:xfrm>
          <a:prstGeom prst="rect">
            <a:avLst/>
          </a:prstGeom>
        </p:spPr>
      </p:pic>
      <p:sp>
        <p:nvSpPr>
          <p:cNvPr id="7" name="Content Placeholder 2">
            <a:extLst>
              <a:ext uri="{FF2B5EF4-FFF2-40B4-BE49-F238E27FC236}">
                <a16:creationId xmlns:a16="http://schemas.microsoft.com/office/drawing/2014/main" id="{F470FAF0-D945-48A9-989F-8DA74FD820EC}"/>
              </a:ext>
            </a:extLst>
          </p:cNvPr>
          <p:cNvSpPr txBox="1">
            <a:spLocks/>
          </p:cNvSpPr>
          <p:nvPr/>
        </p:nvSpPr>
        <p:spPr>
          <a:xfrm>
            <a:off x="4211960" y="6021288"/>
            <a:ext cx="4762709" cy="720079"/>
          </a:xfrm>
          <a:prstGeom prst="rect">
            <a:avLst/>
          </a:prstGeom>
          <a:solidFill>
            <a:schemeClr val="bg1"/>
          </a:solidFill>
        </p:spPr>
        <p:txBody>
          <a:bodyPr anchor="t" anchorCtr="0"/>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algn="r"/>
            <a:r>
              <a:rPr lang="en-GB" sz="1800" dirty="0">
                <a:latin typeface="Calibri" panose="020F0502020204030204" pitchFamily="34" charset="0"/>
                <a:cs typeface="Calibri" panose="020F0502020204030204" pitchFamily="34" charset="0"/>
              </a:rPr>
              <a:t>The Decline of Males, Lionel Tiger, 2000.</a:t>
            </a:r>
            <a:r>
              <a:rPr lang="en-GB" sz="1800" i="1" dirty="0">
                <a:latin typeface="Calibri" panose="020F0502020204030204" pitchFamily="34" charset="0"/>
                <a:cs typeface="Calibri" panose="020F0502020204030204" pitchFamily="34" charset="0"/>
              </a:rPr>
              <a:t> </a:t>
            </a:r>
          </a:p>
          <a:p>
            <a:pPr algn="r"/>
            <a:r>
              <a:rPr lang="en-GB" sz="1800" i="1" dirty="0">
                <a:latin typeface="Calibri" panose="020F0502020204030204" pitchFamily="34" charset="0"/>
                <a:cs typeface="Calibri" panose="020F0502020204030204" pitchFamily="34" charset="0"/>
              </a:rPr>
              <a:t>Professor of anthropology at Rutgers University</a:t>
            </a: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37437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bg/>
                                          </p:spTgt>
                                        </p:tgtEl>
                                        <p:attrNameLst>
                                          <p:attrName>style.visibility</p:attrName>
                                        </p:attrNameLst>
                                      </p:cBhvr>
                                      <p:to>
                                        <p:strVal val="visible"/>
                                      </p:to>
                                    </p:set>
                                    <p:animEffect transition="in" filter="fade">
                                      <p:cBhvr>
                                        <p:cTn id="31" dur="500"/>
                                        <p:tgtEl>
                                          <p:spTgt spid="7">
                                            <p:bg/>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500"/>
                                        <p:tgtEl>
                                          <p:spTgt spid="7">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fade">
                                      <p:cBhvr>
                                        <p:cTn id="3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dvAuto="0"/>
      <p:bldP spid="7" grpId="0" build="p"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7" y="260648"/>
            <a:ext cx="5040560" cy="3888432"/>
          </a:xfrm>
          <a:prstGeom prst="rect">
            <a:avLst/>
          </a:prstGeom>
        </p:spPr>
      </p:pic>
      <p:sp>
        <p:nvSpPr>
          <p:cNvPr id="9" name="Title 1"/>
          <p:cNvSpPr>
            <a:spLocks noGrp="1"/>
          </p:cNvSpPr>
          <p:nvPr>
            <p:ph type="title"/>
          </p:nvPr>
        </p:nvSpPr>
        <p:spPr bwMode="auto">
          <a:xfrm>
            <a:off x="1404652" y="4323406"/>
            <a:ext cx="7282196" cy="5760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2800" b="1" cap="none" dirty="0">
                <a:latin typeface="Calibri" panose="020F0502020204030204" pitchFamily="34" charset="0"/>
              </a:rPr>
              <a:t>Adhortacja apostolska „</a:t>
            </a:r>
            <a:r>
              <a:rPr lang="pl-PL" sz="2800" b="1" dirty="0">
                <a:latin typeface="Calibri" panose="020F0502020204030204" pitchFamily="34" charset="0"/>
              </a:rPr>
              <a:t>Familiaris </a:t>
            </a:r>
            <a:r>
              <a:rPr lang="pl-PL" sz="2800" b="1" dirty="0" err="1">
                <a:latin typeface="Calibri" panose="020F0502020204030204" pitchFamily="34" charset="0"/>
              </a:rPr>
              <a:t>Consortio</a:t>
            </a:r>
            <a:r>
              <a:rPr lang="pl-PL" sz="2800" b="1" dirty="0">
                <a:latin typeface="Calibri" panose="020F0502020204030204" pitchFamily="34" charset="0"/>
              </a:rPr>
              <a:t>”</a:t>
            </a:r>
            <a:endParaRPr lang="pl-PL" sz="2800" b="1" cap="none" dirty="0">
              <a:latin typeface="Calibri" panose="020F0502020204030204" pitchFamily="34" charset="0"/>
            </a:endParaRPr>
          </a:p>
        </p:txBody>
      </p:sp>
      <p:sp>
        <p:nvSpPr>
          <p:cNvPr id="10" name="Content Placeholder 2"/>
          <p:cNvSpPr txBox="1">
            <a:spLocks/>
          </p:cNvSpPr>
          <p:nvPr/>
        </p:nvSpPr>
        <p:spPr>
          <a:xfrm>
            <a:off x="1404652" y="4714123"/>
            <a:ext cx="7282196" cy="1472364"/>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a:spcBef>
                <a:spcPts val="0"/>
              </a:spcBef>
              <a:spcAft>
                <a:spcPts val="0"/>
              </a:spcAft>
              <a:defRPr/>
            </a:pPr>
            <a:r>
              <a:rPr lang="pl-PL" sz="2800" dirty="0">
                <a:solidFill>
                  <a:srgbClr val="0070C0"/>
                </a:solidFill>
                <a:latin typeface="Calibri" panose="020F0502020204030204" pitchFamily="34" charset="0"/>
              </a:rPr>
              <a:t>O zadaniach rodziny chrześcijańskiej w świecie współczesnym</a:t>
            </a:r>
          </a:p>
          <a:p>
            <a:pPr>
              <a:spcBef>
                <a:spcPts val="1200"/>
              </a:spcBef>
              <a:spcAft>
                <a:spcPts val="0"/>
              </a:spcAft>
              <a:defRPr/>
            </a:pPr>
            <a:r>
              <a:rPr lang="pl-PL" sz="1800" dirty="0">
                <a:latin typeface="Calibri" panose="020F0502020204030204" pitchFamily="34" charset="0"/>
              </a:rPr>
              <a:t>22.11.1981</a:t>
            </a:r>
          </a:p>
        </p:txBody>
      </p:sp>
      <p:sp>
        <p:nvSpPr>
          <p:cNvPr id="2" name="Rectangle 1">
            <a:extLst>
              <a:ext uri="{FF2B5EF4-FFF2-40B4-BE49-F238E27FC236}">
                <a16:creationId xmlns:a16="http://schemas.microsoft.com/office/drawing/2014/main" id="{941E2334-42FF-485C-BD68-9B63AEF471E3}"/>
              </a:ext>
            </a:extLst>
          </p:cNvPr>
          <p:cNvSpPr/>
          <p:nvPr/>
        </p:nvSpPr>
        <p:spPr>
          <a:xfrm>
            <a:off x="1404652" y="6186487"/>
            <a:ext cx="7645643" cy="461665"/>
          </a:xfrm>
          <a:prstGeom prst="rect">
            <a:avLst/>
          </a:prstGeom>
        </p:spPr>
        <p:txBody>
          <a:bodyPr wrap="square">
            <a:spAutoFit/>
          </a:bodyPr>
          <a:lstStyle/>
          <a:p>
            <a:pPr>
              <a:spcBef>
                <a:spcPts val="0"/>
              </a:spcBef>
              <a:spcAft>
                <a:spcPts val="0"/>
              </a:spcAft>
              <a:defRPr/>
            </a:pPr>
            <a:r>
              <a:rPr lang="pl-PL" sz="1200" dirty="0">
                <a:latin typeface="Calibri" panose="020F0502020204030204" pitchFamily="34" charset="0"/>
                <a:cs typeface="Calibri" panose="020F0502020204030204" pitchFamily="34" charset="0"/>
                <a:hlinkClick r:id="rId3"/>
              </a:rPr>
              <a:t>http://www.vatican.va/content/john-paul-ii/pl/apost_exhortations/documents/hf_jp-ii_exh_19811122_familiaris-consortio.html#m3c</a:t>
            </a:r>
            <a:r>
              <a:rPr lang="pl-PL" sz="12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72826871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bwMode="auto">
          <a:xfrm>
            <a:off x="1259632" y="332656"/>
            <a:ext cx="7282196" cy="5760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2800" b="1" cap="none" dirty="0">
                <a:latin typeface="Calibri" panose="020F0502020204030204" pitchFamily="34" charset="0"/>
              </a:rPr>
              <a:t>Adhortacja apostolska „</a:t>
            </a:r>
            <a:r>
              <a:rPr lang="pl-PL" sz="2800" b="1" dirty="0">
                <a:latin typeface="Calibri" panose="020F0502020204030204" pitchFamily="34" charset="0"/>
              </a:rPr>
              <a:t>Familiaris </a:t>
            </a:r>
            <a:r>
              <a:rPr lang="pl-PL" sz="2800" b="1" dirty="0" err="1">
                <a:latin typeface="Calibri" panose="020F0502020204030204" pitchFamily="34" charset="0"/>
              </a:rPr>
              <a:t>Consortio</a:t>
            </a:r>
            <a:r>
              <a:rPr lang="pl-PL" sz="2800" b="1" dirty="0">
                <a:latin typeface="Calibri" panose="020F0502020204030204" pitchFamily="34" charset="0"/>
              </a:rPr>
              <a:t>”</a:t>
            </a:r>
            <a:endParaRPr lang="pl-PL" sz="2800" b="1" cap="none" dirty="0">
              <a:latin typeface="Calibri" panose="020F0502020204030204" pitchFamily="34" charset="0"/>
            </a:endParaRPr>
          </a:p>
        </p:txBody>
      </p:sp>
      <p:sp>
        <p:nvSpPr>
          <p:cNvPr id="10" name="Content Placeholder 2"/>
          <p:cNvSpPr txBox="1">
            <a:spLocks/>
          </p:cNvSpPr>
          <p:nvPr/>
        </p:nvSpPr>
        <p:spPr>
          <a:xfrm>
            <a:off x="1254628" y="908720"/>
            <a:ext cx="7637851" cy="5803230"/>
          </a:xfrm>
          <a:prstGeom prst="rect">
            <a:avLst/>
          </a:prstGeom>
        </p:spPr>
        <p:txBody>
          <a:bodyPr anchor="t" anchorCtr="0"/>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a:spcBef>
                <a:spcPts val="0"/>
              </a:spcBef>
              <a:spcAft>
                <a:spcPts val="0"/>
              </a:spcAft>
              <a:defRPr/>
            </a:pPr>
            <a:r>
              <a:rPr lang="pl-PL" sz="2800" dirty="0">
                <a:solidFill>
                  <a:srgbClr val="0070C0"/>
                </a:solidFill>
                <a:latin typeface="Calibri" panose="020F0502020204030204" pitchFamily="34" charset="0"/>
              </a:rPr>
              <a:t>O zadaniach rodziny chrześcijańskiej w świecie współczesnym</a:t>
            </a:r>
          </a:p>
          <a:p>
            <a:pPr>
              <a:spcBef>
                <a:spcPts val="0"/>
              </a:spcBef>
              <a:spcAft>
                <a:spcPts val="0"/>
              </a:spcAft>
              <a:defRPr/>
            </a:pPr>
            <a:endParaRPr lang="pl-PL" sz="2800" dirty="0">
              <a:solidFill>
                <a:srgbClr val="0070C0"/>
              </a:solidFill>
              <a:latin typeface="Calibri" panose="020F0502020204030204" pitchFamily="34" charset="0"/>
            </a:endParaRPr>
          </a:p>
          <a:p>
            <a:pPr marL="342900" indent="-342900">
              <a:spcBef>
                <a:spcPts val="0"/>
              </a:spcBef>
              <a:buFont typeface="Arial" panose="020B0604020202020204" pitchFamily="34" charset="0"/>
              <a:buChar char="•"/>
            </a:pPr>
            <a:r>
              <a:rPr lang="pl-PL" dirty="0">
                <a:solidFill>
                  <a:srgbClr val="0070C0"/>
                </a:solidFill>
                <a:latin typeface="Calibri" panose="020F0502020204030204" pitchFamily="34" charset="0"/>
              </a:rPr>
              <a:t>Blaski i cienie rodziny w świecie współczesnym</a:t>
            </a:r>
          </a:p>
          <a:p>
            <a:pPr marL="342900" indent="-342900">
              <a:spcBef>
                <a:spcPts val="0"/>
              </a:spcBef>
              <a:buFont typeface="Arial" panose="020B0604020202020204" pitchFamily="34" charset="0"/>
              <a:buChar char="•"/>
            </a:pPr>
            <a:r>
              <a:rPr lang="pl-PL" dirty="0">
                <a:solidFill>
                  <a:srgbClr val="0070C0"/>
                </a:solidFill>
                <a:latin typeface="Calibri" panose="020F0502020204030204" pitchFamily="34" charset="0"/>
              </a:rPr>
              <a:t>Zamysł Boży względem małżeństwa i rodziny</a:t>
            </a:r>
          </a:p>
          <a:p>
            <a:pPr>
              <a:spcBef>
                <a:spcPts val="0"/>
              </a:spcBef>
            </a:pPr>
            <a:endParaRPr lang="pl-PL" dirty="0">
              <a:solidFill>
                <a:srgbClr val="0070C0"/>
              </a:solidFill>
              <a:latin typeface="Calibri" panose="020F0502020204030204" pitchFamily="34" charset="0"/>
            </a:endParaRPr>
          </a:p>
          <a:p>
            <a:pPr marL="342900" indent="-342900">
              <a:spcBef>
                <a:spcPts val="0"/>
              </a:spcBef>
              <a:buFont typeface="Arial" panose="020B0604020202020204" pitchFamily="34" charset="0"/>
              <a:buChar char="•"/>
            </a:pPr>
            <a:r>
              <a:rPr lang="pl-PL" dirty="0">
                <a:solidFill>
                  <a:srgbClr val="0070C0"/>
                </a:solidFill>
                <a:latin typeface="Calibri" panose="020F0502020204030204" pitchFamily="34" charset="0"/>
              </a:rPr>
              <a:t>Zadania rodziny chrześcijańskiej</a:t>
            </a:r>
          </a:p>
          <a:p>
            <a:pPr marL="628650" lvl="1" indent="-274638">
              <a:spcBef>
                <a:spcPts val="0"/>
              </a:spcBef>
              <a:buFont typeface="+mj-lt"/>
              <a:buAutoNum type="arabicPeriod"/>
            </a:pPr>
            <a:r>
              <a:rPr lang="pl-PL" dirty="0">
                <a:solidFill>
                  <a:srgbClr val="0070C0"/>
                </a:solidFill>
                <a:latin typeface="Calibri" panose="020F0502020204030204" pitchFamily="34" charset="0"/>
              </a:rPr>
              <a:t>Tworzenie wspólnoty osób</a:t>
            </a:r>
          </a:p>
          <a:p>
            <a:pPr marL="628650" lvl="1" indent="-274638">
              <a:spcBef>
                <a:spcPts val="0"/>
              </a:spcBef>
              <a:buFont typeface="+mj-lt"/>
              <a:buAutoNum type="arabicPeriod"/>
            </a:pPr>
            <a:r>
              <a:rPr lang="pl-PL" dirty="0">
                <a:solidFill>
                  <a:srgbClr val="0070C0"/>
                </a:solidFill>
                <a:latin typeface="Calibri" panose="020F0502020204030204" pitchFamily="34" charset="0"/>
              </a:rPr>
              <a:t>Służba życiu</a:t>
            </a:r>
          </a:p>
          <a:p>
            <a:pPr marL="628650" lvl="1" indent="-274638">
              <a:spcBef>
                <a:spcPts val="0"/>
              </a:spcBef>
              <a:buFont typeface="+mj-lt"/>
              <a:buAutoNum type="arabicPeriod"/>
            </a:pPr>
            <a:r>
              <a:rPr lang="pl-PL" dirty="0">
                <a:solidFill>
                  <a:srgbClr val="0070C0"/>
                </a:solidFill>
                <a:latin typeface="Calibri" panose="020F0502020204030204" pitchFamily="34" charset="0"/>
              </a:rPr>
              <a:t>Udział w rozwoju społeczeństwa</a:t>
            </a:r>
          </a:p>
          <a:p>
            <a:pPr marL="628650" lvl="1" indent="-274638">
              <a:spcBef>
                <a:spcPts val="0"/>
              </a:spcBef>
              <a:buFont typeface="+mj-lt"/>
              <a:buAutoNum type="arabicPeriod"/>
            </a:pPr>
            <a:r>
              <a:rPr lang="pl-PL" dirty="0">
                <a:solidFill>
                  <a:srgbClr val="0070C0"/>
                </a:solidFill>
                <a:latin typeface="Calibri" panose="020F0502020204030204" pitchFamily="34" charset="0"/>
              </a:rPr>
              <a:t>Uczestnictwo w życiu i posłannictwie Kościoła</a:t>
            </a:r>
          </a:p>
          <a:p>
            <a:pPr>
              <a:spcBef>
                <a:spcPts val="0"/>
              </a:spcBef>
            </a:pPr>
            <a:endParaRPr lang="pl-PL" dirty="0">
              <a:latin typeface="Calibri" panose="020F0502020204030204" pitchFamily="34" charset="0"/>
            </a:endParaRPr>
          </a:p>
          <a:p>
            <a:pPr marL="342900" indent="-342900">
              <a:spcBef>
                <a:spcPts val="0"/>
              </a:spcBef>
              <a:buFont typeface="Arial" panose="020B0604020202020204" pitchFamily="34" charset="0"/>
              <a:buChar char="•"/>
            </a:pPr>
            <a:r>
              <a:rPr lang="pl-PL" dirty="0">
                <a:solidFill>
                  <a:srgbClr val="0070C0"/>
                </a:solidFill>
                <a:latin typeface="Calibri" panose="020F0502020204030204" pitchFamily="34" charset="0"/>
              </a:rPr>
              <a:t>Etapy i formy duszpasterstwa rodzin</a:t>
            </a:r>
          </a:p>
          <a:p>
            <a:pPr marL="342900" indent="-342900">
              <a:spcBef>
                <a:spcPts val="0"/>
              </a:spcBef>
              <a:buFont typeface="Arial" panose="020B0604020202020204" pitchFamily="34" charset="0"/>
              <a:buChar char="•"/>
            </a:pPr>
            <a:r>
              <a:rPr lang="pl-PL" dirty="0">
                <a:solidFill>
                  <a:srgbClr val="0070C0"/>
                </a:solidFill>
                <a:latin typeface="Calibri" panose="020F0502020204030204" pitchFamily="34" charset="0"/>
              </a:rPr>
              <a:t>Struktura i pracownicy duszpasterstwa rodzin</a:t>
            </a:r>
          </a:p>
          <a:p>
            <a:pPr marL="342900" indent="-342900">
              <a:spcBef>
                <a:spcPts val="0"/>
              </a:spcBef>
              <a:buFont typeface="Arial" panose="020B0604020202020204" pitchFamily="34" charset="0"/>
              <a:buChar char="•"/>
            </a:pPr>
            <a:r>
              <a:rPr lang="pl-PL" dirty="0">
                <a:solidFill>
                  <a:srgbClr val="0070C0"/>
                </a:solidFill>
                <a:latin typeface="Calibri" panose="020F0502020204030204" pitchFamily="34" charset="0"/>
              </a:rPr>
              <a:t>Duszpasterstwo rodzin w przypadkach trudnych</a:t>
            </a:r>
          </a:p>
          <a:p>
            <a:pPr marL="342900" indent="-342900">
              <a:spcBef>
                <a:spcPts val="0"/>
              </a:spcBef>
              <a:buFont typeface="Arial" panose="020B0604020202020204" pitchFamily="34" charset="0"/>
              <a:buChar char="•"/>
            </a:pPr>
            <a:r>
              <a:rPr lang="pl-PL" dirty="0">
                <a:solidFill>
                  <a:srgbClr val="0070C0"/>
                </a:solidFill>
                <a:latin typeface="Calibri" panose="020F0502020204030204" pitchFamily="34" charset="0"/>
              </a:rPr>
              <a:t>Przyszłość ludzkości, idzie przez rodzinę</a:t>
            </a:r>
          </a:p>
          <a:p>
            <a:pPr marL="342900" indent="-342900">
              <a:spcBef>
                <a:spcPts val="0"/>
              </a:spcBef>
              <a:buFont typeface="Arial" panose="020B0604020202020204" pitchFamily="34" charset="0"/>
              <a:buChar char="•"/>
            </a:pPr>
            <a:endParaRPr lang="pl-PL" dirty="0">
              <a:solidFill>
                <a:srgbClr val="0070C0"/>
              </a:solidFill>
              <a:latin typeface="Calibri" panose="020F0502020204030204" pitchFamily="34" charset="0"/>
            </a:endParaRPr>
          </a:p>
          <a:p>
            <a:pPr>
              <a:spcBef>
                <a:spcPts val="0"/>
              </a:spcBef>
              <a:spcAft>
                <a:spcPts val="0"/>
              </a:spcAft>
              <a:defRPr/>
            </a:pPr>
            <a:r>
              <a:rPr lang="pl-PL" sz="1000" dirty="0">
                <a:latin typeface="Calibri" panose="020F0502020204030204" pitchFamily="34" charset="0"/>
                <a:hlinkClick r:id="rId2"/>
              </a:rPr>
              <a:t>http://www.vatican.va/holy_father/john_paul_ii/apost_exhortations/documents/hf_jp-ii_exh_19811122_familiaris-consortio_pl.html#m3c</a:t>
            </a:r>
            <a:endParaRPr lang="pl-PL" sz="1000" dirty="0">
              <a:latin typeface="Calibri" panose="020F0502020204030204" pitchFamily="34" charset="0"/>
            </a:endParaRPr>
          </a:p>
          <a:p>
            <a:pPr>
              <a:spcBef>
                <a:spcPts val="0"/>
              </a:spcBef>
              <a:spcAft>
                <a:spcPts val="0"/>
              </a:spcAft>
              <a:defRPr/>
            </a:pPr>
            <a:endParaRPr lang="pl-PL" sz="1000" dirty="0">
              <a:latin typeface="Calibri" panose="020F0502020204030204" pitchFamily="34" charset="0"/>
            </a:endParaRPr>
          </a:p>
        </p:txBody>
      </p:sp>
    </p:spTree>
    <p:extLst>
      <p:ext uri="{BB962C8B-B14F-4D97-AF65-F5344CB8AC3E}">
        <p14:creationId xmlns:p14="http://schemas.microsoft.com/office/powerpoint/2010/main" val="4020980470"/>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1150948"/>
            <a:ext cx="7848872" cy="4525963"/>
          </a:xfrm>
        </p:spPr>
        <p:txBody>
          <a:bodyPr/>
          <a:lstStyle/>
          <a:p>
            <a:r>
              <a:rPr lang="pl-PL" sz="2800" dirty="0">
                <a:solidFill>
                  <a:srgbClr val="0070C0"/>
                </a:solidFill>
                <a:latin typeface="Calibri" panose="020F0502020204030204" pitchFamily="34" charset="0"/>
              </a:rPr>
              <a:t>Miłość zasadą i mocą komunii</a:t>
            </a:r>
          </a:p>
          <a:p>
            <a:r>
              <a:rPr lang="pl-PL" sz="2800" dirty="0">
                <a:solidFill>
                  <a:srgbClr val="0070C0"/>
                </a:solidFill>
                <a:latin typeface="Calibri" panose="020F0502020204030204" pitchFamily="34" charset="0"/>
              </a:rPr>
              <a:t>Niepodzielna jedność komunii małżeńskiej </a:t>
            </a:r>
            <a:br>
              <a:rPr lang="pl-PL" sz="2800" dirty="0">
                <a:solidFill>
                  <a:srgbClr val="0070C0"/>
                </a:solidFill>
                <a:latin typeface="Calibri" panose="020F0502020204030204" pitchFamily="34" charset="0"/>
              </a:rPr>
            </a:br>
            <a:r>
              <a:rPr lang="pl-PL" sz="2800" dirty="0">
                <a:solidFill>
                  <a:srgbClr val="C00000"/>
                </a:solidFill>
                <a:latin typeface="Calibri" panose="020F0502020204030204" pitchFamily="34" charset="0"/>
              </a:rPr>
              <a:t>“już nie są dwoje, lecz jedno ciało”</a:t>
            </a:r>
          </a:p>
          <a:p>
            <a:r>
              <a:rPr lang="pl-PL" sz="2800" dirty="0">
                <a:solidFill>
                  <a:srgbClr val="0070C0"/>
                </a:solidFill>
                <a:latin typeface="Calibri" panose="020F0502020204030204" pitchFamily="34" charset="0"/>
              </a:rPr>
              <a:t>Komunia nierozerwalna </a:t>
            </a:r>
            <a:br>
              <a:rPr lang="pl-PL" sz="2800" dirty="0">
                <a:solidFill>
                  <a:srgbClr val="0070C0"/>
                </a:solidFill>
                <a:latin typeface="Calibri" panose="020F0502020204030204" pitchFamily="34" charset="0"/>
              </a:rPr>
            </a:br>
            <a:r>
              <a:rPr lang="pl-PL" sz="2800" dirty="0">
                <a:solidFill>
                  <a:srgbClr val="C00000"/>
                </a:solidFill>
                <a:latin typeface="Calibri" panose="020F0502020204030204" pitchFamily="34" charset="0"/>
              </a:rPr>
              <a:t>„Co więc Bóg złączył, niech człowiek nie rozdziela”</a:t>
            </a:r>
          </a:p>
          <a:p>
            <a:r>
              <a:rPr lang="pl-PL" sz="2800" dirty="0">
                <a:solidFill>
                  <a:srgbClr val="0070C0"/>
                </a:solidFill>
                <a:latin typeface="Calibri" panose="020F0502020204030204" pitchFamily="34" charset="0"/>
              </a:rPr>
              <a:t>Szerszy zakres komunii małżeńskiej – komunia rodziny, rodziców I dzieci, braci i sióstr pomiędzy sobą, domowników i innych krewnych (Kościół domowy)</a:t>
            </a:r>
          </a:p>
        </p:txBody>
      </p:sp>
      <p:sp>
        <p:nvSpPr>
          <p:cNvPr id="3" name="Title 2"/>
          <p:cNvSpPr>
            <a:spLocks noGrp="1"/>
          </p:cNvSpPr>
          <p:nvPr>
            <p:ph type="title"/>
          </p:nvPr>
        </p:nvSpPr>
        <p:spPr>
          <a:xfrm>
            <a:off x="971600" y="260648"/>
            <a:ext cx="6696744" cy="788917"/>
          </a:xfrm>
        </p:spPr>
        <p:txBody>
          <a:bodyPr/>
          <a:lstStyle/>
          <a:p>
            <a:pPr algn="l"/>
            <a:r>
              <a:rPr lang="pl-PL" b="1" dirty="0">
                <a:latin typeface="Calibri" panose="020F0502020204030204" pitchFamily="34" charset="0"/>
              </a:rPr>
              <a:t>Tworzenie wspólnoty osób</a:t>
            </a:r>
          </a:p>
        </p:txBody>
      </p:sp>
      <p:sp>
        <p:nvSpPr>
          <p:cNvPr id="5" name="Content Placeholder 1"/>
          <p:cNvSpPr txBox="1">
            <a:spLocks/>
          </p:cNvSpPr>
          <p:nvPr/>
        </p:nvSpPr>
        <p:spPr>
          <a:xfrm>
            <a:off x="971600" y="5778294"/>
            <a:ext cx="5447962" cy="792089"/>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defRPr/>
            </a:pPr>
            <a:r>
              <a:rPr lang="pl-PL" sz="1600" kern="0" dirty="0">
                <a:solidFill>
                  <a:srgbClr val="0070C0"/>
                </a:solidFill>
                <a:latin typeface="Calibri" panose="020F0502020204030204" pitchFamily="34" charset="0"/>
              </a:rPr>
              <a:t>(FC.18-21)</a:t>
            </a:r>
          </a:p>
        </p:txBody>
      </p:sp>
    </p:spTree>
    <p:extLst>
      <p:ext uri="{BB962C8B-B14F-4D97-AF65-F5344CB8AC3E}">
        <p14:creationId xmlns:p14="http://schemas.microsoft.com/office/powerpoint/2010/main" val="2561528572"/>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885BDE45-483E-4170-A487-1535C9322FB1}"/>
              </a:ext>
            </a:extLst>
          </p:cNvPr>
          <p:cNvSpPr/>
          <p:nvPr/>
        </p:nvSpPr>
        <p:spPr>
          <a:xfrm>
            <a:off x="2607157" y="404664"/>
            <a:ext cx="4104456" cy="3497543"/>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p:cNvSpPr>
            <a:spLocks noGrp="1"/>
          </p:cNvSpPr>
          <p:nvPr>
            <p:ph type="title"/>
          </p:nvPr>
        </p:nvSpPr>
        <p:spPr bwMode="auto">
          <a:xfrm>
            <a:off x="978147" y="260648"/>
            <a:ext cx="1960409" cy="808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4400" b="1" cap="none" dirty="0">
                <a:latin typeface="Calibri" panose="020F0502020204030204" pitchFamily="34" charset="0"/>
              </a:rPr>
              <a:t>Relacje</a:t>
            </a:r>
          </a:p>
        </p:txBody>
      </p:sp>
      <p:grpSp>
        <p:nvGrpSpPr>
          <p:cNvPr id="19" name="Group 18"/>
          <p:cNvGrpSpPr/>
          <p:nvPr/>
        </p:nvGrpSpPr>
        <p:grpSpPr>
          <a:xfrm>
            <a:off x="3020538" y="664667"/>
            <a:ext cx="3528392" cy="2613471"/>
            <a:chOff x="4068902" y="2380331"/>
            <a:chExt cx="4404855" cy="3966775"/>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8902" y="4750445"/>
              <a:ext cx="1194503" cy="159666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230844" y="4769522"/>
              <a:ext cx="1242913" cy="1539798"/>
            </a:xfrm>
            <a:prstGeom prst="rect">
              <a:avLst/>
            </a:prstGeom>
          </p:spPr>
        </p:pic>
        <p:sp>
          <p:nvSpPr>
            <p:cNvPr id="8" name="Left-Right Arrow 7"/>
            <p:cNvSpPr/>
            <p:nvPr/>
          </p:nvSpPr>
          <p:spPr>
            <a:xfrm>
              <a:off x="5292080" y="5172152"/>
              <a:ext cx="1862951" cy="48887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7" name="Left-Right Arrow 16"/>
            <p:cNvSpPr/>
            <p:nvPr/>
          </p:nvSpPr>
          <p:spPr>
            <a:xfrm rot="18552933">
              <a:off x="4966844" y="4261149"/>
              <a:ext cx="1306169" cy="4709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Isosceles Triangle 6"/>
            <p:cNvSpPr/>
            <p:nvPr/>
          </p:nvSpPr>
          <p:spPr>
            <a:xfrm>
              <a:off x="5243180" y="2380331"/>
              <a:ext cx="1944217" cy="1418562"/>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pl-PL" sz="1600" dirty="0">
                <a:solidFill>
                  <a:srgbClr val="0070C0"/>
                </a:solidFill>
                <a:latin typeface="Calibri" panose="020F0502020204030204" pitchFamily="34" charset="0"/>
              </a:endParaRPr>
            </a:p>
          </p:txBody>
        </p:sp>
        <p:sp>
          <p:nvSpPr>
            <p:cNvPr id="21" name="Left-Right Arrow 20"/>
            <p:cNvSpPr/>
            <p:nvPr/>
          </p:nvSpPr>
          <p:spPr>
            <a:xfrm rot="3344702" flipV="1">
              <a:off x="6153598" y="4281057"/>
              <a:ext cx="1306169" cy="4709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pic>
        <p:nvPicPr>
          <p:cNvPr id="10" name="Picture 9" descr="A person&#10;&#10;Description generated with high confidence">
            <a:extLst>
              <a:ext uri="{FF2B5EF4-FFF2-40B4-BE49-F238E27FC236}">
                <a16:creationId xmlns:a16="http://schemas.microsoft.com/office/drawing/2014/main" id="{74F0D16A-A8F0-4EB7-99B9-8388DC2E70E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82762" y="2494799"/>
            <a:ext cx="868480" cy="1303489"/>
          </a:xfrm>
          <a:prstGeom prst="rect">
            <a:avLst/>
          </a:prstGeom>
        </p:spPr>
      </p:pic>
      <p:pic>
        <p:nvPicPr>
          <p:cNvPr id="24" name="Picture 23" descr="A close up of a baby&#10;&#10;Description generated with very high confidence">
            <a:extLst>
              <a:ext uri="{FF2B5EF4-FFF2-40B4-BE49-F238E27FC236}">
                <a16:creationId xmlns:a16="http://schemas.microsoft.com/office/drawing/2014/main" id="{9CE83502-C229-42FA-A1A0-4B41E96225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1659" y="2103964"/>
            <a:ext cx="1076572" cy="1642962"/>
          </a:xfrm>
          <a:prstGeom prst="rect">
            <a:avLst/>
          </a:prstGeom>
        </p:spPr>
      </p:pic>
      <p:pic>
        <p:nvPicPr>
          <p:cNvPr id="26" name="Picture 25" descr="A young boy in a red shirt&#10;&#10;Description generated with high confidence">
            <a:extLst>
              <a:ext uri="{FF2B5EF4-FFF2-40B4-BE49-F238E27FC236}">
                <a16:creationId xmlns:a16="http://schemas.microsoft.com/office/drawing/2014/main" id="{8A72F712-4267-48DF-BCC0-B8FA933E15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2040" y="4051324"/>
            <a:ext cx="1871700" cy="1247800"/>
          </a:xfrm>
          <a:prstGeom prst="rect">
            <a:avLst/>
          </a:prstGeom>
        </p:spPr>
      </p:pic>
      <p:sp>
        <p:nvSpPr>
          <p:cNvPr id="28" name="Content Placeholder 2">
            <a:extLst>
              <a:ext uri="{FF2B5EF4-FFF2-40B4-BE49-F238E27FC236}">
                <a16:creationId xmlns:a16="http://schemas.microsoft.com/office/drawing/2014/main" id="{C66CDE1F-2F93-4034-8AE1-6D3D0D7C9A43}"/>
              </a:ext>
            </a:extLst>
          </p:cNvPr>
          <p:cNvSpPr txBox="1">
            <a:spLocks/>
          </p:cNvSpPr>
          <p:nvPr/>
        </p:nvSpPr>
        <p:spPr>
          <a:xfrm>
            <a:off x="1115616" y="5966584"/>
            <a:ext cx="7920880" cy="623142"/>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a:defRPr/>
            </a:pPr>
            <a:r>
              <a:rPr lang="pl-PL" sz="2800" kern="0" dirty="0">
                <a:solidFill>
                  <a:srgbClr val="0070C0"/>
                </a:solidFill>
                <a:latin typeface="Calibri" panose="020F0502020204030204" pitchFamily="34" charset="0"/>
              </a:rPr>
              <a:t>Teściowie, dziadkowie, dalsza rodzina, Kościół, szkoła</a:t>
            </a:r>
          </a:p>
        </p:txBody>
      </p:sp>
      <p:cxnSp>
        <p:nvCxnSpPr>
          <p:cNvPr id="29" name="Straight Arrow Connector 28">
            <a:extLst>
              <a:ext uri="{FF2B5EF4-FFF2-40B4-BE49-F238E27FC236}">
                <a16:creationId xmlns:a16="http://schemas.microsoft.com/office/drawing/2014/main" id="{46700601-DFAE-459B-A80C-4D913EEA1747}"/>
              </a:ext>
            </a:extLst>
          </p:cNvPr>
          <p:cNvCxnSpPr>
            <a:cxnSpLocks/>
          </p:cNvCxnSpPr>
          <p:nvPr/>
        </p:nvCxnSpPr>
        <p:spPr>
          <a:xfrm>
            <a:off x="1999801" y="4014579"/>
            <a:ext cx="606087" cy="1892471"/>
          </a:xfrm>
          <a:prstGeom prst="straightConnector1">
            <a:avLst/>
          </a:prstGeom>
          <a:ln w="381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2042E97-4B90-4E49-9F96-AABDB8C20555}"/>
              </a:ext>
            </a:extLst>
          </p:cNvPr>
          <p:cNvCxnSpPr>
            <a:cxnSpLocks/>
          </p:cNvCxnSpPr>
          <p:nvPr/>
        </p:nvCxnSpPr>
        <p:spPr>
          <a:xfrm flipH="1">
            <a:off x="6843835" y="3645024"/>
            <a:ext cx="738309" cy="2088232"/>
          </a:xfrm>
          <a:prstGeom prst="straightConnector1">
            <a:avLst/>
          </a:prstGeom>
          <a:ln w="381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542A764-CA30-49D6-B9D1-8C04D1E656C6}"/>
              </a:ext>
            </a:extLst>
          </p:cNvPr>
          <p:cNvCxnSpPr>
            <a:cxnSpLocks/>
          </p:cNvCxnSpPr>
          <p:nvPr/>
        </p:nvCxnSpPr>
        <p:spPr>
          <a:xfrm flipH="1">
            <a:off x="5312821" y="5317620"/>
            <a:ext cx="179778" cy="715026"/>
          </a:xfrm>
          <a:prstGeom prst="straightConnector1">
            <a:avLst/>
          </a:prstGeom>
          <a:ln w="381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0155632-145B-4938-9158-630DF7701BE5}"/>
              </a:ext>
            </a:extLst>
          </p:cNvPr>
          <p:cNvCxnSpPr>
            <a:cxnSpLocks/>
          </p:cNvCxnSpPr>
          <p:nvPr/>
        </p:nvCxnSpPr>
        <p:spPr>
          <a:xfrm flipH="1" flipV="1">
            <a:off x="4891945" y="3645024"/>
            <a:ext cx="411508" cy="537571"/>
          </a:xfrm>
          <a:prstGeom prst="straightConnector1">
            <a:avLst/>
          </a:prstGeom>
          <a:ln w="381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AFC1BFE-B260-4E4E-8A5F-A3F8F18B33AC}"/>
              </a:ext>
            </a:extLst>
          </p:cNvPr>
          <p:cNvCxnSpPr>
            <a:cxnSpLocks/>
          </p:cNvCxnSpPr>
          <p:nvPr/>
        </p:nvCxnSpPr>
        <p:spPr>
          <a:xfrm flipV="1">
            <a:off x="2446901" y="2643937"/>
            <a:ext cx="441415" cy="355425"/>
          </a:xfrm>
          <a:prstGeom prst="straightConnector1">
            <a:avLst/>
          </a:prstGeom>
          <a:ln w="381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B6AC215-5F14-43B2-A1DB-A8C1B5996FC0}"/>
              </a:ext>
            </a:extLst>
          </p:cNvPr>
          <p:cNvCxnSpPr>
            <a:cxnSpLocks/>
          </p:cNvCxnSpPr>
          <p:nvPr/>
        </p:nvCxnSpPr>
        <p:spPr>
          <a:xfrm flipH="1" flipV="1">
            <a:off x="6528828" y="2284079"/>
            <a:ext cx="811554" cy="380996"/>
          </a:xfrm>
          <a:prstGeom prst="straightConnector1">
            <a:avLst/>
          </a:prstGeom>
          <a:ln w="381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E4BD567-4142-4268-943C-83813B3DFF11}"/>
              </a:ext>
            </a:extLst>
          </p:cNvPr>
          <p:cNvCxnSpPr>
            <a:cxnSpLocks/>
          </p:cNvCxnSpPr>
          <p:nvPr/>
        </p:nvCxnSpPr>
        <p:spPr>
          <a:xfrm>
            <a:off x="2585272" y="3666822"/>
            <a:ext cx="2266578" cy="1186567"/>
          </a:xfrm>
          <a:prstGeom prst="straightConnector1">
            <a:avLst/>
          </a:prstGeom>
          <a:ln w="381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95EB828-1CBD-4373-9585-3E57A2298E13}"/>
              </a:ext>
            </a:extLst>
          </p:cNvPr>
          <p:cNvCxnSpPr>
            <a:cxnSpLocks/>
          </p:cNvCxnSpPr>
          <p:nvPr/>
        </p:nvCxnSpPr>
        <p:spPr>
          <a:xfrm flipH="1">
            <a:off x="6156176" y="3518300"/>
            <a:ext cx="964602" cy="1070316"/>
          </a:xfrm>
          <a:prstGeom prst="straightConnector1">
            <a:avLst/>
          </a:prstGeom>
          <a:ln w="381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7078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E333E3-1E97-4F11-8D8E-6722B37070E1}"/>
              </a:ext>
            </a:extLst>
          </p:cNvPr>
          <p:cNvSpPr>
            <a:spLocks noGrp="1"/>
          </p:cNvSpPr>
          <p:nvPr>
            <p:ph idx="1"/>
          </p:nvPr>
        </p:nvSpPr>
        <p:spPr>
          <a:xfrm>
            <a:off x="1475656" y="1556792"/>
            <a:ext cx="7198568" cy="3412976"/>
          </a:xfrm>
        </p:spPr>
        <p:txBody>
          <a:bodyPr/>
          <a:lstStyle/>
          <a:p>
            <a:r>
              <a:rPr lang="pl-PL" dirty="0">
                <a:solidFill>
                  <a:srgbClr val="0070C0"/>
                </a:solidFill>
                <a:latin typeface="Calibri" panose="020F0502020204030204" pitchFamily="34" charset="0"/>
                <a:cs typeface="Calibri" panose="020F0502020204030204" pitchFamily="34" charset="0"/>
              </a:rPr>
              <a:t>"Dziecko jest gościem w twoim domu. Nakarm, naucz i puść wolno" - mówi indiańskie przysłowie. </a:t>
            </a:r>
          </a:p>
          <a:p>
            <a:r>
              <a:rPr lang="pl-PL" dirty="0">
                <a:solidFill>
                  <a:srgbClr val="0070C0"/>
                </a:solidFill>
                <a:latin typeface="Calibri" panose="020F0502020204030204" pitchFamily="34" charset="0"/>
                <a:cs typeface="Calibri" panose="020F0502020204030204" pitchFamily="34" charset="0"/>
              </a:rPr>
              <a:t>Ciesz się, że jest z tobą</a:t>
            </a:r>
          </a:p>
          <a:p>
            <a:r>
              <a:rPr lang="pl-PL" dirty="0">
                <a:solidFill>
                  <a:srgbClr val="0070C0"/>
                </a:solidFill>
                <a:latin typeface="Calibri" panose="020F0502020204030204" pitchFamily="34" charset="0"/>
                <a:cs typeface="Calibri" panose="020F0502020204030204" pitchFamily="34" charset="0"/>
              </a:rPr>
              <a:t>Daj mu to, co uważasz za najcenniejsze</a:t>
            </a:r>
          </a:p>
          <a:p>
            <a:r>
              <a:rPr lang="pl-PL" dirty="0">
                <a:solidFill>
                  <a:srgbClr val="0070C0"/>
                </a:solidFill>
                <a:latin typeface="Calibri" panose="020F0502020204030204" pitchFamily="34" charset="0"/>
                <a:cs typeface="Calibri" panose="020F0502020204030204" pitchFamily="34" charset="0"/>
              </a:rPr>
              <a:t>Nie oczekuj czegoś w zamian  </a:t>
            </a:r>
            <a:br>
              <a:rPr lang="pl-PL" dirty="0">
                <a:solidFill>
                  <a:srgbClr val="0070C0"/>
                </a:solidFill>
                <a:latin typeface="Calibri" panose="020F0502020204030204" pitchFamily="34" charset="0"/>
                <a:cs typeface="Calibri" panose="020F0502020204030204" pitchFamily="34" charset="0"/>
              </a:rPr>
            </a:br>
            <a:br>
              <a:rPr lang="pl-PL" dirty="0">
                <a:solidFill>
                  <a:srgbClr val="0070C0"/>
                </a:solidFill>
                <a:latin typeface="Calibri" panose="020F0502020204030204" pitchFamily="34" charset="0"/>
                <a:cs typeface="Calibri" panose="020F0502020204030204" pitchFamily="34" charset="0"/>
              </a:rPr>
            </a:br>
            <a:endParaRPr lang="en-US" dirty="0">
              <a:solidFill>
                <a:srgbClr val="0070C0"/>
              </a:solidFill>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1FD13584-22E5-4B26-8713-D0EDC66261E5}"/>
              </a:ext>
            </a:extLst>
          </p:cNvPr>
          <p:cNvSpPr>
            <a:spLocks noGrp="1"/>
          </p:cNvSpPr>
          <p:nvPr>
            <p:ph type="title"/>
          </p:nvPr>
        </p:nvSpPr>
        <p:spPr bwMode="auto">
          <a:xfrm>
            <a:off x="1475656" y="365125"/>
            <a:ext cx="7039694" cy="6876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Rodzice - dzieci</a:t>
            </a:r>
          </a:p>
        </p:txBody>
      </p:sp>
    </p:spTree>
    <p:extLst>
      <p:ext uri="{BB962C8B-B14F-4D97-AF65-F5344CB8AC3E}">
        <p14:creationId xmlns:p14="http://schemas.microsoft.com/office/powerpoint/2010/main" val="179706774"/>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1475656" y="365125"/>
            <a:ext cx="7039694" cy="6876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Cztery Miłości</a:t>
            </a:r>
          </a:p>
        </p:txBody>
      </p:sp>
      <p:sp>
        <p:nvSpPr>
          <p:cNvPr id="15" name="Content Placeholder 2"/>
          <p:cNvSpPr txBox="1">
            <a:spLocks/>
          </p:cNvSpPr>
          <p:nvPr/>
        </p:nvSpPr>
        <p:spPr>
          <a:xfrm>
            <a:off x="1450167" y="1027691"/>
            <a:ext cx="6912768" cy="3528392"/>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a:lnSpc>
                <a:spcPct val="114000"/>
              </a:lnSpc>
              <a:spcBef>
                <a:spcPts val="0"/>
              </a:spcBef>
              <a:spcAft>
                <a:spcPts val="0"/>
              </a:spcAft>
              <a:defRPr/>
            </a:pPr>
            <a:r>
              <a:rPr lang="pl-PL" sz="3200" dirty="0">
                <a:solidFill>
                  <a:srgbClr val="0070C0"/>
                </a:solidFill>
                <a:latin typeface="Calibri" panose="020F0502020204030204" pitchFamily="34" charset="0"/>
              </a:rPr>
              <a:t>W procesie wzrastania każdy człowiek potrzebuje czterech miłości:</a:t>
            </a:r>
          </a:p>
          <a:p>
            <a:pPr marL="457200" indent="-457200">
              <a:lnSpc>
                <a:spcPct val="114000"/>
              </a:lnSpc>
              <a:spcBef>
                <a:spcPts val="0"/>
              </a:spcBef>
              <a:spcAft>
                <a:spcPts val="0"/>
              </a:spcAft>
              <a:buFont typeface="+mj-lt"/>
              <a:buAutoNum type="arabicPeriod"/>
              <a:defRPr/>
            </a:pPr>
            <a:r>
              <a:rPr lang="pl-PL" sz="3200" b="1" dirty="0">
                <a:solidFill>
                  <a:srgbClr val="0070C0"/>
                </a:solidFill>
                <a:latin typeface="Calibri" panose="020F0502020204030204" pitchFamily="34" charset="0"/>
              </a:rPr>
              <a:t>Miłości matki</a:t>
            </a:r>
          </a:p>
          <a:p>
            <a:pPr marL="457200" indent="-457200">
              <a:lnSpc>
                <a:spcPct val="114000"/>
              </a:lnSpc>
              <a:spcBef>
                <a:spcPts val="0"/>
              </a:spcBef>
              <a:spcAft>
                <a:spcPts val="0"/>
              </a:spcAft>
              <a:buFont typeface="+mj-lt"/>
              <a:buAutoNum type="arabicPeriod"/>
              <a:defRPr/>
            </a:pPr>
            <a:r>
              <a:rPr lang="pl-PL" sz="3200" b="1" dirty="0">
                <a:solidFill>
                  <a:srgbClr val="0070C0"/>
                </a:solidFill>
                <a:latin typeface="Calibri" panose="020F0502020204030204" pitchFamily="34" charset="0"/>
              </a:rPr>
              <a:t>Miłości ojca</a:t>
            </a:r>
          </a:p>
          <a:p>
            <a:pPr marL="457200" indent="-457200">
              <a:lnSpc>
                <a:spcPct val="114000"/>
              </a:lnSpc>
              <a:spcBef>
                <a:spcPts val="0"/>
              </a:spcBef>
              <a:spcAft>
                <a:spcPts val="0"/>
              </a:spcAft>
              <a:buFont typeface="+mj-lt"/>
              <a:buAutoNum type="arabicPeriod"/>
              <a:defRPr/>
            </a:pPr>
            <a:r>
              <a:rPr lang="pl-PL" sz="3200" b="1" dirty="0">
                <a:solidFill>
                  <a:srgbClr val="0070C0"/>
                </a:solidFill>
                <a:latin typeface="Calibri" panose="020F0502020204030204" pitchFamily="34" charset="0"/>
              </a:rPr>
              <a:t>Miłości rodziców</a:t>
            </a:r>
          </a:p>
          <a:p>
            <a:pPr marL="457200" indent="-457200">
              <a:lnSpc>
                <a:spcPct val="114000"/>
              </a:lnSpc>
              <a:spcBef>
                <a:spcPts val="0"/>
              </a:spcBef>
              <a:spcAft>
                <a:spcPts val="0"/>
              </a:spcAft>
              <a:buFont typeface="+mj-lt"/>
              <a:buAutoNum type="arabicPeriod"/>
              <a:defRPr/>
            </a:pPr>
            <a:r>
              <a:rPr lang="pl-PL" sz="3200" b="1" dirty="0">
                <a:solidFill>
                  <a:srgbClr val="0070C0"/>
                </a:solidFill>
                <a:latin typeface="Calibri" panose="020F0502020204030204" pitchFamily="34" charset="0"/>
              </a:rPr>
              <a:t>Miłości Boga</a:t>
            </a:r>
          </a:p>
        </p:txBody>
      </p:sp>
      <p:pic>
        <p:nvPicPr>
          <p:cNvPr id="5" name="Picture 4">
            <a:extLst>
              <a:ext uri="{FF2B5EF4-FFF2-40B4-BE49-F238E27FC236}">
                <a16:creationId xmlns:a16="http://schemas.microsoft.com/office/drawing/2014/main" id="{9CA9941C-3582-4AD6-8B97-049F97B58C7D}"/>
              </a:ext>
            </a:extLst>
          </p:cNvPr>
          <p:cNvPicPr>
            <a:picLocks noChangeAspect="1"/>
          </p:cNvPicPr>
          <p:nvPr/>
        </p:nvPicPr>
        <p:blipFill>
          <a:blip r:embed="rId2"/>
          <a:stretch>
            <a:fillRect/>
          </a:stretch>
        </p:blipFill>
        <p:spPr>
          <a:xfrm>
            <a:off x="6804248" y="2029200"/>
            <a:ext cx="2053203" cy="4627146"/>
          </a:xfrm>
          <a:prstGeom prst="rect">
            <a:avLst/>
          </a:prstGeom>
        </p:spPr>
      </p:pic>
    </p:spTree>
    <p:extLst>
      <p:ext uri="{BB962C8B-B14F-4D97-AF65-F5344CB8AC3E}">
        <p14:creationId xmlns:p14="http://schemas.microsoft.com/office/powerpoint/2010/main" val="2301900653"/>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nalezione obrazy dla zapytania daughters broked dad fixed">
            <a:extLst>
              <a:ext uri="{FF2B5EF4-FFF2-40B4-BE49-F238E27FC236}">
                <a16:creationId xmlns:a16="http://schemas.microsoft.com/office/drawing/2014/main" id="{6754186F-E21F-4407-943A-00E7CC61A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152826"/>
            <a:ext cx="4320480" cy="34309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35496C1-B96D-4AAE-AABF-AE261B385227}"/>
              </a:ext>
            </a:extLst>
          </p:cNvPr>
          <p:cNvSpPr/>
          <p:nvPr/>
        </p:nvSpPr>
        <p:spPr>
          <a:xfrm>
            <a:off x="1002939" y="1052736"/>
            <a:ext cx="7885384" cy="1723549"/>
          </a:xfrm>
          <a:prstGeom prst="rect">
            <a:avLst/>
          </a:prstGeom>
        </p:spPr>
        <p:txBody>
          <a:bodyPr wrap="square">
            <a:spAutoFit/>
          </a:bodyPr>
          <a:lstStyle/>
          <a:p>
            <a:pPr>
              <a:spcBef>
                <a:spcPts val="600"/>
              </a:spcBef>
            </a:pPr>
            <a:r>
              <a:rPr lang="pl-PL" sz="2400" b="1" dirty="0">
                <a:solidFill>
                  <a:srgbClr val="0070C0"/>
                </a:solidFill>
                <a:latin typeface="Calibri" panose="020F0502020204030204" pitchFamily="34" charset="0"/>
                <a:cs typeface="Calibri" panose="020F0502020204030204" pitchFamily="34" charset="0"/>
              </a:rPr>
              <a:t>Obraz ojca gra decydującą rolę w rozwoju religijnym dziecka</a:t>
            </a:r>
            <a:r>
              <a:rPr lang="pl-PL" sz="2400" dirty="0">
                <a:solidFill>
                  <a:srgbClr val="0070C0"/>
                </a:solidFill>
                <a:latin typeface="Calibri" panose="020F0502020204030204" pitchFamily="34" charset="0"/>
                <a:cs typeface="Calibri" panose="020F0502020204030204" pitchFamily="34" charset="0"/>
              </a:rPr>
              <a:t> </a:t>
            </a:r>
          </a:p>
          <a:p>
            <a:pPr>
              <a:spcBef>
                <a:spcPts val="600"/>
              </a:spcBef>
            </a:pPr>
            <a:endParaRPr lang="pl-PL" sz="2400" dirty="0">
              <a:solidFill>
                <a:srgbClr val="0070C0"/>
              </a:solidFill>
              <a:latin typeface="Calibri" panose="020F0502020204030204" pitchFamily="34" charset="0"/>
              <a:cs typeface="Calibri" panose="020F0502020204030204" pitchFamily="34" charset="0"/>
            </a:endParaRPr>
          </a:p>
          <a:p>
            <a:pPr>
              <a:spcBef>
                <a:spcPts val="600"/>
              </a:spcBef>
            </a:pPr>
            <a:r>
              <a:rPr lang="pl-PL" sz="2400" dirty="0">
                <a:solidFill>
                  <a:srgbClr val="0070C0"/>
                </a:solidFill>
                <a:latin typeface="Calibri" panose="020F0502020204030204" pitchFamily="34" charset="0"/>
                <a:cs typeface="Calibri" panose="020F0502020204030204" pitchFamily="34" charset="0"/>
              </a:rPr>
              <a:t>Dla dojrzałego obrazu Boga potrzebny jest zarówno wpływ postawy ojca, jak i matki</a:t>
            </a:r>
            <a:endParaRPr lang="en-GB" sz="2400" dirty="0">
              <a:solidFill>
                <a:srgbClr val="0070C0"/>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04AA4164-50AF-4971-A09F-B0886D65291B}"/>
              </a:ext>
            </a:extLst>
          </p:cNvPr>
          <p:cNvSpPr>
            <a:spLocks noGrp="1"/>
          </p:cNvSpPr>
          <p:nvPr>
            <p:ph type="title"/>
          </p:nvPr>
        </p:nvSpPr>
        <p:spPr bwMode="auto">
          <a:xfrm>
            <a:off x="987800" y="268524"/>
            <a:ext cx="3224160" cy="6876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Obraz ojca</a:t>
            </a:r>
          </a:p>
        </p:txBody>
      </p:sp>
    </p:spTree>
    <p:extLst>
      <p:ext uri="{BB962C8B-B14F-4D97-AF65-F5344CB8AC3E}">
        <p14:creationId xmlns:p14="http://schemas.microsoft.com/office/powerpoint/2010/main" val="341542291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A8DCDA9-021B-4A0E-934F-A2DADE4BF3AB}"/>
              </a:ext>
            </a:extLst>
          </p:cNvPr>
          <p:cNvSpPr/>
          <p:nvPr/>
        </p:nvSpPr>
        <p:spPr>
          <a:xfrm>
            <a:off x="953845" y="404664"/>
            <a:ext cx="7848872" cy="5724644"/>
          </a:xfrm>
          <a:prstGeom prst="rect">
            <a:avLst/>
          </a:prstGeom>
        </p:spPr>
        <p:txBody>
          <a:bodyPr wrap="square">
            <a:spAutoFit/>
          </a:bodyPr>
          <a:lstStyle/>
          <a:p>
            <a:pPr>
              <a:spcBef>
                <a:spcPts val="600"/>
              </a:spcBef>
            </a:pPr>
            <a:r>
              <a:rPr lang="pl-PL" sz="2400" b="1" dirty="0">
                <a:solidFill>
                  <a:srgbClr val="0070C0"/>
                </a:solidFill>
                <a:latin typeface="Calibri" panose="020F0502020204030204" pitchFamily="34" charset="0"/>
                <a:cs typeface="Calibri" panose="020F0502020204030204" pitchFamily="34" charset="0"/>
              </a:rPr>
              <a:t>Ojciec nadaje imię dziecku, Rdz 35, 16-18</a:t>
            </a:r>
          </a:p>
          <a:p>
            <a:pPr lvl="1" indent="-228600">
              <a:buFont typeface="Arial" panose="020B0604020202020204" pitchFamily="34" charset="0"/>
              <a:buChar char="•"/>
            </a:pPr>
            <a:r>
              <a:rPr lang="pl-PL" sz="2000" b="0" dirty="0">
                <a:solidFill>
                  <a:srgbClr val="0070C0"/>
                </a:solidFill>
                <a:effectLst/>
                <a:latin typeface="Calibri" panose="020F0502020204030204" pitchFamily="34" charset="0"/>
                <a:cs typeface="Calibri" panose="020F0502020204030204" pitchFamily="34" charset="0"/>
              </a:rPr>
              <a:t>Rachela rodzi syna – Ben-oni (syn boleści)</a:t>
            </a:r>
          </a:p>
          <a:p>
            <a:pPr lvl="1" indent="-228600">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Józef zmienia mu imię na – Ben-</a:t>
            </a:r>
            <a:r>
              <a:rPr lang="pl-PL" sz="2000" dirty="0" err="1">
                <a:solidFill>
                  <a:srgbClr val="0070C0"/>
                </a:solidFill>
                <a:latin typeface="Calibri" panose="020F0502020204030204" pitchFamily="34" charset="0"/>
                <a:cs typeface="Calibri" panose="020F0502020204030204" pitchFamily="34" charset="0"/>
              </a:rPr>
              <a:t>jamin</a:t>
            </a:r>
            <a:r>
              <a:rPr lang="pl-PL" sz="2000" dirty="0">
                <a:solidFill>
                  <a:srgbClr val="0070C0"/>
                </a:solidFill>
                <a:latin typeface="Calibri" panose="020F0502020204030204" pitchFamily="34" charset="0"/>
                <a:cs typeface="Calibri" panose="020F0502020204030204" pitchFamily="34" charset="0"/>
              </a:rPr>
              <a:t> (syn prawicy)</a:t>
            </a:r>
          </a:p>
          <a:p>
            <a:pPr>
              <a:spcBef>
                <a:spcPts val="600"/>
              </a:spcBef>
            </a:pPr>
            <a:r>
              <a:rPr lang="pl-PL" sz="2400" b="1" dirty="0">
                <a:solidFill>
                  <a:srgbClr val="0070C0"/>
                </a:solidFill>
                <a:latin typeface="Calibri" panose="020F0502020204030204" pitchFamily="34" charset="0"/>
                <a:cs typeface="Calibri" panose="020F0502020204030204" pitchFamily="34" charset="0"/>
              </a:rPr>
              <a:t>Ojciec wprowadza w świat męskości</a:t>
            </a:r>
          </a:p>
          <a:p>
            <a:pPr lvl="1" indent="-228600">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Słowianie – postrzyżyny i nadanie nowego imienia, przejście pod opiekę ojca </a:t>
            </a:r>
          </a:p>
          <a:p>
            <a:pPr lvl="1" indent="-228600">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W afrykańskim plemieniu </a:t>
            </a:r>
            <a:r>
              <a:rPr lang="pl-PL" sz="2000" dirty="0" err="1">
                <a:solidFill>
                  <a:srgbClr val="0070C0"/>
                </a:solidFill>
                <a:latin typeface="Calibri" panose="020F0502020204030204" pitchFamily="34" charset="0"/>
                <a:cs typeface="Calibri" panose="020F0502020204030204" pitchFamily="34" charset="0"/>
              </a:rPr>
              <a:t>Kikuyu</a:t>
            </a:r>
            <a:r>
              <a:rPr lang="pl-PL" sz="2000" dirty="0">
                <a:solidFill>
                  <a:srgbClr val="0070C0"/>
                </a:solidFill>
                <a:latin typeface="Calibri" panose="020F0502020204030204" pitchFamily="34" charset="0"/>
                <a:cs typeface="Calibri" panose="020F0502020204030204" pitchFamily="34" charset="0"/>
              </a:rPr>
              <a:t> mężczyźni zabierają chłopca w miejsce odosobnienia i zostawiają tam, aby zgłodniał i poczuł zagrożenie. Potem wracają i nacinają sobie nożem przedramiona, aby upuścić trochę krwi podają chłopcu do picia. Ta ceremonia uczy go m.in., że nóż służy nie tylko do robienia krzywdy, a pokarmu dostarcza nie tylko kobieta. </a:t>
            </a:r>
          </a:p>
          <a:p>
            <a:pPr>
              <a:spcBef>
                <a:spcPts val="600"/>
              </a:spcBef>
            </a:pPr>
            <a:r>
              <a:rPr lang="pl-PL" sz="2400" b="1" dirty="0">
                <a:solidFill>
                  <a:srgbClr val="0070C0"/>
                </a:solidFill>
                <a:latin typeface="Calibri" panose="020F0502020204030204" pitchFamily="34" charset="0"/>
                <a:cs typeface="Calibri" panose="020F0502020204030204" pitchFamily="34" charset="0"/>
              </a:rPr>
              <a:t>Potrzeba bliskiego kontaktu syna z ojcem jest naturalna i wymaga zaspokojenia</a:t>
            </a:r>
          </a:p>
          <a:p>
            <a:pPr lvl="1" indent="-228600">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Typowe zabawy ojców z dziećmi – tarmoszenia, przepychanki, łaskotania, siłowania, wspólne uprawianie sportu</a:t>
            </a:r>
          </a:p>
          <a:p>
            <a:pPr lvl="1" indent="-228600">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Wspólna praca, wyprawy, przygody</a:t>
            </a:r>
          </a:p>
        </p:txBody>
      </p:sp>
    </p:spTree>
    <p:extLst>
      <p:ext uri="{BB962C8B-B14F-4D97-AF65-F5344CB8AC3E}">
        <p14:creationId xmlns:p14="http://schemas.microsoft.com/office/powerpoint/2010/main" val="2579347893"/>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520A0B-4BA3-424E-8A17-358476A44A7E}"/>
              </a:ext>
            </a:extLst>
          </p:cNvPr>
          <p:cNvSpPr/>
          <p:nvPr/>
        </p:nvSpPr>
        <p:spPr>
          <a:xfrm>
            <a:off x="971600" y="1196752"/>
            <a:ext cx="8064896" cy="5124480"/>
          </a:xfrm>
          <a:prstGeom prst="rect">
            <a:avLst/>
          </a:prstGeom>
        </p:spPr>
        <p:txBody>
          <a:bodyPr wrap="square">
            <a:spAutoFit/>
          </a:bodyPr>
          <a:lstStyle/>
          <a:p>
            <a:r>
              <a:rPr lang="pl-PL" sz="2400" b="1" dirty="0">
                <a:solidFill>
                  <a:srgbClr val="0070C0"/>
                </a:solidFill>
                <a:latin typeface="Calibri" panose="020F0502020204030204" pitchFamily="34" charset="0"/>
                <a:cs typeface="Calibri" panose="020F0502020204030204" pitchFamily="34" charset="0"/>
              </a:rPr>
              <a:t>Okres buntu i walki, aby stać się mężczyzną</a:t>
            </a:r>
          </a:p>
          <a:p>
            <a:pPr marL="457200" indent="-228600">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Gdy miałem 14 lat, mój ojciec był taki tępy, że nie mogłem z nim wytrzymać. Gdy skończyłem 21 lat, nie mogłem się nadziwić, jak on zmądrzał przez te siedem lat! (Mark Twain)</a:t>
            </a:r>
          </a:p>
          <a:p>
            <a:pPr>
              <a:spcBef>
                <a:spcPts val="600"/>
              </a:spcBef>
            </a:pPr>
            <a:r>
              <a:rPr lang="pl-PL" sz="2400" b="1" dirty="0">
                <a:solidFill>
                  <a:srgbClr val="0070C0"/>
                </a:solidFill>
                <a:effectLst/>
                <a:latin typeface="Calibri" panose="020F0502020204030204" pitchFamily="34" charset="0"/>
                <a:cs typeface="Calibri" panose="020F0502020204030204" pitchFamily="34" charset="0"/>
              </a:rPr>
              <a:t>Potrzeba akceptacji przez ojca</a:t>
            </a:r>
          </a:p>
          <a:p>
            <a:pPr marL="457200" indent="-228600">
              <a:spcBef>
                <a:spcPts val="600"/>
              </a:spcBef>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Zasadniczym zadaniem ojca jest wpojenie synowi (dziecku) przekonania o własnej wartości</a:t>
            </a:r>
            <a:endParaRPr lang="pl-PL" sz="2000" b="0" dirty="0">
              <a:solidFill>
                <a:srgbClr val="0070C0"/>
              </a:solidFill>
              <a:effectLst/>
              <a:latin typeface="Calibri" panose="020F0502020204030204" pitchFamily="34" charset="0"/>
              <a:cs typeface="Calibri" panose="020F0502020204030204" pitchFamily="34" charset="0"/>
            </a:endParaRPr>
          </a:p>
          <a:p>
            <a:pPr>
              <a:spcBef>
                <a:spcPts val="600"/>
              </a:spcBef>
            </a:pPr>
            <a:r>
              <a:rPr lang="pl-PL" sz="2400" b="1" dirty="0">
                <a:solidFill>
                  <a:srgbClr val="0070C0"/>
                </a:solidFill>
                <a:latin typeface="Calibri" panose="020F0502020204030204" pitchFamily="34" charset="0"/>
                <a:cs typeface="Calibri" panose="020F0502020204030204" pitchFamily="34" charset="0"/>
              </a:rPr>
              <a:t>Relacja rodzice – dzieci w księdze Tobiasza</a:t>
            </a:r>
          </a:p>
          <a:p>
            <a:pPr marL="457200" indent="-228600">
              <a:spcBef>
                <a:spcPts val="0"/>
              </a:spcBef>
              <a:buFont typeface="Arial" panose="020B0604020202020204" pitchFamily="34" charset="0"/>
              <a:buChar char="•"/>
            </a:pPr>
            <a:r>
              <a:rPr lang="pl-PL" sz="2000" b="0" dirty="0">
                <a:solidFill>
                  <a:srgbClr val="0070C0"/>
                </a:solidFill>
                <a:effectLst/>
                <a:latin typeface="Calibri" panose="020F0502020204030204" pitchFamily="34" charset="0"/>
                <a:cs typeface="Calibri" panose="020F0502020204030204" pitchFamily="34" charset="0"/>
              </a:rPr>
              <a:t>Dwa dobre starsze małżeńs</a:t>
            </a:r>
            <a:r>
              <a:rPr lang="pl-PL" sz="2000" dirty="0">
                <a:solidFill>
                  <a:srgbClr val="0070C0"/>
                </a:solidFill>
                <a:latin typeface="Calibri" panose="020F0502020204030204" pitchFamily="34" charset="0"/>
                <a:cs typeface="Calibri" panose="020F0502020204030204" pitchFamily="34" charset="0"/>
              </a:rPr>
              <a:t>twa (</a:t>
            </a:r>
            <a:r>
              <a:rPr lang="pl-PL" sz="2000" dirty="0" err="1">
                <a:solidFill>
                  <a:srgbClr val="0070C0"/>
                </a:solidFill>
                <a:latin typeface="Calibri" panose="020F0502020204030204" pitchFamily="34" charset="0"/>
                <a:cs typeface="Calibri" panose="020F0502020204030204" pitchFamily="34" charset="0"/>
              </a:rPr>
              <a:t>Tobit</a:t>
            </a:r>
            <a:r>
              <a:rPr lang="pl-PL" sz="2000" dirty="0">
                <a:solidFill>
                  <a:srgbClr val="0070C0"/>
                </a:solidFill>
                <a:latin typeface="Calibri" panose="020F0502020204030204" pitchFamily="34" charset="0"/>
                <a:cs typeface="Calibri" panose="020F0502020204030204" pitchFamily="34" charset="0"/>
              </a:rPr>
              <a:t> i Anna, </a:t>
            </a:r>
            <a:r>
              <a:rPr lang="pl-PL" sz="2000" dirty="0" err="1">
                <a:solidFill>
                  <a:srgbClr val="0070C0"/>
                </a:solidFill>
                <a:latin typeface="Calibri" panose="020F0502020204030204" pitchFamily="34" charset="0"/>
                <a:cs typeface="Calibri" panose="020F0502020204030204" pitchFamily="34" charset="0"/>
              </a:rPr>
              <a:t>Raguel</a:t>
            </a:r>
            <a:r>
              <a:rPr lang="pl-PL" sz="2000" dirty="0">
                <a:solidFill>
                  <a:srgbClr val="0070C0"/>
                </a:solidFill>
                <a:latin typeface="Calibri" panose="020F0502020204030204" pitchFamily="34" charset="0"/>
                <a:cs typeface="Calibri" panose="020F0502020204030204" pitchFamily="34" charset="0"/>
              </a:rPr>
              <a:t> i Edna)</a:t>
            </a:r>
          </a:p>
          <a:p>
            <a:pPr marL="457200" indent="-228600">
              <a:spcBef>
                <a:spcPts val="0"/>
              </a:spcBef>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Ważna rola modlitwy</a:t>
            </a:r>
          </a:p>
          <a:p>
            <a:pPr marL="457200" indent="-228600">
              <a:spcBef>
                <a:spcPts val="0"/>
              </a:spcBef>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Trwałość więzów małżeńskich mimo trudów życia</a:t>
            </a:r>
          </a:p>
          <a:p>
            <a:pPr marL="457200" indent="-228600">
              <a:spcBef>
                <a:spcPts val="0"/>
              </a:spcBef>
              <a:buFont typeface="Arial" panose="020B0604020202020204" pitchFamily="34" charset="0"/>
              <a:buChar char="•"/>
            </a:pPr>
            <a:r>
              <a:rPr lang="pl-PL" sz="2000" b="0" dirty="0">
                <a:solidFill>
                  <a:srgbClr val="0070C0"/>
                </a:solidFill>
                <a:effectLst/>
                <a:latin typeface="Calibri" panose="020F0502020204030204" pitchFamily="34" charset="0"/>
                <a:cs typeface="Calibri" panose="020F0502020204030204" pitchFamily="34" charset="0"/>
              </a:rPr>
              <a:t>Opieka Boża – </a:t>
            </a:r>
            <a:r>
              <a:rPr lang="pl-PL" sz="2000" b="0" dirty="0" err="1">
                <a:solidFill>
                  <a:srgbClr val="0070C0"/>
                </a:solidFill>
                <a:effectLst/>
                <a:latin typeface="Calibri" panose="020F0502020204030204" pitchFamily="34" charset="0"/>
                <a:cs typeface="Calibri" panose="020F0502020204030204" pitchFamily="34" charset="0"/>
              </a:rPr>
              <a:t>Azariasz</a:t>
            </a:r>
            <a:r>
              <a:rPr lang="pl-PL" sz="2000" dirty="0">
                <a:solidFill>
                  <a:srgbClr val="0070C0"/>
                </a:solidFill>
                <a:latin typeface="Calibri" panose="020F0502020204030204" pitchFamily="34" charset="0"/>
                <a:cs typeface="Calibri" panose="020F0502020204030204" pitchFamily="34" charset="0"/>
              </a:rPr>
              <a:t>/</a:t>
            </a:r>
            <a:r>
              <a:rPr lang="pl-PL" sz="2000" b="0" dirty="0">
                <a:solidFill>
                  <a:srgbClr val="0070C0"/>
                </a:solidFill>
                <a:effectLst/>
                <a:latin typeface="Calibri" panose="020F0502020204030204" pitchFamily="34" charset="0"/>
                <a:cs typeface="Calibri" panose="020F0502020204030204" pitchFamily="34" charset="0"/>
              </a:rPr>
              <a:t>Rafał, droga do </a:t>
            </a:r>
            <a:r>
              <a:rPr lang="pl-PL" sz="2000" b="0" dirty="0" err="1">
                <a:solidFill>
                  <a:srgbClr val="0070C0"/>
                </a:solidFill>
                <a:effectLst/>
                <a:latin typeface="Calibri" panose="020F0502020204030204" pitchFamily="34" charset="0"/>
                <a:cs typeface="Calibri" panose="020F0502020204030204" pitchFamily="34" charset="0"/>
              </a:rPr>
              <a:t>Medii</a:t>
            </a:r>
            <a:r>
              <a:rPr lang="pl-PL" sz="2000" b="0" dirty="0">
                <a:solidFill>
                  <a:srgbClr val="0070C0"/>
                </a:solidFill>
                <a:effectLst/>
                <a:latin typeface="Calibri" panose="020F0502020204030204" pitchFamily="34" charset="0"/>
                <a:cs typeface="Calibri" panose="020F0502020204030204" pitchFamily="34" charset="0"/>
              </a:rPr>
              <a:t>, zagrożenie „wielkiej ryby”</a:t>
            </a:r>
          </a:p>
          <a:p>
            <a:pPr marL="457200" indent="-228600">
              <a:spcBef>
                <a:spcPts val="0"/>
              </a:spcBef>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Miłość rodziców i dzieci – wzajemna tęsknota i troska</a:t>
            </a:r>
          </a:p>
          <a:p>
            <a:pPr marL="457200" indent="-228600">
              <a:spcBef>
                <a:spcPts val="0"/>
              </a:spcBef>
              <a:buFont typeface="Arial" panose="020B0604020202020204" pitchFamily="34" charset="0"/>
              <a:buChar char="•"/>
            </a:pPr>
            <a:r>
              <a:rPr lang="pl-PL" sz="2000" b="0" dirty="0">
                <a:solidFill>
                  <a:srgbClr val="0070C0"/>
                </a:solidFill>
                <a:effectLst/>
                <a:latin typeface="Calibri" panose="020F0502020204030204" pitchFamily="34" charset="0"/>
                <a:cs typeface="Calibri" panose="020F0502020204030204" pitchFamily="34" charset="0"/>
              </a:rPr>
              <a:t>Małżeństwo Tobiasza i Sary</a:t>
            </a:r>
          </a:p>
          <a:p>
            <a:pPr marL="457200" indent="-228600">
              <a:spcBef>
                <a:spcPts val="0"/>
              </a:spcBef>
              <a:buFont typeface="Arial" panose="020B0604020202020204" pitchFamily="34" charset="0"/>
              <a:buChar char="•"/>
            </a:pPr>
            <a:r>
              <a:rPr lang="pl-PL" sz="2000" dirty="0">
                <a:solidFill>
                  <a:srgbClr val="0070C0"/>
                </a:solidFill>
                <a:latin typeface="Calibri" panose="020F0502020204030204" pitchFamily="34" charset="0"/>
                <a:cs typeface="Calibri" panose="020F0502020204030204" pitchFamily="34" charset="0"/>
              </a:rPr>
              <a:t>Powrót do domu, uleczenie oczu </a:t>
            </a:r>
            <a:r>
              <a:rPr lang="pl-PL" sz="2000" dirty="0" err="1">
                <a:solidFill>
                  <a:srgbClr val="0070C0"/>
                </a:solidFill>
                <a:latin typeface="Calibri" panose="020F0502020204030204" pitchFamily="34" charset="0"/>
                <a:cs typeface="Calibri" panose="020F0502020204030204" pitchFamily="34" charset="0"/>
              </a:rPr>
              <a:t>Tobita</a:t>
            </a:r>
            <a:r>
              <a:rPr lang="pl-PL" sz="2000" dirty="0">
                <a:solidFill>
                  <a:srgbClr val="0070C0"/>
                </a:solidFill>
                <a:latin typeface="Calibri" panose="020F0502020204030204" pitchFamily="34" charset="0"/>
                <a:cs typeface="Calibri" panose="020F0502020204030204" pitchFamily="34" charset="0"/>
              </a:rPr>
              <a:t> przez Tobiasza</a:t>
            </a:r>
            <a:endParaRPr lang="en-GB" sz="2000" b="0" dirty="0">
              <a:solidFill>
                <a:srgbClr val="0070C0"/>
              </a:solidFill>
              <a:effectLst/>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0A6994B3-737D-5058-3474-52FD8413FF53}"/>
              </a:ext>
            </a:extLst>
          </p:cNvPr>
          <p:cNvSpPr>
            <a:spLocks noGrp="1"/>
          </p:cNvSpPr>
          <p:nvPr>
            <p:ph type="title"/>
          </p:nvPr>
        </p:nvSpPr>
        <p:spPr>
          <a:xfrm>
            <a:off x="971600" y="260648"/>
            <a:ext cx="5976664" cy="727221"/>
          </a:xfrm>
          <a:prstGeom prst="rect">
            <a:avLst/>
          </a:prstGeom>
        </p:spPr>
        <p:txBody>
          <a:bodyPr>
            <a:noAutofit/>
          </a:bodyPr>
          <a:lstStyle/>
          <a:p>
            <a:pPr algn="l"/>
            <a:r>
              <a:rPr lang="pl-PL" sz="3600" b="1" dirty="0">
                <a:latin typeface="Calibri" panose="020F0502020204030204" pitchFamily="34" charset="0"/>
              </a:rPr>
              <a:t>Relacje ojciec - syn</a:t>
            </a:r>
          </a:p>
        </p:txBody>
      </p:sp>
    </p:spTree>
    <p:extLst>
      <p:ext uri="{BB962C8B-B14F-4D97-AF65-F5344CB8AC3E}">
        <p14:creationId xmlns:p14="http://schemas.microsoft.com/office/powerpoint/2010/main" val="338040182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640" y="188640"/>
            <a:ext cx="6264696" cy="759619"/>
          </a:xfrm>
        </p:spPr>
        <p:txBody>
          <a:bodyPr/>
          <a:lstStyle/>
          <a:p>
            <a:pPr algn="l"/>
            <a:r>
              <a:rPr lang="pl-PL" b="1" dirty="0">
                <a:solidFill>
                  <a:srgbClr val="0070C0"/>
                </a:solidFill>
                <a:latin typeface="Calibri" panose="020F0502020204030204" pitchFamily="34" charset="0"/>
              </a:rPr>
              <a:t>Jedność w małżeństwie</a:t>
            </a:r>
            <a:endParaRPr lang="en-GB" b="1" dirty="0">
              <a:solidFill>
                <a:srgbClr val="0070C0"/>
              </a:solidFill>
              <a:latin typeface="Calibri" panose="020F0502020204030204" pitchFamily="34" charset="0"/>
            </a:endParaRPr>
          </a:p>
        </p:txBody>
      </p:sp>
      <p:sp>
        <p:nvSpPr>
          <p:cNvPr id="4" name="Content Placeholder 3"/>
          <p:cNvSpPr>
            <a:spLocks noGrp="1"/>
          </p:cNvSpPr>
          <p:nvPr>
            <p:ph idx="1"/>
          </p:nvPr>
        </p:nvSpPr>
        <p:spPr>
          <a:xfrm>
            <a:off x="1331640" y="1412776"/>
            <a:ext cx="7560840" cy="3888432"/>
          </a:xfrm>
        </p:spPr>
        <p:txBody>
          <a:bodyPr/>
          <a:lstStyle/>
          <a:p>
            <a:pPr marL="0" indent="0">
              <a:spcBef>
                <a:spcPts val="600"/>
              </a:spcBef>
              <a:buNone/>
            </a:pPr>
            <a:r>
              <a:rPr lang="pl-PL" sz="2400"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Człowiek jest istotą trójwymiarową – posiada:</a:t>
            </a:r>
          </a:p>
          <a:p>
            <a:pPr>
              <a:spcBef>
                <a:spcPts val="600"/>
              </a:spcBef>
            </a:pPr>
            <a:r>
              <a:rPr lang="pl-PL" sz="2400" b="1"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Wymiar cielesny </a:t>
            </a:r>
          </a:p>
          <a:p>
            <a:pPr>
              <a:spcBef>
                <a:spcPts val="600"/>
              </a:spcBef>
            </a:pPr>
            <a:r>
              <a:rPr lang="pl-PL" sz="2400" b="1" dirty="0">
                <a:solidFill>
                  <a:srgbClr val="383838"/>
                </a:solidFill>
                <a:latin typeface="Calibri" panose="020F0502020204030204" pitchFamily="34" charset="0"/>
                <a:ea typeface="Calibri" panose="020F0502020204030204" pitchFamily="34" charset="0"/>
                <a:cs typeface="Calibri" panose="020F0502020204030204" pitchFamily="34" charset="0"/>
              </a:rPr>
              <a:t>Wymiar psychiczny</a:t>
            </a:r>
            <a:r>
              <a:rPr lang="pl-PL" sz="2400" dirty="0">
                <a:solidFill>
                  <a:srgbClr val="383838"/>
                </a:solidFill>
                <a:latin typeface="Calibri" panose="020F0502020204030204" pitchFamily="34" charset="0"/>
                <a:ea typeface="Calibri" panose="020F0502020204030204" pitchFamily="34" charset="0"/>
                <a:cs typeface="Calibri" panose="020F0502020204030204" pitchFamily="34" charset="0"/>
              </a:rPr>
              <a:t>, na który składa się sfera </a:t>
            </a:r>
            <a:r>
              <a:rPr lang="pl-PL" sz="2400"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emocjonalna, umysłowa i społeczna</a:t>
            </a:r>
          </a:p>
          <a:p>
            <a:pPr>
              <a:spcBef>
                <a:spcPts val="600"/>
              </a:spcBef>
            </a:pPr>
            <a:r>
              <a:rPr lang="pl-PL" sz="2400" b="1" dirty="0">
                <a:solidFill>
                  <a:srgbClr val="383838"/>
                </a:solidFill>
                <a:latin typeface="Calibri" panose="020F0502020204030204" pitchFamily="34" charset="0"/>
                <a:ea typeface="Calibri" panose="020F0502020204030204" pitchFamily="34" charset="0"/>
                <a:cs typeface="Calibri" panose="020F0502020204030204" pitchFamily="34" charset="0"/>
              </a:rPr>
              <a:t>Wymiar </a:t>
            </a:r>
            <a:r>
              <a:rPr lang="pl-PL" sz="2400" b="1"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duchowy</a:t>
            </a:r>
          </a:p>
          <a:p>
            <a:pPr>
              <a:spcBef>
                <a:spcPts val="600"/>
              </a:spcBef>
            </a:pPr>
            <a:endParaRPr lang="pl-PL" sz="2400"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None/>
            </a:pPr>
            <a:r>
              <a:rPr lang="pl-PL" sz="2400"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Wszystkie te ‘</a:t>
            </a:r>
            <a:r>
              <a:rPr lang="pl-PL" sz="240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wymiary</a:t>
            </a:r>
            <a:r>
              <a:rPr lang="pl-PL" sz="2400"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zostały zaprojektowane tak, by harmonijnie ze sobą współgrały.</a:t>
            </a:r>
            <a:endParaRPr lang="en-US" sz="24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7055168"/>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1115616" y="332656"/>
            <a:ext cx="7200800" cy="808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Cztery najważniejsze funkcje ojca</a:t>
            </a:r>
          </a:p>
        </p:txBody>
      </p:sp>
      <p:sp>
        <p:nvSpPr>
          <p:cNvPr id="13" name="Content Placeholder 2"/>
          <p:cNvSpPr txBox="1">
            <a:spLocks/>
          </p:cNvSpPr>
          <p:nvPr/>
        </p:nvSpPr>
        <p:spPr>
          <a:xfrm>
            <a:off x="1221970" y="4437112"/>
            <a:ext cx="7382477" cy="2088232"/>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a:defRPr/>
            </a:pPr>
            <a:r>
              <a:rPr lang="pl-PL" sz="1600" i="1" kern="0" dirty="0">
                <a:solidFill>
                  <a:srgbClr val="0070C0"/>
                </a:solidFill>
                <a:latin typeface="Calibri" panose="020F0502020204030204" pitchFamily="34" charset="0"/>
              </a:rPr>
              <a:t>Mężczyzna, ukazując i przeżywając na ziemi ojcostwo samego Boga, powołany jest do zabezpieczenia równego rozwoju wszystkim członków rodziny. Spełni to zadanie przez wielkoduszną odpowiedzialność za życie poczęte pod sercem matki, przez troskliwe pełnienie obowiązku wychowania dzielonego ze współmałżonką, przez pracę, która nie rozbija rodziny, ale utwierdza ją w spójności i stałości, przez dawanie świadectwa dojrzałego życia chrześcijańskiego, która skutecznie wprowadza dzieci w żywe doświadczenie Chrystusa i Kościoła.</a:t>
            </a:r>
          </a:p>
          <a:p>
            <a:pPr>
              <a:defRPr/>
            </a:pPr>
            <a:r>
              <a:rPr lang="pl-PL" sz="1600" kern="0" dirty="0">
                <a:solidFill>
                  <a:srgbClr val="0070C0"/>
                </a:solidFill>
                <a:latin typeface="Calibri" panose="020F0502020204030204" pitchFamily="34" charset="0"/>
              </a:rPr>
              <a:t>(FC)</a:t>
            </a:r>
          </a:p>
        </p:txBody>
      </p:sp>
      <p:sp>
        <p:nvSpPr>
          <p:cNvPr id="15" name="Content Placeholder 2"/>
          <p:cNvSpPr txBox="1">
            <a:spLocks/>
          </p:cNvSpPr>
          <p:nvPr/>
        </p:nvSpPr>
        <p:spPr>
          <a:xfrm>
            <a:off x="1115616" y="1340768"/>
            <a:ext cx="7737447" cy="2376264"/>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342900" indent="-342900">
              <a:buFont typeface="+mj-lt"/>
              <a:buAutoNum type="arabicPeriod"/>
              <a:defRPr/>
            </a:pPr>
            <a:r>
              <a:rPr lang="pl-PL" sz="3200" kern="0" dirty="0">
                <a:solidFill>
                  <a:srgbClr val="0070C0"/>
                </a:solidFill>
                <a:latin typeface="Calibri" panose="020F0502020204030204" pitchFamily="34" charset="0"/>
              </a:rPr>
              <a:t>Odpowiedzialność za życie poczęte</a:t>
            </a:r>
          </a:p>
          <a:p>
            <a:pPr marL="342900" indent="-342900">
              <a:buFont typeface="+mj-lt"/>
              <a:buAutoNum type="arabicPeriod"/>
              <a:defRPr/>
            </a:pPr>
            <a:r>
              <a:rPr lang="pl-PL" sz="3200" kern="0" dirty="0">
                <a:solidFill>
                  <a:srgbClr val="0070C0"/>
                </a:solidFill>
                <a:latin typeface="Calibri" panose="020F0502020204030204" pitchFamily="34" charset="0"/>
              </a:rPr>
              <a:t>Udział w wychowaniu</a:t>
            </a:r>
          </a:p>
          <a:p>
            <a:pPr marL="342900" indent="-342900">
              <a:buFont typeface="+mj-lt"/>
              <a:buAutoNum type="arabicPeriod"/>
              <a:defRPr/>
            </a:pPr>
            <a:r>
              <a:rPr lang="pl-PL" sz="3200" kern="0" dirty="0">
                <a:solidFill>
                  <a:srgbClr val="0070C0"/>
                </a:solidFill>
                <a:latin typeface="Calibri" panose="020F0502020204030204" pitchFamily="34" charset="0"/>
              </a:rPr>
              <a:t>Praca zawodowa służąca rodzinie</a:t>
            </a:r>
          </a:p>
          <a:p>
            <a:pPr marL="342900" indent="-342900">
              <a:buFont typeface="+mj-lt"/>
              <a:buAutoNum type="arabicPeriod"/>
              <a:defRPr/>
            </a:pPr>
            <a:r>
              <a:rPr lang="pl-PL" sz="3200" kern="0" dirty="0">
                <a:solidFill>
                  <a:srgbClr val="0070C0"/>
                </a:solidFill>
                <a:latin typeface="Calibri" panose="020F0502020204030204" pitchFamily="34" charset="0"/>
              </a:rPr>
              <a:t>Przykład dojrzałej postawy chrześcijańskiej</a:t>
            </a:r>
          </a:p>
        </p:txBody>
      </p:sp>
    </p:spTree>
    <p:extLst>
      <p:ext uri="{BB962C8B-B14F-4D97-AF65-F5344CB8AC3E}">
        <p14:creationId xmlns:p14="http://schemas.microsoft.com/office/powerpoint/2010/main" val="21846938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500"/>
                                        <p:tgtEl>
                                          <p:spTgt spid="1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500"/>
                                        <p:tgtEl>
                                          <p:spTgt spid="15">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fade">
                                      <p:cBhvr>
                                        <p:cTn id="23" dur="500"/>
                                        <p:tgtEl>
                                          <p:spTgt spid="15">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dvAuto="0"/>
      <p:bldP spid="15" grpId="0" build="p"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1115616" y="332656"/>
            <a:ext cx="7200800" cy="808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Niezbędne cechy męża-ojca</a:t>
            </a:r>
          </a:p>
        </p:txBody>
      </p:sp>
      <p:sp>
        <p:nvSpPr>
          <p:cNvPr id="15" name="Content Placeholder 2"/>
          <p:cNvSpPr txBox="1">
            <a:spLocks/>
          </p:cNvSpPr>
          <p:nvPr/>
        </p:nvSpPr>
        <p:spPr>
          <a:xfrm>
            <a:off x="1115616" y="1268760"/>
            <a:ext cx="7737447" cy="4218228"/>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342900" indent="-342900">
              <a:buFont typeface="+mj-lt"/>
              <a:buAutoNum type="arabicPeriod"/>
              <a:defRPr/>
            </a:pPr>
            <a:r>
              <a:rPr lang="pl-PL" sz="2800" kern="0" dirty="0">
                <a:solidFill>
                  <a:srgbClr val="0070C0"/>
                </a:solidFill>
                <a:latin typeface="Calibri" panose="020F0502020204030204" pitchFamily="34" charset="0"/>
              </a:rPr>
              <a:t>Opiekuńczość</a:t>
            </a:r>
          </a:p>
          <a:p>
            <a:pPr marL="342900" indent="-342900">
              <a:buFont typeface="+mj-lt"/>
              <a:buAutoNum type="arabicPeriod"/>
              <a:defRPr/>
            </a:pPr>
            <a:r>
              <a:rPr lang="pl-PL" sz="2800" kern="0" dirty="0">
                <a:solidFill>
                  <a:srgbClr val="0070C0"/>
                </a:solidFill>
                <a:latin typeface="Calibri" panose="020F0502020204030204" pitchFamily="34" charset="0"/>
              </a:rPr>
              <a:t>Cierpliwość</a:t>
            </a:r>
          </a:p>
          <a:p>
            <a:pPr marL="342900" indent="-342900">
              <a:buFont typeface="+mj-lt"/>
              <a:buAutoNum type="arabicPeriod"/>
              <a:defRPr/>
            </a:pPr>
            <a:r>
              <a:rPr lang="pl-PL" sz="2800" kern="0" dirty="0">
                <a:solidFill>
                  <a:srgbClr val="0070C0"/>
                </a:solidFill>
                <a:latin typeface="Calibri" panose="020F0502020204030204" pitchFamily="34" charset="0"/>
              </a:rPr>
              <a:t>Konsekwencja</a:t>
            </a:r>
          </a:p>
          <a:p>
            <a:pPr marL="342900" indent="-342900">
              <a:buFont typeface="+mj-lt"/>
              <a:buAutoNum type="arabicPeriod"/>
              <a:defRPr/>
            </a:pPr>
            <a:r>
              <a:rPr lang="pl-PL" sz="2800" kern="0" dirty="0">
                <a:solidFill>
                  <a:srgbClr val="0070C0"/>
                </a:solidFill>
                <a:latin typeface="Calibri" panose="020F0502020204030204" pitchFamily="34" charset="0"/>
              </a:rPr>
              <a:t>Stanowczość (ciepła i życzliwa)</a:t>
            </a:r>
          </a:p>
          <a:p>
            <a:pPr marL="342900" indent="-342900">
              <a:buFont typeface="+mj-lt"/>
              <a:buAutoNum type="arabicPeriod"/>
              <a:defRPr/>
            </a:pPr>
            <a:r>
              <a:rPr lang="pl-PL" sz="2800" kern="0" dirty="0">
                <a:solidFill>
                  <a:srgbClr val="0070C0"/>
                </a:solidFill>
                <a:latin typeface="Calibri" panose="020F0502020204030204" pitchFamily="34" charset="0"/>
              </a:rPr>
              <a:t>Komunikatywność</a:t>
            </a:r>
          </a:p>
          <a:p>
            <a:pPr marL="342900" indent="-342900">
              <a:buFont typeface="+mj-lt"/>
              <a:buAutoNum type="arabicPeriod"/>
              <a:defRPr/>
            </a:pPr>
            <a:r>
              <a:rPr lang="pl-PL" sz="2800" kern="0" dirty="0">
                <a:solidFill>
                  <a:srgbClr val="0070C0"/>
                </a:solidFill>
                <a:latin typeface="Calibri" panose="020F0502020204030204" pitchFamily="34" charset="0"/>
              </a:rPr>
              <a:t>Umiejętność dyskretnego sprawowania władzy</a:t>
            </a:r>
          </a:p>
          <a:p>
            <a:pPr marL="342900" indent="-342900">
              <a:buFont typeface="+mj-lt"/>
              <a:buAutoNum type="arabicPeriod"/>
              <a:defRPr/>
            </a:pPr>
            <a:r>
              <a:rPr lang="pl-PL" sz="2800" kern="0" dirty="0">
                <a:solidFill>
                  <a:srgbClr val="0070C0"/>
                </a:solidFill>
                <a:latin typeface="Calibri" panose="020F0502020204030204" pitchFamily="34" charset="0"/>
              </a:rPr>
              <a:t>Życzliwość i poczucie humoru</a:t>
            </a:r>
            <a:endParaRPr lang="pl-PL" sz="2800" dirty="0">
              <a:latin typeface="Calibri" panose="020F0502020204030204" pitchFamily="34" charset="0"/>
            </a:endParaRPr>
          </a:p>
          <a:p>
            <a:pPr marL="342900" indent="-342900">
              <a:buFont typeface="+mj-lt"/>
              <a:buAutoNum type="arabicPeriod"/>
              <a:defRPr/>
            </a:pPr>
            <a:endParaRPr lang="pl-PL" sz="2800" kern="0"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8370906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500"/>
                                        <p:tgtEl>
                                          <p:spTgt spid="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500"/>
                                        <p:tgtEl>
                                          <p:spTgt spid="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500"/>
                                        <p:tgtEl>
                                          <p:spTgt spid="1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fade">
                                      <p:cBhvr>
                                        <p:cTn id="23" dur="500"/>
                                        <p:tgtEl>
                                          <p:spTgt spid="15">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fade">
                                      <p:cBhvr>
                                        <p:cTn id="27" dur="500"/>
                                        <p:tgtEl>
                                          <p:spTgt spid="15">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animEffect transition="in" filter="fade">
                                      <p:cBhvr>
                                        <p:cTn id="31"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94065" y="836712"/>
            <a:ext cx="7723770" cy="5632311"/>
          </a:xfrm>
          <a:prstGeom prst="rect">
            <a:avLst/>
          </a:prstGeom>
          <a:noFill/>
        </p:spPr>
        <p:txBody>
          <a:bodyPr wrap="square" rtlCol="0">
            <a:spAutoFit/>
          </a:bodyPr>
          <a:lstStyle/>
          <a:p>
            <a:pPr>
              <a:spcBef>
                <a:spcPts val="600"/>
              </a:spcBef>
            </a:pPr>
            <a:r>
              <a:rPr lang="pl-PL" sz="2000" dirty="0">
                <a:solidFill>
                  <a:srgbClr val="0070C0"/>
                </a:solidFill>
                <a:latin typeface="Calibri" panose="020F0502020204030204" pitchFamily="34" charset="0"/>
              </a:rPr>
              <a:t>Wystosowany w związku z planowaną na wrzesień 1995 r. w Pekinie IV Międzynarodową Konferencję w sprawie Kobiet. </a:t>
            </a:r>
          </a:p>
          <a:p>
            <a:pPr>
              <a:spcBef>
                <a:spcPts val="600"/>
              </a:spcBef>
            </a:pPr>
            <a:r>
              <a:rPr lang="pl-PL" sz="2000" dirty="0">
                <a:solidFill>
                  <a:srgbClr val="0070C0"/>
                </a:solidFill>
                <a:latin typeface="Calibri" panose="020F0502020204030204" pitchFamily="34" charset="0"/>
              </a:rPr>
              <a:t>List ten jest apologią kobiety i jej praw oraz apelem skierowanym do każdej kobiety, by stała się tym, kim jest w istocie</a:t>
            </a:r>
          </a:p>
          <a:p>
            <a:pPr marL="342900" indent="-342900">
              <a:spcBef>
                <a:spcPts val="600"/>
              </a:spcBef>
              <a:buFont typeface="Arial" panose="020B0604020202020204" pitchFamily="34" charset="0"/>
              <a:buChar char="•"/>
            </a:pPr>
            <a:r>
              <a:rPr lang="pl-PL" sz="2000" b="1" dirty="0">
                <a:solidFill>
                  <a:srgbClr val="0070C0"/>
                </a:solidFill>
                <a:latin typeface="Calibri" panose="020F0502020204030204" pitchFamily="34" charset="0"/>
              </a:rPr>
              <a:t>Geneza kobiety i mężczyzny</a:t>
            </a:r>
          </a:p>
          <a:p>
            <a:pPr marL="342900" indent="-342900">
              <a:spcBef>
                <a:spcPts val="600"/>
              </a:spcBef>
              <a:buFont typeface="Arial" panose="020B0604020202020204" pitchFamily="34" charset="0"/>
              <a:buChar char="•"/>
            </a:pPr>
            <a:r>
              <a:rPr lang="pl-PL" sz="2000" b="1" dirty="0">
                <a:solidFill>
                  <a:srgbClr val="0070C0"/>
                </a:solidFill>
                <a:latin typeface="Calibri" panose="020F0502020204030204" pitchFamily="34" charset="0"/>
              </a:rPr>
              <a:t>Posłannictwo kobiety i mężczyzny</a:t>
            </a:r>
          </a:p>
          <a:p>
            <a:pPr marL="800100" lvl="1" indent="-342900">
              <a:spcBef>
                <a:spcPts val="0"/>
              </a:spcBef>
              <a:buFont typeface="Courier New" panose="02070309020205020404" pitchFamily="49" charset="0"/>
              <a:buChar char="o"/>
            </a:pPr>
            <a:r>
              <a:rPr lang="pl-PL" sz="2000" dirty="0">
                <a:solidFill>
                  <a:srgbClr val="0070C0"/>
                </a:solidFill>
                <a:latin typeface="Calibri" panose="020F0502020204030204" pitchFamily="34" charset="0"/>
              </a:rPr>
              <a:t>Jedność dwojga</a:t>
            </a:r>
          </a:p>
          <a:p>
            <a:pPr marL="800100" lvl="1" indent="-342900">
              <a:spcBef>
                <a:spcPts val="0"/>
              </a:spcBef>
              <a:buFont typeface="Courier New" panose="02070309020205020404" pitchFamily="49" charset="0"/>
              <a:buChar char="o"/>
            </a:pPr>
            <a:r>
              <a:rPr lang="pl-PL" sz="2000" dirty="0">
                <a:solidFill>
                  <a:srgbClr val="0070C0"/>
                </a:solidFill>
                <a:latin typeface="Calibri" panose="020F0502020204030204" pitchFamily="34" charset="0"/>
              </a:rPr>
              <a:t>Dar płodności</a:t>
            </a:r>
          </a:p>
          <a:p>
            <a:pPr marL="342900" indent="-342900">
              <a:spcBef>
                <a:spcPts val="600"/>
              </a:spcBef>
              <a:buFont typeface="Arial" panose="020B0604020202020204" pitchFamily="34" charset="0"/>
              <a:buChar char="•"/>
            </a:pPr>
            <a:r>
              <a:rPr lang="pl-PL" sz="2000" b="1" dirty="0">
                <a:solidFill>
                  <a:srgbClr val="0070C0"/>
                </a:solidFill>
                <a:latin typeface="Calibri" panose="020F0502020204030204" pitchFamily="34" charset="0"/>
              </a:rPr>
              <a:t>Geniusz kobiety</a:t>
            </a:r>
          </a:p>
          <a:p>
            <a:pPr marL="800100" lvl="1" indent="-342900">
              <a:spcBef>
                <a:spcPts val="0"/>
              </a:spcBef>
              <a:buFont typeface="Courier New" panose="02070309020205020404" pitchFamily="49" charset="0"/>
              <a:buChar char="o"/>
            </a:pPr>
            <a:r>
              <a:rPr lang="pl-PL" sz="2000" dirty="0">
                <a:solidFill>
                  <a:srgbClr val="0070C0"/>
                </a:solidFill>
                <a:latin typeface="Calibri" panose="020F0502020204030204" pitchFamily="34" charset="0"/>
              </a:rPr>
              <a:t>Naturalna otwartość na drugiego człowieka</a:t>
            </a:r>
          </a:p>
          <a:p>
            <a:pPr marL="800100" lvl="1" indent="-342900">
              <a:spcBef>
                <a:spcPts val="0"/>
              </a:spcBef>
              <a:buFont typeface="Courier New" panose="02070309020205020404" pitchFamily="49" charset="0"/>
              <a:buChar char="o"/>
            </a:pPr>
            <a:r>
              <a:rPr lang="pl-PL" sz="2000" dirty="0">
                <a:solidFill>
                  <a:srgbClr val="0070C0"/>
                </a:solidFill>
                <a:latin typeface="Calibri" panose="020F0502020204030204" pitchFamily="34" charset="0"/>
              </a:rPr>
              <a:t>Postrzeganie świata przez pryzmat bardziej osoby niż rzeczy</a:t>
            </a:r>
          </a:p>
          <a:p>
            <a:pPr marL="800100" lvl="1" indent="-342900">
              <a:spcBef>
                <a:spcPts val="0"/>
              </a:spcBef>
              <a:buFont typeface="Courier New" panose="02070309020205020404" pitchFamily="49" charset="0"/>
              <a:buChar char="o"/>
            </a:pPr>
            <a:r>
              <a:rPr lang="pl-PL" sz="2000" dirty="0">
                <a:solidFill>
                  <a:srgbClr val="0070C0"/>
                </a:solidFill>
                <a:latin typeface="Calibri" panose="020F0502020204030204" pitchFamily="34" charset="0"/>
              </a:rPr>
              <a:t>Postawę bardziej „być” niż „mieć”</a:t>
            </a:r>
          </a:p>
          <a:p>
            <a:pPr marL="800100" lvl="1" indent="-342900">
              <a:spcBef>
                <a:spcPts val="0"/>
              </a:spcBef>
              <a:buFont typeface="Courier New" panose="02070309020205020404" pitchFamily="49" charset="0"/>
              <a:buChar char="o"/>
            </a:pPr>
            <a:r>
              <a:rPr lang="pl-PL" sz="2000" dirty="0">
                <a:solidFill>
                  <a:srgbClr val="0070C0"/>
                </a:solidFill>
                <a:latin typeface="Calibri" panose="020F0502020204030204" pitchFamily="34" charset="0"/>
              </a:rPr>
              <a:t>Ofiarność, służba, poświęcanie się dla drugiego</a:t>
            </a:r>
            <a:endParaRPr lang="pl-PL" sz="2000" b="1" dirty="0">
              <a:solidFill>
                <a:srgbClr val="0070C0"/>
              </a:solidFill>
              <a:latin typeface="Calibri" panose="020F0502020204030204" pitchFamily="34" charset="0"/>
            </a:endParaRPr>
          </a:p>
          <a:p>
            <a:pPr marL="342900" indent="-342900">
              <a:spcBef>
                <a:spcPts val="600"/>
              </a:spcBef>
              <a:buFont typeface="Arial" panose="020B0604020202020204" pitchFamily="34" charset="0"/>
              <a:buChar char="•"/>
            </a:pPr>
            <a:r>
              <a:rPr lang="pl-PL" sz="2000" b="1" dirty="0">
                <a:solidFill>
                  <a:srgbClr val="0070C0"/>
                </a:solidFill>
                <a:latin typeface="Calibri" panose="020F0502020204030204" pitchFamily="34" charset="0"/>
              </a:rPr>
              <a:t>Wzór Maryi</a:t>
            </a:r>
          </a:p>
          <a:p>
            <a:pPr marL="800100" lvl="1" indent="-342900">
              <a:spcBef>
                <a:spcPts val="600"/>
              </a:spcBef>
              <a:buFont typeface="Courier New" panose="02070309020205020404" pitchFamily="49" charset="0"/>
              <a:buChar char="o"/>
            </a:pPr>
            <a:r>
              <a:rPr lang="pl-PL" sz="2000" dirty="0">
                <a:solidFill>
                  <a:srgbClr val="0070C0"/>
                </a:solidFill>
                <a:latin typeface="Calibri" panose="020F0502020204030204" pitchFamily="34" charset="0"/>
              </a:rPr>
              <a:t>Zasłuchanie w Słowo Boże, wolę Bożą, oddawanie Bogu należnej Mu chwały i królowanie służebne</a:t>
            </a:r>
            <a:endParaRPr lang="pl-PL" sz="2000" b="1" dirty="0">
              <a:solidFill>
                <a:srgbClr val="0070C0"/>
              </a:solidFill>
              <a:latin typeface="Calibri" panose="020F0502020204030204" pitchFamily="34" charset="0"/>
            </a:endParaRPr>
          </a:p>
        </p:txBody>
      </p:sp>
      <p:sp>
        <p:nvSpPr>
          <p:cNvPr id="4" name="Title 3"/>
          <p:cNvSpPr>
            <a:spLocks noGrp="1"/>
          </p:cNvSpPr>
          <p:nvPr>
            <p:ph type="title"/>
          </p:nvPr>
        </p:nvSpPr>
        <p:spPr>
          <a:xfrm>
            <a:off x="1096702" y="188640"/>
            <a:ext cx="7886700" cy="648072"/>
          </a:xfrm>
        </p:spPr>
        <p:txBody>
          <a:bodyPr/>
          <a:lstStyle/>
          <a:p>
            <a:pPr algn="l"/>
            <a:r>
              <a:rPr lang="pl-PL" sz="3600" b="1" dirty="0">
                <a:latin typeface="Calibri" panose="020F0502020204030204" pitchFamily="34" charset="0"/>
              </a:rPr>
              <a:t>List do Kobiet (29 czerwca 1995)</a:t>
            </a:r>
            <a:endParaRPr lang="pl-PL" sz="3600" dirty="0"/>
          </a:p>
        </p:txBody>
      </p:sp>
      <p:sp>
        <p:nvSpPr>
          <p:cNvPr id="2" name="Rectangle 1">
            <a:extLst>
              <a:ext uri="{FF2B5EF4-FFF2-40B4-BE49-F238E27FC236}">
                <a16:creationId xmlns:a16="http://schemas.microsoft.com/office/drawing/2014/main" id="{7E677169-C49F-4CFB-BEDF-A8260EE2E94A}"/>
              </a:ext>
            </a:extLst>
          </p:cNvPr>
          <p:cNvSpPr/>
          <p:nvPr/>
        </p:nvSpPr>
        <p:spPr>
          <a:xfrm>
            <a:off x="1176848" y="6392361"/>
            <a:ext cx="7558203" cy="276999"/>
          </a:xfrm>
          <a:prstGeom prst="rect">
            <a:avLst/>
          </a:prstGeom>
        </p:spPr>
        <p:txBody>
          <a:bodyPr wrap="square">
            <a:spAutoFit/>
          </a:bodyPr>
          <a:lstStyle/>
          <a:p>
            <a:r>
              <a:rPr lang="pl-PL" sz="1200" dirty="0">
                <a:latin typeface="Calibri" panose="020F0502020204030204" pitchFamily="34" charset="0"/>
                <a:cs typeface="Calibri" panose="020F0502020204030204" pitchFamily="34" charset="0"/>
                <a:hlinkClick r:id="rId2"/>
              </a:rPr>
              <a:t>http</a:t>
            </a:r>
            <a:r>
              <a:rPr lang="en-GB" sz="1200" dirty="0">
                <a:latin typeface="Calibri" panose="020F0502020204030204" pitchFamily="34" charset="0"/>
                <a:cs typeface="Calibri" panose="020F0502020204030204" pitchFamily="34" charset="0"/>
                <a:hlinkClick r:id="rId2"/>
              </a:rPr>
              <a:t>s://opoka.org.pl/biblioteka/W/WP/jan_pawel_ii/listy/pekin_29061995.html</a:t>
            </a:r>
            <a:r>
              <a:rPr lang="pl-PL" sz="1200" dirty="0">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1534748"/>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504" y="404664"/>
            <a:ext cx="7560840" cy="831627"/>
          </a:xfrm>
          <a:prstGeom prst="rect">
            <a:avLst/>
          </a:prstGeom>
        </p:spPr>
        <p:txBody>
          <a:bodyPr>
            <a:noAutofit/>
          </a:bodyPr>
          <a:lstStyle/>
          <a:p>
            <a:pPr algn="l"/>
            <a:r>
              <a:rPr lang="pl-PL" sz="4000" b="1" dirty="0">
                <a:latin typeface="Calibri" panose="020F0502020204030204" pitchFamily="34" charset="0"/>
              </a:rPr>
              <a:t>Najważniejsze funkcje żony-matki</a:t>
            </a:r>
          </a:p>
        </p:txBody>
      </p:sp>
      <p:sp>
        <p:nvSpPr>
          <p:cNvPr id="6" name="Rectangle 5"/>
          <p:cNvSpPr/>
          <p:nvPr/>
        </p:nvSpPr>
        <p:spPr>
          <a:xfrm>
            <a:off x="1259632" y="1677110"/>
            <a:ext cx="7413004" cy="4108817"/>
          </a:xfrm>
          <a:prstGeom prst="rect">
            <a:avLst/>
          </a:prstGeom>
        </p:spPr>
        <p:txBody>
          <a:bodyPr wrap="square">
            <a:spAutoFit/>
          </a:bodyPr>
          <a:lstStyle/>
          <a:p>
            <a:pPr marL="355600" indent="-355600">
              <a:spcBef>
                <a:spcPts val="1800"/>
              </a:spcBef>
              <a:buFont typeface="Wingdings 3" panose="05040102010807070707" pitchFamily="18" charset="2"/>
              <a:buChar char=""/>
              <a:defRPr/>
            </a:pPr>
            <a:r>
              <a:rPr lang="pl-PL" sz="2400" dirty="0">
                <a:solidFill>
                  <a:srgbClr val="0070C0"/>
                </a:solidFill>
                <a:latin typeface="Calibri" panose="020F0502020204030204" pitchFamily="34" charset="0"/>
              </a:rPr>
              <a:t>Wychowanie dzieci czy troska o ludzkie oblicze ziemi wymaga większego geniuszu, niż skonstruowanie komputera czy zbudowanie wieżowca</a:t>
            </a:r>
          </a:p>
          <a:p>
            <a:pPr marL="355600" indent="-355600">
              <a:spcBef>
                <a:spcPts val="1800"/>
              </a:spcBef>
              <a:buFont typeface="Wingdings 3" panose="05040102010807070707" pitchFamily="18" charset="2"/>
              <a:buChar char=""/>
              <a:defRPr/>
            </a:pPr>
            <a:r>
              <a:rPr lang="pl-PL" sz="2400" dirty="0">
                <a:solidFill>
                  <a:srgbClr val="0070C0"/>
                </a:solidFill>
                <a:latin typeface="Calibri" panose="020F0502020204030204" pitchFamily="34" charset="0"/>
              </a:rPr>
              <a:t>Dojrzała kobieta-żona-matka to natchnienie dla męża i błogosławieństwo dla ludzkości</a:t>
            </a:r>
          </a:p>
          <a:p>
            <a:pPr marL="355600" indent="-355600">
              <a:spcBef>
                <a:spcPts val="1800"/>
              </a:spcBef>
              <a:buFont typeface="Wingdings 3" panose="05040102010807070707" pitchFamily="18" charset="2"/>
              <a:buChar char=""/>
              <a:defRPr/>
            </a:pPr>
            <a:r>
              <a:rPr lang="pl-PL" sz="2400" i="1" dirty="0">
                <a:solidFill>
                  <a:srgbClr val="0070C0"/>
                </a:solidFill>
                <a:latin typeface="Calibri" panose="020F0502020204030204" pitchFamily="34" charset="0"/>
              </a:rPr>
              <a:t>Niewiastę dzielną któż znajdzie? Jej wartość przewyższa perły</a:t>
            </a:r>
            <a:r>
              <a:rPr lang="pl-PL" sz="2400" dirty="0">
                <a:solidFill>
                  <a:srgbClr val="0070C0"/>
                </a:solidFill>
                <a:latin typeface="Calibri" panose="020F0502020204030204" pitchFamily="34" charset="0"/>
              </a:rPr>
              <a:t> (</a:t>
            </a:r>
            <a:r>
              <a:rPr lang="pl-PL" sz="2400" dirty="0" err="1">
                <a:solidFill>
                  <a:srgbClr val="0070C0"/>
                </a:solidFill>
                <a:latin typeface="Calibri" panose="020F0502020204030204" pitchFamily="34" charset="0"/>
              </a:rPr>
              <a:t>Prz</a:t>
            </a:r>
            <a:r>
              <a:rPr lang="pl-PL" sz="2400" dirty="0">
                <a:solidFill>
                  <a:srgbClr val="0070C0"/>
                </a:solidFill>
                <a:latin typeface="Calibri" panose="020F0502020204030204" pitchFamily="34" charset="0"/>
              </a:rPr>
              <a:t> 31, 10)</a:t>
            </a:r>
          </a:p>
          <a:p>
            <a:pPr marL="355600" indent="-355600">
              <a:spcBef>
                <a:spcPts val="1800"/>
              </a:spcBef>
              <a:buFont typeface="Wingdings 3" panose="05040102010807070707" pitchFamily="18" charset="2"/>
              <a:buChar char=""/>
              <a:defRPr/>
            </a:pPr>
            <a:r>
              <a:rPr lang="pl-PL" sz="2400" dirty="0">
                <a:solidFill>
                  <a:srgbClr val="0070C0"/>
                </a:solidFill>
                <a:latin typeface="Calibri" panose="020F0502020204030204" pitchFamily="34" charset="0"/>
              </a:rPr>
              <a:t>Kobieta nie ma potrzeby udawać mężczyzny po to, by być szczęśliwą</a:t>
            </a:r>
          </a:p>
        </p:txBody>
      </p:sp>
    </p:spTree>
    <p:extLst>
      <p:ext uri="{BB962C8B-B14F-4D97-AF65-F5344CB8AC3E}">
        <p14:creationId xmlns:p14="http://schemas.microsoft.com/office/powerpoint/2010/main" val="3169729491"/>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21033"/>
            <a:ext cx="6696744" cy="727221"/>
          </a:xfrm>
          <a:prstGeom prst="rect">
            <a:avLst/>
          </a:prstGeom>
        </p:spPr>
        <p:txBody>
          <a:bodyPr>
            <a:noAutofit/>
          </a:bodyPr>
          <a:lstStyle/>
          <a:p>
            <a:pPr algn="l"/>
            <a:r>
              <a:rPr lang="pl-PL" sz="4400" b="1" dirty="0">
                <a:latin typeface="Calibri" panose="020F0502020204030204" pitchFamily="34" charset="0"/>
              </a:rPr>
              <a:t>Córka</a:t>
            </a:r>
          </a:p>
        </p:txBody>
      </p:sp>
      <p:sp>
        <p:nvSpPr>
          <p:cNvPr id="4" name="Rectangle 3"/>
          <p:cNvSpPr/>
          <p:nvPr/>
        </p:nvSpPr>
        <p:spPr>
          <a:xfrm>
            <a:off x="1320552" y="1092346"/>
            <a:ext cx="7259860" cy="830997"/>
          </a:xfrm>
          <a:prstGeom prst="rect">
            <a:avLst/>
          </a:prstGeom>
        </p:spPr>
        <p:txBody>
          <a:bodyPr wrap="square">
            <a:spAutoFit/>
          </a:bodyPr>
          <a:lstStyle/>
          <a:p>
            <a:pPr fontAlgn="auto">
              <a:spcAft>
                <a:spcPts val="0"/>
              </a:spcAft>
            </a:pPr>
            <a:r>
              <a:rPr lang="pl-PL" sz="2400" dirty="0">
                <a:solidFill>
                  <a:srgbClr val="FF3300"/>
                </a:solidFill>
              </a:rPr>
              <a:t>Wychowanie córki to towarzyszenie w narodzinach drogocennej perły</a:t>
            </a:r>
          </a:p>
        </p:txBody>
      </p:sp>
      <p:sp>
        <p:nvSpPr>
          <p:cNvPr id="6" name="Rectangle 5"/>
          <p:cNvSpPr/>
          <p:nvPr/>
        </p:nvSpPr>
        <p:spPr>
          <a:xfrm>
            <a:off x="1320552" y="2060324"/>
            <a:ext cx="7571928" cy="4431983"/>
          </a:xfrm>
          <a:prstGeom prst="rect">
            <a:avLst/>
          </a:prstGeom>
        </p:spPr>
        <p:txBody>
          <a:bodyPr wrap="square">
            <a:spAutoFit/>
          </a:bodyPr>
          <a:lstStyle/>
          <a:p>
            <a:pPr marL="355600" indent="-355600">
              <a:spcAft>
                <a:spcPts val="1200"/>
              </a:spcAft>
              <a:buFont typeface="Wingdings 3" panose="05040102010807070707" pitchFamily="18" charset="2"/>
              <a:buChar char=""/>
            </a:pPr>
            <a:r>
              <a:rPr lang="pl-PL" sz="2200" dirty="0">
                <a:solidFill>
                  <a:srgbClr val="0070C0"/>
                </a:solidFill>
                <a:latin typeface="Calibri" panose="020F0502020204030204" pitchFamily="34" charset="0"/>
              </a:rPr>
              <a:t>Córka jest bardziej niż syn wrażliwa na zranienia emocjonalne i moralne, na kryzysy rodzinne oraz na negatywny wpływ środowiska</a:t>
            </a:r>
          </a:p>
          <a:p>
            <a:pPr marL="355600" indent="-355600">
              <a:spcAft>
                <a:spcPts val="1200"/>
              </a:spcAft>
              <a:buFont typeface="Wingdings 3" panose="05040102010807070707" pitchFamily="18" charset="2"/>
              <a:buChar char=""/>
            </a:pPr>
            <a:r>
              <a:rPr lang="pl-PL" sz="2200" dirty="0">
                <a:solidFill>
                  <a:srgbClr val="0070C0"/>
                </a:solidFill>
                <a:latin typeface="Calibri" panose="020F0502020204030204" pitchFamily="34" charset="0"/>
              </a:rPr>
              <a:t>Mocniej przeżywa własne słabości i rozczarowania. </a:t>
            </a:r>
          </a:p>
          <a:p>
            <a:pPr marL="355600" indent="-355600">
              <a:spcAft>
                <a:spcPts val="1200"/>
              </a:spcAft>
              <a:buFont typeface="Wingdings 3" panose="05040102010807070707" pitchFamily="18" charset="2"/>
              <a:buChar char=""/>
            </a:pPr>
            <a:r>
              <a:rPr lang="pl-PL" sz="2200" dirty="0">
                <a:solidFill>
                  <a:srgbClr val="0070C0"/>
                </a:solidFill>
                <a:latin typeface="Calibri" panose="020F0502020204030204" pitchFamily="34" charset="0"/>
              </a:rPr>
              <a:t>Potrzebuje szczególnego wsparcia rodziców, nieustannych znaków miłości i troski, serdecznych rozmów i słów otuchy. </a:t>
            </a:r>
          </a:p>
          <a:p>
            <a:pPr marL="355600" indent="-355600">
              <a:spcAft>
                <a:spcPts val="1200"/>
              </a:spcAft>
              <a:buFont typeface="Wingdings 3" panose="05040102010807070707" pitchFamily="18" charset="2"/>
              <a:buChar char=""/>
            </a:pPr>
            <a:r>
              <a:rPr lang="pl-PL" sz="2200" dirty="0">
                <a:solidFill>
                  <a:srgbClr val="0070C0"/>
                </a:solidFill>
                <a:latin typeface="Calibri" panose="020F0502020204030204" pitchFamily="34" charset="0"/>
              </a:rPr>
              <a:t>Wychowanie córki to pomaganie, by stała się artystką, a nie rzemieślnikiem w przeżywaniu i wyrażaniu swego człowieczeństwa</a:t>
            </a:r>
          </a:p>
          <a:p>
            <a:pPr marL="355600" indent="-355600">
              <a:spcAft>
                <a:spcPts val="1200"/>
              </a:spcAft>
              <a:buFont typeface="Wingdings 3" panose="05040102010807070707" pitchFamily="18" charset="2"/>
              <a:buChar char=""/>
            </a:pPr>
            <a:r>
              <a:rPr lang="pl-PL" sz="2200" dirty="0">
                <a:solidFill>
                  <a:srgbClr val="0070C0"/>
                </a:solidFill>
                <a:latin typeface="Calibri" panose="020F0502020204030204" pitchFamily="34" charset="0"/>
              </a:rPr>
              <a:t>Wychowanie córki wymaga szlachetnej obecności ojca, dla którego jest "jego królewną"</a:t>
            </a:r>
          </a:p>
        </p:txBody>
      </p:sp>
    </p:spTree>
    <p:extLst>
      <p:ext uri="{BB962C8B-B14F-4D97-AF65-F5344CB8AC3E}">
        <p14:creationId xmlns:p14="http://schemas.microsoft.com/office/powerpoint/2010/main" val="4196759489"/>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21033"/>
            <a:ext cx="6696744" cy="727221"/>
          </a:xfrm>
          <a:prstGeom prst="rect">
            <a:avLst/>
          </a:prstGeom>
        </p:spPr>
        <p:txBody>
          <a:bodyPr>
            <a:noAutofit/>
          </a:bodyPr>
          <a:lstStyle/>
          <a:p>
            <a:pPr algn="l"/>
            <a:r>
              <a:rPr lang="pl-PL" sz="4400" b="1" dirty="0">
                <a:latin typeface="Calibri" panose="020F0502020204030204" pitchFamily="34" charset="0"/>
              </a:rPr>
              <a:t>Córka</a:t>
            </a:r>
          </a:p>
        </p:txBody>
      </p:sp>
      <p:sp>
        <p:nvSpPr>
          <p:cNvPr id="6" name="Rectangle 5"/>
          <p:cNvSpPr/>
          <p:nvPr/>
        </p:nvSpPr>
        <p:spPr>
          <a:xfrm>
            <a:off x="971600" y="3375570"/>
            <a:ext cx="7861491" cy="3077766"/>
          </a:xfrm>
          <a:prstGeom prst="rect">
            <a:avLst/>
          </a:prstGeom>
        </p:spPr>
        <p:txBody>
          <a:bodyPr wrap="square">
            <a:spAutoFit/>
          </a:bodyPr>
          <a:lstStyle/>
          <a:p>
            <a:pPr>
              <a:spcAft>
                <a:spcPts val="1200"/>
              </a:spcAft>
            </a:pPr>
            <a:r>
              <a:rPr lang="pl-PL" sz="2200" dirty="0">
                <a:solidFill>
                  <a:srgbClr val="0070C0"/>
                </a:solidFill>
                <a:latin typeface="Calibri" panose="020F0502020204030204" pitchFamily="34" charset="0"/>
              </a:rPr>
              <a:t>Lekarz przyszedł na wizytę domową do </a:t>
            </a:r>
            <a:br>
              <a:rPr lang="pl-PL" sz="2200" dirty="0">
                <a:solidFill>
                  <a:srgbClr val="0070C0"/>
                </a:solidFill>
                <a:latin typeface="Calibri" panose="020F0502020204030204" pitchFamily="34" charset="0"/>
              </a:rPr>
            </a:br>
            <a:r>
              <a:rPr lang="pl-PL" sz="2200" dirty="0">
                <a:solidFill>
                  <a:srgbClr val="0070C0"/>
                </a:solidFill>
                <a:latin typeface="Calibri" panose="020F0502020204030204" pitchFamily="34" charset="0"/>
              </a:rPr>
              <a:t>chorego chłopca. Patrzy, a jego mała </a:t>
            </a:r>
            <a:br>
              <a:rPr lang="pl-PL" sz="2200" dirty="0">
                <a:solidFill>
                  <a:srgbClr val="0070C0"/>
                </a:solidFill>
                <a:latin typeface="Calibri" panose="020F0502020204030204" pitchFamily="34" charset="0"/>
              </a:rPr>
            </a:br>
            <a:r>
              <a:rPr lang="pl-PL" sz="2200" dirty="0">
                <a:solidFill>
                  <a:srgbClr val="0070C0"/>
                </a:solidFill>
                <a:latin typeface="Calibri" panose="020F0502020204030204" pitchFamily="34" charset="0"/>
              </a:rPr>
              <a:t>siostrzyczka biega boso. </a:t>
            </a:r>
          </a:p>
          <a:p>
            <a:pPr marL="342900" indent="-342900">
              <a:spcAft>
                <a:spcPts val="1200"/>
              </a:spcAft>
              <a:buFont typeface="Calibri" panose="020F0502020204030204" pitchFamily="34" charset="0"/>
              <a:buChar char="—"/>
            </a:pPr>
            <a:r>
              <a:rPr lang="pl-PL" sz="2200" dirty="0">
                <a:solidFill>
                  <a:srgbClr val="0070C0"/>
                </a:solidFill>
                <a:latin typeface="Calibri" panose="020F0502020204030204" pitchFamily="34" charset="0"/>
              </a:rPr>
              <a:t>Ślicznotko! Buciki załóż, bo się przeziębisz – mówi lekarz.</a:t>
            </a:r>
          </a:p>
          <a:p>
            <a:pPr>
              <a:spcAft>
                <a:spcPts val="1200"/>
              </a:spcAft>
            </a:pPr>
            <a:r>
              <a:rPr lang="pl-PL" sz="2200" dirty="0">
                <a:solidFill>
                  <a:srgbClr val="0070C0"/>
                </a:solidFill>
                <a:latin typeface="Calibri" panose="020F0502020204030204" pitchFamily="34" charset="0"/>
              </a:rPr>
              <a:t>Po wizycie lekarza, mama zauważa, że mała ciągle biega boso.</a:t>
            </a:r>
          </a:p>
          <a:p>
            <a:pPr marL="342900" indent="-342900">
              <a:spcAft>
                <a:spcPts val="1200"/>
              </a:spcAft>
              <a:buFont typeface="Calibri" panose="020F0502020204030204" pitchFamily="34" charset="0"/>
              <a:buChar char="—"/>
            </a:pPr>
            <a:r>
              <a:rPr lang="pl-PL" sz="2200" dirty="0">
                <a:solidFill>
                  <a:srgbClr val="0070C0"/>
                </a:solidFill>
                <a:latin typeface="Calibri" panose="020F0502020204030204" pitchFamily="34" charset="0"/>
              </a:rPr>
              <a:t>Słyszałaś, co pan doktor powiedział? – pyta córeczkę.</a:t>
            </a:r>
          </a:p>
          <a:p>
            <a:pPr marL="342900" indent="-342900">
              <a:spcAft>
                <a:spcPts val="1200"/>
              </a:spcAft>
              <a:buFont typeface="Calibri" panose="020F0502020204030204" pitchFamily="34" charset="0"/>
              <a:buChar char="—"/>
            </a:pPr>
            <a:r>
              <a:rPr lang="pl-PL" sz="2200" dirty="0">
                <a:solidFill>
                  <a:srgbClr val="0070C0"/>
                </a:solidFill>
                <a:latin typeface="Calibri" panose="020F0502020204030204" pitchFamily="34" charset="0"/>
              </a:rPr>
              <a:t>Tak! Powiedział, że jestem ŚLICZNOTKĄ!</a:t>
            </a:r>
          </a:p>
        </p:txBody>
      </p:sp>
      <p:pic>
        <p:nvPicPr>
          <p:cNvPr id="4" name="Picture 3">
            <a:extLst>
              <a:ext uri="{FF2B5EF4-FFF2-40B4-BE49-F238E27FC236}">
                <a16:creationId xmlns:a16="http://schemas.microsoft.com/office/drawing/2014/main" id="{A10A0279-CE3B-132E-1F26-E8915849BDCA}"/>
              </a:ext>
            </a:extLst>
          </p:cNvPr>
          <p:cNvPicPr>
            <a:picLocks noChangeAspect="1"/>
          </p:cNvPicPr>
          <p:nvPr/>
        </p:nvPicPr>
        <p:blipFill>
          <a:blip r:embed="rId3"/>
          <a:stretch>
            <a:fillRect/>
          </a:stretch>
        </p:blipFill>
        <p:spPr>
          <a:xfrm>
            <a:off x="6444208" y="260648"/>
            <a:ext cx="2141030" cy="4005064"/>
          </a:xfrm>
          <a:prstGeom prst="rect">
            <a:avLst/>
          </a:prstGeom>
        </p:spPr>
      </p:pic>
    </p:spTree>
    <p:extLst>
      <p:ext uri="{BB962C8B-B14F-4D97-AF65-F5344CB8AC3E}">
        <p14:creationId xmlns:p14="http://schemas.microsoft.com/office/powerpoint/2010/main" val="1503717258"/>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5976664" cy="727221"/>
          </a:xfrm>
          <a:prstGeom prst="rect">
            <a:avLst/>
          </a:prstGeom>
        </p:spPr>
        <p:txBody>
          <a:bodyPr>
            <a:noAutofit/>
          </a:bodyPr>
          <a:lstStyle/>
          <a:p>
            <a:pPr algn="l"/>
            <a:r>
              <a:rPr lang="pl-PL" sz="3600" b="1" dirty="0">
                <a:latin typeface="Calibri" panose="020F0502020204030204" pitchFamily="34" charset="0"/>
              </a:rPr>
              <a:t>Relacje matka - córka</a:t>
            </a:r>
          </a:p>
        </p:txBody>
      </p:sp>
      <p:sp>
        <p:nvSpPr>
          <p:cNvPr id="8" name="Rectangle 7">
            <a:extLst>
              <a:ext uri="{FF2B5EF4-FFF2-40B4-BE49-F238E27FC236}">
                <a16:creationId xmlns:a16="http://schemas.microsoft.com/office/drawing/2014/main" id="{85D98B7C-4017-40F3-B6CF-DDC7B6FB5783}"/>
              </a:ext>
            </a:extLst>
          </p:cNvPr>
          <p:cNvSpPr/>
          <p:nvPr/>
        </p:nvSpPr>
        <p:spPr>
          <a:xfrm>
            <a:off x="1115616" y="1340768"/>
            <a:ext cx="7632848" cy="5093702"/>
          </a:xfrm>
          <a:prstGeom prst="rect">
            <a:avLst/>
          </a:prstGeom>
        </p:spPr>
        <p:txBody>
          <a:bodyPr wrap="square">
            <a:spAutoFit/>
          </a:bodyPr>
          <a:lstStyle/>
          <a:p>
            <a:pPr marL="355600" indent="-355600">
              <a:spcAft>
                <a:spcPts val="600"/>
              </a:spcAft>
              <a:buFont typeface="Wingdings 3" panose="05040102010807070707" pitchFamily="18" charset="2"/>
              <a:buChar char=""/>
            </a:pPr>
            <a:r>
              <a:rPr lang="pl-PL" sz="2800" dirty="0">
                <a:solidFill>
                  <a:srgbClr val="0070C0"/>
                </a:solidFill>
                <a:latin typeface="Calibri" panose="020F0502020204030204" pitchFamily="34" charset="0"/>
              </a:rPr>
              <a:t>4 lata:	Mama wie wszystko!</a:t>
            </a:r>
          </a:p>
          <a:p>
            <a:pPr marL="355600" indent="-355600">
              <a:spcAft>
                <a:spcPts val="600"/>
              </a:spcAft>
              <a:buFont typeface="Wingdings 3" panose="05040102010807070707" pitchFamily="18" charset="2"/>
              <a:buChar char=""/>
            </a:pPr>
            <a:r>
              <a:rPr lang="pl-PL" sz="2800" dirty="0">
                <a:solidFill>
                  <a:srgbClr val="0070C0"/>
                </a:solidFill>
                <a:latin typeface="Calibri" panose="020F0502020204030204" pitchFamily="34" charset="0"/>
              </a:rPr>
              <a:t>8 lat: 	Mama wie bardzo dużo</a:t>
            </a:r>
          </a:p>
          <a:p>
            <a:pPr marL="355600" indent="-355600">
              <a:spcAft>
                <a:spcPts val="600"/>
              </a:spcAft>
              <a:buFont typeface="Wingdings 3" panose="05040102010807070707" pitchFamily="18" charset="2"/>
              <a:buChar char=""/>
            </a:pPr>
            <a:r>
              <a:rPr lang="pl-PL" sz="2800" dirty="0">
                <a:solidFill>
                  <a:srgbClr val="0070C0"/>
                </a:solidFill>
                <a:latin typeface="Calibri" panose="020F0502020204030204" pitchFamily="34" charset="0"/>
              </a:rPr>
              <a:t>12 lat:	Mama nie wie wszystkiego</a:t>
            </a:r>
          </a:p>
          <a:p>
            <a:pPr marL="355600" indent="-355600">
              <a:spcAft>
                <a:spcPts val="600"/>
              </a:spcAft>
              <a:buFont typeface="Wingdings 3" panose="05040102010807070707" pitchFamily="18" charset="2"/>
              <a:buChar char=""/>
            </a:pPr>
            <a:r>
              <a:rPr lang="pl-PL" sz="2800" dirty="0">
                <a:solidFill>
                  <a:srgbClr val="0070C0"/>
                </a:solidFill>
                <a:latin typeface="Calibri" panose="020F0502020204030204" pitchFamily="34" charset="0"/>
              </a:rPr>
              <a:t>14 lat:	Mama nic nie wie!</a:t>
            </a:r>
          </a:p>
          <a:p>
            <a:pPr marL="355600" indent="-355600">
              <a:spcAft>
                <a:spcPts val="600"/>
              </a:spcAft>
              <a:buFont typeface="Wingdings 3" panose="05040102010807070707" pitchFamily="18" charset="2"/>
              <a:buChar char=""/>
            </a:pPr>
            <a:r>
              <a:rPr lang="pl-PL" sz="2800" dirty="0">
                <a:solidFill>
                  <a:srgbClr val="0070C0"/>
                </a:solidFill>
                <a:latin typeface="Calibri" panose="020F0502020204030204" pitchFamily="34" charset="0"/>
              </a:rPr>
              <a:t>16 lat:	Mama? Co tam mama!</a:t>
            </a:r>
          </a:p>
          <a:p>
            <a:pPr marL="355600" indent="-355600">
              <a:spcAft>
                <a:spcPts val="600"/>
              </a:spcAft>
              <a:buFont typeface="Wingdings 3" panose="05040102010807070707" pitchFamily="18" charset="2"/>
              <a:buChar char=""/>
            </a:pPr>
            <a:r>
              <a:rPr lang="pl-PL" sz="2800" dirty="0">
                <a:solidFill>
                  <a:srgbClr val="0070C0"/>
                </a:solidFill>
                <a:latin typeface="Calibri" panose="020F0502020204030204" pitchFamily="34" charset="0"/>
              </a:rPr>
              <a:t>18 lat:	Mama jest starej daty</a:t>
            </a:r>
          </a:p>
          <a:p>
            <a:pPr marL="355600" indent="-355600">
              <a:spcAft>
                <a:spcPts val="600"/>
              </a:spcAft>
              <a:buFont typeface="Wingdings 3" panose="05040102010807070707" pitchFamily="18" charset="2"/>
              <a:buChar char=""/>
            </a:pPr>
            <a:r>
              <a:rPr lang="pl-PL" sz="2800" dirty="0">
                <a:solidFill>
                  <a:srgbClr val="0070C0"/>
                </a:solidFill>
                <a:latin typeface="Calibri" panose="020F0502020204030204" pitchFamily="34" charset="0"/>
              </a:rPr>
              <a:t>25 lat:	Może mama wie…</a:t>
            </a:r>
          </a:p>
          <a:p>
            <a:pPr marL="355600" indent="-355600">
              <a:spcAft>
                <a:spcPts val="600"/>
              </a:spcAft>
              <a:buFont typeface="Wingdings 3" panose="05040102010807070707" pitchFamily="18" charset="2"/>
              <a:buChar char=""/>
            </a:pPr>
            <a:r>
              <a:rPr lang="pl-PL" sz="2800" dirty="0">
                <a:solidFill>
                  <a:srgbClr val="0070C0"/>
                </a:solidFill>
                <a:latin typeface="Calibri" panose="020F0502020204030204" pitchFamily="34" charset="0"/>
              </a:rPr>
              <a:t>35 lat:	Najpierw zapytam mamę</a:t>
            </a:r>
          </a:p>
          <a:p>
            <a:pPr marL="355600" indent="-355600">
              <a:spcAft>
                <a:spcPts val="600"/>
              </a:spcAft>
              <a:buFont typeface="Wingdings 3" panose="05040102010807070707" pitchFamily="18" charset="2"/>
              <a:buChar char=""/>
            </a:pPr>
            <a:r>
              <a:rPr lang="pl-PL" sz="2800" dirty="0">
                <a:solidFill>
                  <a:srgbClr val="0070C0"/>
                </a:solidFill>
                <a:latin typeface="Calibri" panose="020F0502020204030204" pitchFamily="34" charset="0"/>
              </a:rPr>
              <a:t>45 lat:	Zrobię tak jak mówi mama</a:t>
            </a:r>
          </a:p>
          <a:p>
            <a:pPr marL="355600" indent="-355600">
              <a:spcAft>
                <a:spcPts val="600"/>
              </a:spcAft>
              <a:buFont typeface="Wingdings 3" panose="05040102010807070707" pitchFamily="18" charset="2"/>
              <a:buChar char=""/>
            </a:pPr>
            <a:r>
              <a:rPr lang="pl-PL" sz="2800" dirty="0">
                <a:solidFill>
                  <a:srgbClr val="0070C0"/>
                </a:solidFill>
                <a:latin typeface="Calibri" panose="020F0502020204030204" pitchFamily="34" charset="0"/>
              </a:rPr>
              <a:t>75 lat:	Chciałabym móc zapytać mamę…</a:t>
            </a:r>
          </a:p>
        </p:txBody>
      </p:sp>
    </p:spTree>
    <p:extLst>
      <p:ext uri="{BB962C8B-B14F-4D97-AF65-F5344CB8AC3E}">
        <p14:creationId xmlns:p14="http://schemas.microsoft.com/office/powerpoint/2010/main" val="15861692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4988" y="1556792"/>
            <a:ext cx="8037166" cy="5185253"/>
          </a:xfrm>
        </p:spPr>
        <p:txBody>
          <a:bodyPr/>
          <a:lstStyle/>
          <a:p>
            <a:pPr marL="0" indent="0">
              <a:buNone/>
            </a:pPr>
            <a:r>
              <a:rPr lang="pl-PL" sz="2000" dirty="0">
                <a:latin typeface="Calibri" panose="020F0502020204030204" pitchFamily="34" charset="0"/>
              </a:rPr>
              <a:t>Podstawowym tematem encykliki jest dramatyczna walka </a:t>
            </a:r>
            <a:br>
              <a:rPr lang="pl-PL" sz="2000" dirty="0">
                <a:latin typeface="Calibri" panose="020F0502020204030204" pitchFamily="34" charset="0"/>
              </a:rPr>
            </a:br>
            <a:r>
              <a:rPr lang="pl-PL" sz="2000" dirty="0">
                <a:latin typeface="Calibri" panose="020F0502020204030204" pitchFamily="34" charset="0"/>
              </a:rPr>
              <a:t>między </a:t>
            </a:r>
            <a:r>
              <a:rPr lang="pl-PL" sz="2000" i="1" dirty="0">
                <a:latin typeface="Calibri" panose="020F0502020204030204" pitchFamily="34" charset="0"/>
              </a:rPr>
              <a:t>kulturą życia</a:t>
            </a:r>
            <a:r>
              <a:rPr lang="pl-PL" sz="2000" dirty="0">
                <a:latin typeface="Calibri" panose="020F0502020204030204" pitchFamily="34" charset="0"/>
              </a:rPr>
              <a:t> a </a:t>
            </a:r>
            <a:r>
              <a:rPr lang="pl-PL" sz="2000" i="1" dirty="0">
                <a:latin typeface="Calibri" panose="020F0502020204030204" pitchFamily="34" charset="0"/>
              </a:rPr>
              <a:t>kulturą śmierci</a:t>
            </a:r>
            <a:r>
              <a:rPr lang="pl-PL" sz="2000" dirty="0">
                <a:latin typeface="Calibri" panose="020F0502020204030204" pitchFamily="34" charset="0"/>
              </a:rPr>
              <a:t> toczona w obrębie </a:t>
            </a:r>
            <a:br>
              <a:rPr lang="pl-PL" sz="2000" dirty="0">
                <a:latin typeface="Calibri" panose="020F0502020204030204" pitchFamily="34" charset="0"/>
              </a:rPr>
            </a:br>
            <a:r>
              <a:rPr lang="pl-PL" sz="2000" dirty="0">
                <a:latin typeface="Calibri" panose="020F0502020204030204" pitchFamily="34" charset="0"/>
              </a:rPr>
              <a:t>współczesnej cywilizacji.</a:t>
            </a:r>
          </a:p>
          <a:p>
            <a:r>
              <a:rPr lang="pl-PL" sz="2000" i="1" dirty="0">
                <a:solidFill>
                  <a:srgbClr val="0070C0"/>
                </a:solidFill>
                <a:latin typeface="Calibri" panose="020F0502020204030204" pitchFamily="34" charset="0"/>
              </a:rPr>
              <a:t>Kult sukcesu i wydajności w życiu społecznym przemieniają życie naszej cywilizacji w swoistą </a:t>
            </a:r>
            <a:r>
              <a:rPr lang="pl-PL" sz="2000" i="1" dirty="0">
                <a:solidFill>
                  <a:srgbClr val="C00000"/>
                </a:solidFill>
                <a:latin typeface="Calibri" panose="020F0502020204030204" pitchFamily="34" charset="0"/>
              </a:rPr>
              <a:t>wojnę silnych przeciw bezsilnym i spisek przeciw życiu</a:t>
            </a:r>
          </a:p>
          <a:p>
            <a:r>
              <a:rPr lang="pl-PL" sz="2000" i="1" dirty="0">
                <a:solidFill>
                  <a:srgbClr val="0070C0"/>
                </a:solidFill>
                <a:latin typeface="Calibri" panose="020F0502020204030204" pitchFamily="34" charset="0"/>
              </a:rPr>
              <a:t>Plaga aborcji, techniki sztucznej reprodukcji, eugeniczne badania prenatalne, eutanazja, antykoncepcja i sterylizacja uznawane za remedium na groźbę przeludnienia są tymi symptomami współczesnej kultury, w której zdrowi i silni coraz mniej liczą się ze słabymi i bezbronnymi. Jan Paweł II nazywa ją </a:t>
            </a:r>
            <a:r>
              <a:rPr lang="pl-PL" sz="2000" i="1" dirty="0">
                <a:solidFill>
                  <a:srgbClr val="C00000"/>
                </a:solidFill>
                <a:latin typeface="Calibri" panose="020F0502020204030204" pitchFamily="34" charset="0"/>
              </a:rPr>
              <a:t>kulturą śmierci.</a:t>
            </a:r>
            <a:endParaRPr lang="pl-PL" sz="2000" i="1" dirty="0">
              <a:solidFill>
                <a:srgbClr val="0070C0"/>
              </a:solidFill>
              <a:latin typeface="Calibri" panose="020F0502020204030204" pitchFamily="34" charset="0"/>
            </a:endParaRPr>
          </a:p>
          <a:p>
            <a:r>
              <a:rPr lang="pl-PL" sz="2000" i="1" dirty="0">
                <a:solidFill>
                  <a:srgbClr val="0070C0"/>
                </a:solidFill>
                <a:latin typeface="Calibri" panose="020F0502020204030204" pitchFamily="34" charset="0"/>
              </a:rPr>
              <a:t>Oderwanie wolności od obiektywnej prawdy uniemożliwia oparcie praw człowieka na solidnej bazie racjonalnej i stwarza sytuację, w której w społeczeństwie może zapanować </a:t>
            </a:r>
            <a:r>
              <a:rPr lang="pl-PL" sz="2000" i="1" dirty="0">
                <a:solidFill>
                  <a:srgbClr val="C00000"/>
                </a:solidFill>
                <a:latin typeface="Calibri" panose="020F0502020204030204" pitchFamily="34" charset="0"/>
              </a:rPr>
              <a:t>anarchiczna samowola jednostek </a:t>
            </a:r>
            <a:r>
              <a:rPr lang="pl-PL" sz="2000" i="1" dirty="0">
                <a:solidFill>
                  <a:srgbClr val="0070C0"/>
                </a:solidFill>
                <a:latin typeface="Calibri" panose="020F0502020204030204" pitchFamily="34" charset="0"/>
              </a:rPr>
              <a:t>albo </a:t>
            </a:r>
            <a:r>
              <a:rPr lang="pl-PL" sz="2000" i="1" dirty="0">
                <a:solidFill>
                  <a:srgbClr val="C00000"/>
                </a:solidFill>
                <a:latin typeface="Calibri" panose="020F0502020204030204" pitchFamily="34" charset="0"/>
              </a:rPr>
              <a:t>zabójczy totalitaryzm władzy</a:t>
            </a:r>
            <a:endParaRPr lang="pl-PL" sz="2000" i="1" dirty="0">
              <a:solidFill>
                <a:srgbClr val="0070C0"/>
              </a:solidFill>
              <a:latin typeface="Calibri" panose="020F0502020204030204" pitchFamily="34" charset="0"/>
            </a:endParaRPr>
          </a:p>
        </p:txBody>
      </p:sp>
      <p:sp>
        <p:nvSpPr>
          <p:cNvPr id="4" name="Title 2"/>
          <p:cNvSpPr txBox="1">
            <a:spLocks/>
          </p:cNvSpPr>
          <p:nvPr/>
        </p:nvSpPr>
        <p:spPr>
          <a:xfrm>
            <a:off x="827584" y="188640"/>
            <a:ext cx="7159911" cy="62921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r>
              <a:rPr lang="pl-PL" sz="3600" b="1" kern="0" dirty="0" err="1">
                <a:latin typeface="Calibri" panose="020F0502020204030204" pitchFamily="34" charset="0"/>
              </a:rPr>
              <a:t>Evangelium</a:t>
            </a:r>
            <a:r>
              <a:rPr lang="pl-PL" sz="3600" b="1" kern="0" dirty="0">
                <a:latin typeface="Calibri" panose="020F0502020204030204" pitchFamily="34" charset="0"/>
              </a:rPr>
              <a:t> Vitae (1995)</a:t>
            </a:r>
          </a:p>
        </p:txBody>
      </p:sp>
      <p:sp>
        <p:nvSpPr>
          <p:cNvPr id="5" name="Rectangle 4">
            <a:extLst>
              <a:ext uri="{FF2B5EF4-FFF2-40B4-BE49-F238E27FC236}">
                <a16:creationId xmlns:a16="http://schemas.microsoft.com/office/drawing/2014/main" id="{1F91A951-3AE3-4148-AC7F-E6E1DB4905BE}"/>
              </a:ext>
            </a:extLst>
          </p:cNvPr>
          <p:cNvSpPr/>
          <p:nvPr/>
        </p:nvSpPr>
        <p:spPr>
          <a:xfrm>
            <a:off x="971600" y="6474535"/>
            <a:ext cx="7520998" cy="276999"/>
          </a:xfrm>
          <a:prstGeom prst="rect">
            <a:avLst/>
          </a:prstGeom>
        </p:spPr>
        <p:txBody>
          <a:bodyPr wrap="square">
            <a:spAutoFit/>
          </a:bodyPr>
          <a:lstStyle/>
          <a:p>
            <a:r>
              <a:rPr lang="en-GB" sz="1200" dirty="0">
                <a:latin typeface="Calibri" panose="020F0502020204030204" pitchFamily="34" charset="0"/>
                <a:cs typeface="Calibri" panose="020F0502020204030204" pitchFamily="34" charset="0"/>
                <a:hlinkClick r:id="rId2"/>
              </a:rPr>
              <a:t>https://opoka.org.pl/biblioteka/W/WP/jan_pawel_ii/listy/gratissimam.html</a:t>
            </a:r>
            <a:r>
              <a:rPr lang="pl-PL" sz="1200" dirty="0">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p:txBody>
      </p:sp>
      <p:pic>
        <p:nvPicPr>
          <p:cNvPr id="3" name="Picture 2" descr="A picture containing person, cellphone, phone, talking&#10;&#10;Description automatically generated">
            <a:extLst>
              <a:ext uri="{FF2B5EF4-FFF2-40B4-BE49-F238E27FC236}">
                <a16:creationId xmlns:a16="http://schemas.microsoft.com/office/drawing/2014/main" id="{E897B0C3-D47C-3507-792C-87ECD2C8C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111" y="115955"/>
            <a:ext cx="1758767" cy="2301916"/>
          </a:xfrm>
          <a:prstGeom prst="rect">
            <a:avLst/>
          </a:prstGeom>
        </p:spPr>
      </p:pic>
    </p:spTree>
    <p:extLst>
      <p:ext uri="{BB962C8B-B14F-4D97-AF65-F5344CB8AC3E}">
        <p14:creationId xmlns:p14="http://schemas.microsoft.com/office/powerpoint/2010/main" val="3347445525"/>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CBD25D6-F731-415A-A44D-E52E93D493D7}"/>
              </a:ext>
            </a:extLst>
          </p:cNvPr>
          <p:cNvSpPr/>
          <p:nvPr/>
        </p:nvSpPr>
        <p:spPr>
          <a:xfrm>
            <a:off x="1201759" y="2751315"/>
            <a:ext cx="7834291" cy="3289811"/>
          </a:xfrm>
          <a:prstGeom prst="rect">
            <a:avLst/>
          </a:prstGeom>
        </p:spPr>
        <p:txBody>
          <a:bodyPr wrap="square">
            <a:spAutoFit/>
          </a:bodyPr>
          <a:lstStyle/>
          <a:p>
            <a:pPr marL="342900" indent="-342900">
              <a:lnSpc>
                <a:spcPct val="125000"/>
              </a:lnSpc>
              <a:buFont typeface="Wingdings" panose="05000000000000000000" pitchFamily="2" charset="2"/>
              <a:buChar char="Ø"/>
            </a:pPr>
            <a:r>
              <a:rPr lang="pl-PL" sz="2400" dirty="0">
                <a:solidFill>
                  <a:srgbClr val="0070C0"/>
                </a:solidFill>
                <a:latin typeface="Calibri" panose="020F0502020204030204" pitchFamily="34" charset="0"/>
                <a:cs typeface="Calibri" panose="020F0502020204030204" pitchFamily="34" charset="0"/>
              </a:rPr>
              <a:t>Miłość chrześcijańskich małżonków jako dar Boży</a:t>
            </a:r>
          </a:p>
          <a:p>
            <a:pPr marL="342900" indent="-342900">
              <a:lnSpc>
                <a:spcPct val="125000"/>
              </a:lnSpc>
              <a:buFont typeface="Wingdings" panose="05000000000000000000" pitchFamily="2" charset="2"/>
              <a:buChar char="Ø"/>
            </a:pPr>
            <a:r>
              <a:rPr lang="pl-PL" sz="2400" dirty="0">
                <a:solidFill>
                  <a:srgbClr val="0070C0"/>
                </a:solidFill>
                <a:latin typeface="Calibri" panose="020F0502020204030204" pitchFamily="34" charset="0"/>
                <a:cs typeface="Calibri" panose="020F0502020204030204" pitchFamily="34" charset="0"/>
              </a:rPr>
              <a:t>Miłość dwojga osób uświęcona w sakramencie małżeństwa</a:t>
            </a:r>
          </a:p>
          <a:p>
            <a:pPr marL="342900" indent="-342900">
              <a:lnSpc>
                <a:spcPct val="125000"/>
              </a:lnSpc>
              <a:buFont typeface="Wingdings" panose="05000000000000000000" pitchFamily="2" charset="2"/>
              <a:buChar char="Ø"/>
            </a:pPr>
            <a:r>
              <a:rPr lang="pl-PL" sz="2400" dirty="0">
                <a:solidFill>
                  <a:srgbClr val="0070C0"/>
                </a:solidFill>
                <a:latin typeface="Calibri" panose="020F0502020204030204" pitchFamily="34" charset="0"/>
                <a:cs typeface="Calibri" panose="020F0502020204030204" pitchFamily="34" charset="0"/>
              </a:rPr>
              <a:t>Miłość małżeńska drogą ku Bogu i świętości</a:t>
            </a:r>
          </a:p>
          <a:p>
            <a:pPr marL="342900" indent="-342900">
              <a:lnSpc>
                <a:spcPct val="125000"/>
              </a:lnSpc>
              <a:buFont typeface="Wingdings" panose="05000000000000000000" pitchFamily="2" charset="2"/>
              <a:buChar char="Ø"/>
            </a:pPr>
            <a:r>
              <a:rPr lang="pl-PL" sz="2400" dirty="0">
                <a:solidFill>
                  <a:srgbClr val="0070C0"/>
                </a:solidFill>
                <a:latin typeface="Calibri" panose="020F0502020204030204" pitchFamily="34" charset="0"/>
                <a:cs typeface="Calibri" panose="020F0502020204030204" pitchFamily="34" charset="0"/>
              </a:rPr>
              <a:t>Miłość małżeńska a grzeszność natury ludzkiej</a:t>
            </a:r>
          </a:p>
          <a:p>
            <a:pPr marL="342900" indent="-342900">
              <a:lnSpc>
                <a:spcPct val="125000"/>
              </a:lnSpc>
              <a:buFont typeface="Wingdings" panose="05000000000000000000" pitchFamily="2" charset="2"/>
              <a:buChar char="Ø"/>
            </a:pPr>
            <a:r>
              <a:rPr lang="pl-PL" sz="2400" dirty="0">
                <a:solidFill>
                  <a:srgbClr val="0070C0"/>
                </a:solidFill>
                <a:latin typeface="Calibri" panose="020F0502020204030204" pitchFamily="34" charset="0"/>
                <a:cs typeface="Calibri" panose="020F0502020204030204" pitchFamily="34" charset="0"/>
              </a:rPr>
              <a:t>Wielowymiarowy charakter miłości małżeńskiej</a:t>
            </a:r>
          </a:p>
          <a:p>
            <a:pPr marL="342900" indent="-342900">
              <a:lnSpc>
                <a:spcPct val="125000"/>
              </a:lnSpc>
              <a:buFont typeface="Wingdings" panose="05000000000000000000" pitchFamily="2" charset="2"/>
              <a:buChar char="Ø"/>
            </a:pPr>
            <a:r>
              <a:rPr lang="pl-PL" sz="2400" dirty="0">
                <a:solidFill>
                  <a:srgbClr val="0070C0"/>
                </a:solidFill>
                <a:latin typeface="Calibri" panose="020F0502020204030204" pitchFamily="34" charset="0"/>
                <a:cs typeface="Calibri" panose="020F0502020204030204" pitchFamily="34" charset="0"/>
              </a:rPr>
              <a:t>Miłość małżeńska powinna zanurzona w duchowości eucharystycznej (kontynuacja nauki św. Jana Pawła II)</a:t>
            </a:r>
          </a:p>
        </p:txBody>
      </p:sp>
      <p:sp>
        <p:nvSpPr>
          <p:cNvPr id="23" name="Title 1">
            <a:extLst>
              <a:ext uri="{FF2B5EF4-FFF2-40B4-BE49-F238E27FC236}">
                <a16:creationId xmlns:a16="http://schemas.microsoft.com/office/drawing/2014/main" id="{25D3D071-03F9-498E-A798-44D588628E4C}"/>
              </a:ext>
            </a:extLst>
          </p:cNvPr>
          <p:cNvSpPr>
            <a:spLocks noGrp="1"/>
          </p:cNvSpPr>
          <p:nvPr>
            <p:ph type="title"/>
          </p:nvPr>
        </p:nvSpPr>
        <p:spPr bwMode="auto">
          <a:xfrm>
            <a:off x="1201759" y="164038"/>
            <a:ext cx="7932876" cy="660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solidFill>
                  <a:schemeClr val="tx1"/>
                </a:solidFill>
                <a:latin typeface="Calibri" panose="020F0502020204030204" pitchFamily="34" charset="0"/>
              </a:rPr>
              <a:t>Benedykt XVI: Deus Caritas Est (2005)</a:t>
            </a:r>
          </a:p>
        </p:txBody>
      </p:sp>
      <p:pic>
        <p:nvPicPr>
          <p:cNvPr id="2" name="Picture 2" descr="Znalezione obrazy dla zapytania benedykt XVI">
            <a:extLst>
              <a:ext uri="{FF2B5EF4-FFF2-40B4-BE49-F238E27FC236}">
                <a16:creationId xmlns:a16="http://schemas.microsoft.com/office/drawing/2014/main" id="{23D79B7C-C6DB-48F6-B99C-767DFC30E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751" y="850940"/>
            <a:ext cx="2923613" cy="18741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AFDB46F-E35E-41A6-9240-F44D15C21B7E}"/>
              </a:ext>
            </a:extLst>
          </p:cNvPr>
          <p:cNvSpPr/>
          <p:nvPr/>
        </p:nvSpPr>
        <p:spPr>
          <a:xfrm>
            <a:off x="1259632" y="6416963"/>
            <a:ext cx="7160222" cy="276999"/>
          </a:xfrm>
          <a:prstGeom prst="rect">
            <a:avLst/>
          </a:prstGeom>
        </p:spPr>
        <p:txBody>
          <a:bodyPr wrap="square">
            <a:spAutoFit/>
          </a:bodyPr>
          <a:lstStyle/>
          <a:p>
            <a:r>
              <a:rPr lang="en-GB" sz="1200" dirty="0">
                <a:latin typeface="Calibri" panose="020F0502020204030204" pitchFamily="34" charset="0"/>
                <a:cs typeface="Calibri" panose="020F0502020204030204" pitchFamily="34" charset="0"/>
                <a:hlinkClick r:id="rId3"/>
              </a:rPr>
              <a:t>https://opoka.org.pl/biblioteka/W/WP/benedykt_xvi/encykliki/deus_caritas_25122005.html</a:t>
            </a:r>
            <a:r>
              <a:rPr lang="pl-PL" sz="1200" dirty="0">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1355522"/>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F5670B1-4832-4F6B-87AF-CF61CDE8D277}"/>
              </a:ext>
            </a:extLst>
          </p:cNvPr>
          <p:cNvSpPr/>
          <p:nvPr/>
        </p:nvSpPr>
        <p:spPr>
          <a:xfrm>
            <a:off x="966788" y="1208334"/>
            <a:ext cx="6140293" cy="2308324"/>
          </a:xfrm>
          <a:prstGeom prst="rect">
            <a:avLst/>
          </a:prstGeom>
        </p:spPr>
        <p:txBody>
          <a:bodyPr wrap="square">
            <a:spAutoFit/>
          </a:bodyPr>
          <a:lstStyle/>
          <a:p>
            <a:r>
              <a:rPr lang="pl-PL" sz="2400" dirty="0">
                <a:solidFill>
                  <a:srgbClr val="0070C0"/>
                </a:solidFill>
                <a:latin typeface="Calibri" panose="020F0502020204030204" pitchFamily="34" charset="0"/>
                <a:cs typeface="Calibri" panose="020F0502020204030204" pitchFamily="34" charset="0"/>
              </a:rPr>
              <a:t>Trójca Święta jest obecna w świątyni komunii małżeńskiej. Tak jak zamieszkuje w chwale swego ludu (por. </a:t>
            </a:r>
            <a:r>
              <a:rPr lang="pl-PL" sz="2400" i="1" dirty="0" err="1">
                <a:solidFill>
                  <a:srgbClr val="0070C0"/>
                </a:solidFill>
                <a:latin typeface="Calibri" panose="020F0502020204030204" pitchFamily="34" charset="0"/>
                <a:cs typeface="Calibri" panose="020F0502020204030204" pitchFamily="34" charset="0"/>
              </a:rPr>
              <a:t>Ps</a:t>
            </a:r>
            <a:r>
              <a:rPr lang="pl-PL" sz="2400" i="1" dirty="0">
                <a:solidFill>
                  <a:srgbClr val="0070C0"/>
                </a:solidFill>
                <a:latin typeface="Calibri" panose="020F0502020204030204" pitchFamily="34" charset="0"/>
                <a:cs typeface="Calibri" panose="020F0502020204030204" pitchFamily="34" charset="0"/>
              </a:rPr>
              <a:t> </a:t>
            </a:r>
            <a:r>
              <a:rPr lang="pl-PL" sz="2400" dirty="0">
                <a:solidFill>
                  <a:srgbClr val="0070C0"/>
                </a:solidFill>
                <a:latin typeface="Calibri" panose="020F0502020204030204" pitchFamily="34" charset="0"/>
                <a:cs typeface="Calibri" panose="020F0502020204030204" pitchFamily="34" charset="0"/>
              </a:rPr>
              <a:t>22, 4), tak też intymnie przebywa w miłości małżeńskiej, która oddaje chwałę Bogu. </a:t>
            </a:r>
          </a:p>
          <a:p>
            <a:r>
              <a:rPr lang="pl-PL" sz="2400" dirty="0">
                <a:solidFill>
                  <a:srgbClr val="0070C0"/>
                </a:solidFill>
                <a:latin typeface="Calibri" panose="020F0502020204030204" pitchFamily="34" charset="0"/>
                <a:cs typeface="Calibri" panose="020F0502020204030204" pitchFamily="34" charset="0"/>
              </a:rPr>
              <a:t>(AL 314)</a:t>
            </a:r>
          </a:p>
        </p:txBody>
      </p:sp>
      <p:pic>
        <p:nvPicPr>
          <p:cNvPr id="1028" name="Picture 4" descr="Znalezione obrazy dla zapytania franciszek">
            <a:extLst>
              <a:ext uri="{FF2B5EF4-FFF2-40B4-BE49-F238E27FC236}">
                <a16:creationId xmlns:a16="http://schemas.microsoft.com/office/drawing/2014/main" id="{C610B9A4-2BF3-4998-A0CB-7DC75B95BE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1208334"/>
            <a:ext cx="1905035" cy="1908215"/>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
            <a:extLst>
              <a:ext uri="{FF2B5EF4-FFF2-40B4-BE49-F238E27FC236}">
                <a16:creationId xmlns:a16="http://schemas.microsoft.com/office/drawing/2014/main" id="{FEAFE541-A315-4B6E-944B-4E37AA2AD39A}"/>
              </a:ext>
            </a:extLst>
          </p:cNvPr>
          <p:cNvSpPr txBox="1">
            <a:spLocks/>
          </p:cNvSpPr>
          <p:nvPr/>
        </p:nvSpPr>
        <p:spPr bwMode="auto">
          <a:xfrm>
            <a:off x="951986" y="146050"/>
            <a:ext cx="6846019" cy="4630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r>
              <a:rPr lang="pl-PL" sz="3600" b="1" kern="0" dirty="0">
                <a:solidFill>
                  <a:schemeClr val="tx1"/>
                </a:solidFill>
                <a:latin typeface="Calibri" panose="020F0502020204030204" pitchFamily="34" charset="0"/>
              </a:rPr>
              <a:t>Franciszek: </a:t>
            </a:r>
            <a:r>
              <a:rPr lang="pl-PL" sz="3600" b="1" kern="0" dirty="0" err="1">
                <a:solidFill>
                  <a:schemeClr val="tx1"/>
                </a:solidFill>
                <a:latin typeface="Calibri" panose="020F0502020204030204" pitchFamily="34" charset="0"/>
              </a:rPr>
              <a:t>Amoris</a:t>
            </a:r>
            <a:r>
              <a:rPr lang="pl-PL" sz="3600" b="1" kern="0" dirty="0">
                <a:solidFill>
                  <a:schemeClr val="tx1"/>
                </a:solidFill>
                <a:latin typeface="Calibri" panose="020F0502020204030204" pitchFamily="34" charset="0"/>
              </a:rPr>
              <a:t> </a:t>
            </a:r>
            <a:r>
              <a:rPr lang="pl-PL" sz="3600" b="1" kern="0" dirty="0" err="1">
                <a:solidFill>
                  <a:schemeClr val="tx1"/>
                </a:solidFill>
                <a:latin typeface="Calibri" panose="020F0502020204030204" pitchFamily="34" charset="0"/>
              </a:rPr>
              <a:t>Leatitia</a:t>
            </a:r>
            <a:r>
              <a:rPr lang="pl-PL" sz="3600" b="1" kern="0" dirty="0">
                <a:solidFill>
                  <a:schemeClr val="tx1"/>
                </a:solidFill>
                <a:latin typeface="Calibri" panose="020F0502020204030204" pitchFamily="34" charset="0"/>
              </a:rPr>
              <a:t> (2016)</a:t>
            </a:r>
          </a:p>
        </p:txBody>
      </p:sp>
      <p:sp>
        <p:nvSpPr>
          <p:cNvPr id="10" name="Rectangle 9">
            <a:extLst>
              <a:ext uri="{FF2B5EF4-FFF2-40B4-BE49-F238E27FC236}">
                <a16:creationId xmlns:a16="http://schemas.microsoft.com/office/drawing/2014/main" id="{E85E1A21-5E7E-4662-8DAA-CC8A25AEFAAC}"/>
              </a:ext>
            </a:extLst>
          </p:cNvPr>
          <p:cNvSpPr/>
          <p:nvPr/>
        </p:nvSpPr>
        <p:spPr>
          <a:xfrm>
            <a:off x="3131840" y="3925542"/>
            <a:ext cx="5544616" cy="1904817"/>
          </a:xfrm>
          <a:prstGeom prst="rect">
            <a:avLst/>
          </a:prstGeom>
        </p:spPr>
        <p:txBody>
          <a:bodyPr wrap="square">
            <a:spAutoFit/>
          </a:bodyPr>
          <a:lstStyle/>
          <a:p>
            <a:pPr marL="342900" indent="-342900">
              <a:lnSpc>
                <a:spcPct val="125000"/>
              </a:lnSpc>
              <a:buFont typeface="Wingdings" panose="05000000000000000000" pitchFamily="2" charset="2"/>
              <a:buChar char="Ø"/>
            </a:pPr>
            <a:r>
              <a:rPr lang="pl-PL" sz="2400" dirty="0">
                <a:solidFill>
                  <a:srgbClr val="0070C0"/>
                </a:solidFill>
                <a:latin typeface="Calibri" panose="020F0502020204030204" pitchFamily="34" charset="0"/>
                <a:cs typeface="Calibri" panose="020F0502020204030204" pitchFamily="34" charset="0"/>
              </a:rPr>
              <a:t>Piękno powszedniej miłości małżeńskiej</a:t>
            </a:r>
          </a:p>
          <a:p>
            <a:pPr marL="342900" indent="-342900">
              <a:lnSpc>
                <a:spcPct val="125000"/>
              </a:lnSpc>
              <a:buFont typeface="Wingdings" panose="05000000000000000000" pitchFamily="2" charset="2"/>
              <a:buChar char="Ø"/>
            </a:pPr>
            <a:r>
              <a:rPr lang="pl-PL" sz="2400" dirty="0">
                <a:solidFill>
                  <a:srgbClr val="0070C0"/>
                </a:solidFill>
                <a:latin typeface="Calibri" panose="020F0502020204030204" pitchFamily="34" charset="0"/>
                <a:cs typeface="Calibri" panose="020F0502020204030204" pitchFamily="34" charset="0"/>
              </a:rPr>
              <a:t>Dojrzewanie miłości małżeńskiej</a:t>
            </a:r>
          </a:p>
          <a:p>
            <a:pPr marL="342900" indent="-342900">
              <a:lnSpc>
                <a:spcPct val="125000"/>
              </a:lnSpc>
              <a:buFont typeface="Wingdings" panose="05000000000000000000" pitchFamily="2" charset="2"/>
              <a:buChar char="Ø"/>
            </a:pPr>
            <a:r>
              <a:rPr lang="pl-PL" sz="2400" dirty="0">
                <a:solidFill>
                  <a:srgbClr val="0070C0"/>
                </a:solidFill>
                <a:latin typeface="Calibri" panose="020F0502020204030204" pitchFamily="34" charset="0"/>
                <a:cs typeface="Calibri" panose="020F0502020204030204" pitchFamily="34" charset="0"/>
              </a:rPr>
              <a:t>Piękno namiętnej miłości</a:t>
            </a:r>
          </a:p>
          <a:p>
            <a:pPr marL="342900" indent="-342900">
              <a:lnSpc>
                <a:spcPct val="125000"/>
              </a:lnSpc>
              <a:buFont typeface="Wingdings" panose="05000000000000000000" pitchFamily="2" charset="2"/>
              <a:buChar char="Ø"/>
            </a:pPr>
            <a:r>
              <a:rPr lang="pl-PL" sz="2400" dirty="0">
                <a:solidFill>
                  <a:srgbClr val="0070C0"/>
                </a:solidFill>
                <a:latin typeface="Calibri" panose="020F0502020204030204" pitchFamily="34" charset="0"/>
                <a:cs typeface="Calibri" panose="020F0502020204030204" pitchFamily="34" charset="0"/>
              </a:rPr>
              <a:t>Piękno miłości w cierpieniu i starości</a:t>
            </a:r>
          </a:p>
        </p:txBody>
      </p:sp>
      <p:sp>
        <p:nvSpPr>
          <p:cNvPr id="13" name="Rectangle 12">
            <a:extLst>
              <a:ext uri="{FF2B5EF4-FFF2-40B4-BE49-F238E27FC236}">
                <a16:creationId xmlns:a16="http://schemas.microsoft.com/office/drawing/2014/main" id="{5D817D12-9465-4367-A79F-0FA5F4494472}"/>
              </a:ext>
            </a:extLst>
          </p:cNvPr>
          <p:cNvSpPr/>
          <p:nvPr/>
        </p:nvSpPr>
        <p:spPr>
          <a:xfrm>
            <a:off x="1259632" y="6416963"/>
            <a:ext cx="7160222" cy="276999"/>
          </a:xfrm>
          <a:prstGeom prst="rect">
            <a:avLst/>
          </a:prstGeom>
        </p:spPr>
        <p:txBody>
          <a:bodyPr wrap="square">
            <a:spAutoFit/>
          </a:bodyPr>
          <a:lstStyle/>
          <a:p>
            <a:r>
              <a:rPr lang="en-GB" sz="1200" dirty="0">
                <a:latin typeface="Calibri" panose="020F0502020204030204" pitchFamily="34" charset="0"/>
                <a:cs typeface="Calibri" panose="020F0502020204030204" pitchFamily="34" charset="0"/>
                <a:hlinkClick r:id="rId3"/>
              </a:rPr>
              <a:t>https://opoka.org.pl/biblioteka/W/WP/franciszek_i/adhortacje/amoris_laetitia_19032016.html</a:t>
            </a:r>
            <a:r>
              <a:rPr lang="pl-PL" sz="1200" dirty="0">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253453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1115616" y="332656"/>
            <a:ext cx="5328592" cy="808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pl-PL" sz="3600" b="1" cap="none" dirty="0">
                <a:latin typeface="Calibri" panose="020F0502020204030204" pitchFamily="34" charset="0"/>
              </a:rPr>
              <a:t>Paweł VI: </a:t>
            </a:r>
            <a:r>
              <a:rPr lang="pl-PL" sz="3600" b="1" cap="none" dirty="0" err="1">
                <a:latin typeface="Calibri" panose="020F0502020204030204" pitchFamily="34" charset="0"/>
              </a:rPr>
              <a:t>Humanae</a:t>
            </a:r>
            <a:r>
              <a:rPr lang="pl-PL" sz="3600" b="1" cap="none" dirty="0">
                <a:latin typeface="Calibri" panose="020F0502020204030204" pitchFamily="34" charset="0"/>
              </a:rPr>
              <a:t> Vitae</a:t>
            </a:r>
          </a:p>
        </p:txBody>
      </p:sp>
      <p:sp>
        <p:nvSpPr>
          <p:cNvPr id="5" name="TextBox 2"/>
          <p:cNvSpPr txBox="1">
            <a:spLocks noChangeArrowheads="1"/>
          </p:cNvSpPr>
          <p:nvPr/>
        </p:nvSpPr>
        <p:spPr bwMode="auto">
          <a:xfrm>
            <a:off x="1139776" y="1052736"/>
            <a:ext cx="1833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sz="2400" b="1" dirty="0">
                <a:latin typeface="Calibri" panose="020F0502020204030204" pitchFamily="34" charset="0"/>
              </a:rPr>
              <a:t>25 lipca 1968</a:t>
            </a:r>
          </a:p>
        </p:txBody>
      </p:sp>
      <p:sp>
        <p:nvSpPr>
          <p:cNvPr id="6" name="TextBox 2"/>
          <p:cNvSpPr txBox="1">
            <a:spLocks noChangeArrowheads="1"/>
          </p:cNvSpPr>
          <p:nvPr/>
        </p:nvSpPr>
        <p:spPr bwMode="auto">
          <a:xfrm>
            <a:off x="1139776" y="2201536"/>
            <a:ext cx="770485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spcBef>
                <a:spcPts val="1200"/>
              </a:spcBef>
              <a:buFont typeface="Arial" panose="020B0604020202020204" pitchFamily="34" charset="0"/>
              <a:buChar char="•"/>
            </a:pPr>
            <a:r>
              <a:rPr lang="pl-PL" sz="2400" dirty="0">
                <a:solidFill>
                  <a:srgbClr val="0070C0"/>
                </a:solidFill>
                <a:latin typeface="Calibri" panose="020F0502020204030204" pitchFamily="34" charset="0"/>
                <a:cs typeface="Calibri" panose="020F0502020204030204" pitchFamily="34" charset="0"/>
              </a:rPr>
              <a:t>Integralna wizja człowieka</a:t>
            </a:r>
          </a:p>
          <a:p>
            <a:pPr marL="342900" indent="-342900" eaLnBrk="1" hangingPunct="1">
              <a:spcBef>
                <a:spcPts val="1200"/>
              </a:spcBef>
              <a:buFont typeface="Arial" panose="020B0604020202020204" pitchFamily="34" charset="0"/>
              <a:buChar char="•"/>
            </a:pPr>
            <a:r>
              <a:rPr lang="pl-PL" sz="2400" dirty="0">
                <a:solidFill>
                  <a:srgbClr val="0070C0"/>
                </a:solidFill>
                <a:latin typeface="Calibri" panose="020F0502020204030204" pitchFamily="34" charset="0"/>
                <a:cs typeface="Calibri" panose="020F0502020204030204" pitchFamily="34" charset="0"/>
              </a:rPr>
              <a:t>Miłość małżeńska</a:t>
            </a:r>
          </a:p>
          <a:p>
            <a:pPr marL="342900" indent="-342900" eaLnBrk="1" hangingPunct="1">
              <a:spcBef>
                <a:spcPts val="1200"/>
              </a:spcBef>
              <a:buFont typeface="Arial" panose="020B0604020202020204" pitchFamily="34" charset="0"/>
              <a:buChar char="•"/>
            </a:pPr>
            <a:r>
              <a:rPr lang="pl-PL" sz="2400" dirty="0">
                <a:solidFill>
                  <a:srgbClr val="0070C0"/>
                </a:solidFill>
                <a:latin typeface="Calibri" panose="020F0502020204030204" pitchFamily="34" charset="0"/>
                <a:cs typeface="Calibri" panose="020F0502020204030204" pitchFamily="34" charset="0"/>
              </a:rPr>
              <a:t>Odpowiedzialne rodzicielstwo</a:t>
            </a:r>
          </a:p>
          <a:p>
            <a:pPr marL="342900" indent="-342900" eaLnBrk="1" hangingPunct="1">
              <a:spcBef>
                <a:spcPts val="1200"/>
              </a:spcBef>
              <a:buFont typeface="Arial" panose="020B0604020202020204" pitchFamily="34" charset="0"/>
              <a:buChar char="•"/>
            </a:pPr>
            <a:r>
              <a:rPr lang="pl-PL" sz="2400" dirty="0">
                <a:solidFill>
                  <a:srgbClr val="0070C0"/>
                </a:solidFill>
                <a:latin typeface="Calibri" panose="020F0502020204030204" pitchFamily="34" charset="0"/>
                <a:cs typeface="Calibri" panose="020F0502020204030204" pitchFamily="34" charset="0"/>
              </a:rPr>
              <a:t>Wewnętrzny ład stosunku małżeńskiego</a:t>
            </a:r>
          </a:p>
          <a:p>
            <a:pPr marL="342900" indent="-342900" eaLnBrk="1" hangingPunct="1">
              <a:spcBef>
                <a:spcPts val="1200"/>
              </a:spcBef>
              <a:buFont typeface="Arial" panose="020B0604020202020204" pitchFamily="34" charset="0"/>
              <a:buChar char="•"/>
            </a:pPr>
            <a:r>
              <a:rPr lang="pl-PL" sz="2400" b="1" dirty="0">
                <a:solidFill>
                  <a:srgbClr val="0070C0"/>
                </a:solidFill>
                <a:latin typeface="Calibri" panose="020F0502020204030204" pitchFamily="34" charset="0"/>
                <a:cs typeface="Calibri" panose="020F0502020204030204" pitchFamily="34" charset="0"/>
              </a:rPr>
              <a:t>Nierozerwalność podwójnej funkcji znaku w zbliżeniu małżeńskim</a:t>
            </a:r>
          </a:p>
          <a:p>
            <a:pPr marL="342900" indent="-342900" eaLnBrk="1" hangingPunct="1">
              <a:spcBef>
                <a:spcPts val="1200"/>
              </a:spcBef>
              <a:buFont typeface="Arial" panose="020B0604020202020204" pitchFamily="34" charset="0"/>
              <a:buChar char="•"/>
            </a:pPr>
            <a:r>
              <a:rPr lang="pl-PL" sz="2400" dirty="0">
                <a:solidFill>
                  <a:srgbClr val="0070C0"/>
                </a:solidFill>
                <a:latin typeface="Calibri" panose="020F0502020204030204" pitchFamily="34" charset="0"/>
                <a:cs typeface="Calibri" panose="020F0502020204030204" pitchFamily="34" charset="0"/>
              </a:rPr>
              <a:t>Wierność wobec planu Bożego</a:t>
            </a:r>
          </a:p>
          <a:p>
            <a:pPr marL="342900" indent="-342900" eaLnBrk="1" hangingPunct="1">
              <a:spcBef>
                <a:spcPts val="1200"/>
              </a:spcBef>
              <a:buFont typeface="Arial" panose="020B0604020202020204" pitchFamily="34" charset="0"/>
              <a:buChar char="•"/>
            </a:pPr>
            <a:r>
              <a:rPr lang="pl-PL" sz="2400" dirty="0">
                <a:solidFill>
                  <a:srgbClr val="0070C0"/>
                </a:solidFill>
                <a:latin typeface="Calibri" panose="020F0502020204030204" pitchFamily="34" charset="0"/>
                <a:cs typeface="Calibri" panose="020F0502020204030204" pitchFamily="34" charset="0"/>
              </a:rPr>
              <a:t>Poważne następstwa sztucznej kontroli urodzeń</a:t>
            </a:r>
            <a:endParaRPr lang="pl-PL" sz="2400" b="1" dirty="0">
              <a:solidFill>
                <a:srgbClr val="0070C0"/>
              </a:solidFill>
              <a:latin typeface="Calibri" panose="020F0502020204030204" pitchFamily="34" charset="0"/>
              <a:cs typeface="Calibri" panose="020F0502020204030204" pitchFamily="34" charset="0"/>
            </a:endParaRPr>
          </a:p>
        </p:txBody>
      </p:sp>
      <p:pic>
        <p:nvPicPr>
          <p:cNvPr id="7" name="Picture 4" descr="http://www.google.pl/url?source=imglanding&amp;ct=img&amp;q=http://bi.gazeta.pl/im/9/5771/z5771509X.jpg&amp;sa=X&amp;ei=mrZnTqDoI9PP4QS8y7jeDA&amp;ved=0CAYQ8wc&amp;usg=AFQjCNEELwMlCFSzoLGOBZFlw0-oeMVZiQ"/>
          <p:cNvPicPr>
            <a:picLocks noChangeAspect="1" noChangeArrowheads="1"/>
          </p:cNvPicPr>
          <p:nvPr/>
        </p:nvPicPr>
        <p:blipFill>
          <a:blip r:embed="rId2"/>
          <a:srcRect/>
          <a:stretch>
            <a:fillRect/>
          </a:stretch>
        </p:blipFill>
        <p:spPr bwMode="auto">
          <a:xfrm>
            <a:off x="6804248" y="557650"/>
            <a:ext cx="1728192" cy="2321003"/>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3A5081D2-18B9-4597-A944-DA0E9CB4609A}"/>
              </a:ext>
            </a:extLst>
          </p:cNvPr>
          <p:cNvSpPr/>
          <p:nvPr/>
        </p:nvSpPr>
        <p:spPr>
          <a:xfrm>
            <a:off x="1139777" y="6294511"/>
            <a:ext cx="6528568" cy="276999"/>
          </a:xfrm>
          <a:prstGeom prst="rect">
            <a:avLst/>
          </a:prstGeom>
        </p:spPr>
        <p:txBody>
          <a:bodyPr wrap="square">
            <a:spAutoFit/>
          </a:bodyPr>
          <a:lstStyle/>
          <a:p>
            <a:pPr>
              <a:spcBef>
                <a:spcPts val="0"/>
              </a:spcBef>
              <a:spcAft>
                <a:spcPts val="0"/>
              </a:spcAft>
              <a:defRPr/>
            </a:pPr>
            <a:r>
              <a:rPr lang="pl-PL" sz="1200" dirty="0">
                <a:latin typeface="Calibri" panose="020F0502020204030204" pitchFamily="34" charset="0"/>
                <a:hlinkClick r:id="rId3"/>
              </a:rPr>
              <a:t>https://opoka.org.pl/biblioteka/W/WP/pawel_vi/encykliki/humane.html</a:t>
            </a:r>
            <a:r>
              <a:rPr lang="pl-PL" sz="1200" dirty="0">
                <a:latin typeface="Calibri" panose="020F0502020204030204" pitchFamily="34" charset="0"/>
              </a:rPr>
              <a:t> </a:t>
            </a:r>
          </a:p>
        </p:txBody>
      </p:sp>
    </p:spTree>
    <p:extLst>
      <p:ext uri="{BB962C8B-B14F-4D97-AF65-F5344CB8AC3E}">
        <p14:creationId xmlns:p14="http://schemas.microsoft.com/office/powerpoint/2010/main" val="428473449"/>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5D54081-222C-44B2-A5EF-5F69525D154A}"/>
              </a:ext>
            </a:extLst>
          </p:cNvPr>
          <p:cNvSpPr/>
          <p:nvPr/>
        </p:nvSpPr>
        <p:spPr>
          <a:xfrm>
            <a:off x="1259790" y="442154"/>
            <a:ext cx="7472600" cy="1384995"/>
          </a:xfrm>
          <a:prstGeom prst="rect">
            <a:avLst/>
          </a:prstGeom>
        </p:spPr>
        <p:txBody>
          <a:bodyPr wrap="square">
            <a:spAutoFit/>
          </a:bodyPr>
          <a:lstStyle/>
          <a:p>
            <a:r>
              <a:rPr lang="pl-PL" sz="2800" b="1" dirty="0">
                <a:latin typeface="Calibri" panose="020F0502020204030204" pitchFamily="34" charset="0"/>
                <a:cs typeface="Calibri" panose="020F0502020204030204" pitchFamily="34" charset="0"/>
              </a:rPr>
              <a:t>”A zatem zachęcam was ja, więzień w Panu, abyście postępowali w sposób godny powołania, jakim zostaliście wezwani, …” (Ef 4, 1)</a:t>
            </a:r>
            <a:endParaRPr lang="en-GB" sz="2800" b="1" dirty="0">
              <a:latin typeface="Calibri" panose="020F0502020204030204" pitchFamily="34" charset="0"/>
              <a:cs typeface="Calibri" panose="020F0502020204030204" pitchFamily="34" charset="0"/>
            </a:endParaRPr>
          </a:p>
        </p:txBody>
      </p:sp>
      <p:pic>
        <p:nvPicPr>
          <p:cNvPr id="4098" name="Picture 2" descr="Znalezione obrazy dla zapytania św. paweł łagodnie pogan">
            <a:extLst>
              <a:ext uri="{FF2B5EF4-FFF2-40B4-BE49-F238E27FC236}">
                <a16:creationId xmlns:a16="http://schemas.microsoft.com/office/drawing/2014/main" id="{00CE66C3-0FFB-4B97-B32C-DBDB239FD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115348"/>
            <a:ext cx="4232398" cy="280490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4A8847A0-9A10-487B-AFBF-A91C4B823AC5}"/>
              </a:ext>
            </a:extLst>
          </p:cNvPr>
          <p:cNvSpPr txBox="1">
            <a:spLocks/>
          </p:cNvSpPr>
          <p:nvPr/>
        </p:nvSpPr>
        <p:spPr>
          <a:xfrm>
            <a:off x="1232635" y="5208450"/>
            <a:ext cx="6581937" cy="1207396"/>
          </a:xfrm>
          <a:prstGeom prst="rect">
            <a:avLst/>
          </a:prstGeom>
        </p:spPr>
        <p:txBody>
          <a:bodyPr anchor="b"/>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defTabSz="1058863">
              <a:tabLst>
                <a:tab pos="2225675" algn="l"/>
              </a:tabLst>
              <a:defRPr/>
            </a:pPr>
            <a:r>
              <a:rPr lang="pl-PL" sz="3200" b="1" kern="0" dirty="0">
                <a:solidFill>
                  <a:srgbClr val="0070C0"/>
                </a:solidFill>
                <a:latin typeface="Calibri" panose="020F0502020204030204" pitchFamily="34" charset="0"/>
              </a:rPr>
              <a:t>Kobieta 	→ Żona 	→ Matka </a:t>
            </a:r>
          </a:p>
          <a:p>
            <a:pPr defTabSz="1058863">
              <a:tabLst>
                <a:tab pos="2225675" algn="l"/>
              </a:tabLst>
              <a:defRPr/>
            </a:pPr>
            <a:r>
              <a:rPr lang="pl-PL" sz="3200" b="1" kern="0" dirty="0">
                <a:solidFill>
                  <a:srgbClr val="0070C0"/>
                </a:solidFill>
                <a:latin typeface="Calibri" panose="020F0502020204030204" pitchFamily="34" charset="0"/>
              </a:rPr>
              <a:t>Mężczyzna 	→ Mąż 	→ Ojciec</a:t>
            </a:r>
          </a:p>
        </p:txBody>
      </p:sp>
    </p:spTree>
    <p:extLst>
      <p:ext uri="{BB962C8B-B14F-4D97-AF65-F5344CB8AC3E}">
        <p14:creationId xmlns:p14="http://schemas.microsoft.com/office/powerpoint/2010/main" val="22026196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1403648" y="518358"/>
            <a:ext cx="5256584" cy="567056"/>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pl-PL" b="1" dirty="0">
                <a:latin typeface="Calibri" panose="020F0502020204030204" pitchFamily="34" charset="0"/>
              </a:rPr>
              <a:t>Dwa aspekty zjednoczenia małżeńskiego</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250" y="332656"/>
            <a:ext cx="1644774" cy="1091033"/>
          </a:xfrm>
          <a:prstGeom prst="rect">
            <a:avLst/>
          </a:prstGeom>
        </p:spPr>
      </p:pic>
    </p:spTree>
    <p:extLst>
      <p:ext uri="{BB962C8B-B14F-4D97-AF65-F5344CB8AC3E}">
        <p14:creationId xmlns:p14="http://schemas.microsoft.com/office/powerpoint/2010/main" val="352512458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1403648" y="518358"/>
            <a:ext cx="5256584" cy="567056"/>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pl-PL" b="1" dirty="0">
                <a:latin typeface="Calibri" panose="020F0502020204030204" pitchFamily="34" charset="0"/>
              </a:rPr>
              <a:t>Dwa aspekty zjednoczenia małżeńskiego</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250" y="332656"/>
            <a:ext cx="1644774" cy="1091033"/>
          </a:xfrm>
          <a:prstGeom prst="rect">
            <a:avLst/>
          </a:prstGeom>
        </p:spPr>
      </p:pic>
      <p:grpSp>
        <p:nvGrpSpPr>
          <p:cNvPr id="16" name="Group 15">
            <a:extLst>
              <a:ext uri="{FF2B5EF4-FFF2-40B4-BE49-F238E27FC236}">
                <a16:creationId xmlns:a16="http://schemas.microsoft.com/office/drawing/2014/main" id="{F5B91426-466F-BD07-6CD3-CFEE4CE104FC}"/>
              </a:ext>
            </a:extLst>
          </p:cNvPr>
          <p:cNvGrpSpPr/>
          <p:nvPr/>
        </p:nvGrpSpPr>
        <p:grpSpPr>
          <a:xfrm>
            <a:off x="1718762" y="2211745"/>
            <a:ext cx="1500732" cy="1377273"/>
            <a:chOff x="1718762" y="2211745"/>
            <a:chExt cx="1500732" cy="1377273"/>
          </a:xfrm>
        </p:grpSpPr>
        <p:grpSp>
          <p:nvGrpSpPr>
            <p:cNvPr id="5" name="Group 4"/>
            <p:cNvGrpSpPr/>
            <p:nvPr/>
          </p:nvGrpSpPr>
          <p:grpSpPr>
            <a:xfrm>
              <a:off x="1718762" y="2211745"/>
              <a:ext cx="1500732" cy="1000524"/>
              <a:chOff x="2267744" y="1615463"/>
              <a:chExt cx="1500732" cy="100052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40859">
                <a:off x="2565705" y="1615463"/>
                <a:ext cx="703142" cy="70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67744" y="2215877"/>
                <a:ext cx="1500732" cy="400110"/>
              </a:xfrm>
              <a:prstGeom prst="rect">
                <a:avLst/>
              </a:prstGeom>
              <a:noFill/>
            </p:spPr>
            <p:txBody>
              <a:bodyPr wrap="none" rtlCol="0">
                <a:spAutoFit/>
              </a:bodyPr>
              <a:lstStyle/>
              <a:p>
                <a:r>
                  <a:rPr lang="pl-PL" sz="2000" b="1" dirty="0">
                    <a:latin typeface="Calibri" panose="020F0502020204030204" pitchFamily="34" charset="0"/>
                  </a:rPr>
                  <a:t>Znak miłości</a:t>
                </a:r>
              </a:p>
            </p:txBody>
          </p:sp>
        </p:grpSp>
        <p:sp>
          <p:nvSpPr>
            <p:cNvPr id="11" name="TextBox 10">
              <a:extLst>
                <a:ext uri="{FF2B5EF4-FFF2-40B4-BE49-F238E27FC236}">
                  <a16:creationId xmlns:a16="http://schemas.microsoft.com/office/drawing/2014/main" id="{84497098-6A21-C1B9-8D3A-1C8E9C2CB09E}"/>
                </a:ext>
              </a:extLst>
            </p:cNvPr>
            <p:cNvSpPr txBox="1"/>
            <p:nvPr/>
          </p:nvSpPr>
          <p:spPr>
            <a:xfrm>
              <a:off x="1718762" y="3188908"/>
              <a:ext cx="1500732" cy="400110"/>
            </a:xfrm>
            <a:prstGeom prst="rect">
              <a:avLst/>
            </a:prstGeom>
            <a:noFill/>
          </p:spPr>
          <p:txBody>
            <a:bodyPr wrap="square" rtlCol="0">
              <a:spAutoFit/>
            </a:bodyPr>
            <a:lstStyle/>
            <a:p>
              <a:pPr algn="ctr"/>
              <a:r>
                <a:rPr lang="pl-PL" sz="2000" dirty="0">
                  <a:latin typeface="Calibri" panose="020F0502020204030204" pitchFamily="34" charset="0"/>
                </a:rPr>
                <a:t>(jednoczący)</a:t>
              </a:r>
            </a:p>
          </p:txBody>
        </p:sp>
      </p:grpSp>
    </p:spTree>
    <p:extLst>
      <p:ext uri="{BB962C8B-B14F-4D97-AF65-F5344CB8AC3E}">
        <p14:creationId xmlns:p14="http://schemas.microsoft.com/office/powerpoint/2010/main" val="102198797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1403648" y="518358"/>
            <a:ext cx="5256584" cy="567056"/>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pl-PL" b="1" dirty="0">
                <a:latin typeface="Calibri" panose="020F0502020204030204" pitchFamily="34" charset="0"/>
              </a:rPr>
              <a:t>Dwa aspekty zjednoczenia małżeńskiego</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250" y="332656"/>
            <a:ext cx="1644774" cy="1091033"/>
          </a:xfrm>
          <a:prstGeom prst="rect">
            <a:avLst/>
          </a:prstGeom>
        </p:spPr>
      </p:pic>
      <p:grpSp>
        <p:nvGrpSpPr>
          <p:cNvPr id="17" name="Group 16">
            <a:extLst>
              <a:ext uri="{FF2B5EF4-FFF2-40B4-BE49-F238E27FC236}">
                <a16:creationId xmlns:a16="http://schemas.microsoft.com/office/drawing/2014/main" id="{CBE4DDFF-0420-A3F7-7A70-57CEF0A9D35B}"/>
              </a:ext>
            </a:extLst>
          </p:cNvPr>
          <p:cNvGrpSpPr/>
          <p:nvPr/>
        </p:nvGrpSpPr>
        <p:grpSpPr>
          <a:xfrm>
            <a:off x="3707904" y="2108852"/>
            <a:ext cx="1728192" cy="1480166"/>
            <a:chOff x="3707904" y="2108852"/>
            <a:chExt cx="1728192" cy="1480166"/>
          </a:xfrm>
        </p:grpSpPr>
        <p:grpSp>
          <p:nvGrpSpPr>
            <p:cNvPr id="8" name="Group 7"/>
            <p:cNvGrpSpPr/>
            <p:nvPr/>
          </p:nvGrpSpPr>
          <p:grpSpPr>
            <a:xfrm>
              <a:off x="3885017" y="2108852"/>
              <a:ext cx="1267976" cy="1103417"/>
              <a:chOff x="4316114" y="1512570"/>
              <a:chExt cx="1267976" cy="1103417"/>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4687" y="1512570"/>
                <a:ext cx="82073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316114" y="2215877"/>
                <a:ext cx="1267976" cy="400110"/>
              </a:xfrm>
              <a:prstGeom prst="rect">
                <a:avLst/>
              </a:prstGeom>
              <a:noFill/>
            </p:spPr>
            <p:txBody>
              <a:bodyPr wrap="none" rtlCol="0">
                <a:spAutoFit/>
              </a:bodyPr>
              <a:lstStyle/>
              <a:p>
                <a:r>
                  <a:rPr lang="pl-PL" sz="2000" b="1" dirty="0">
                    <a:latin typeface="Calibri" panose="020F0502020204030204" pitchFamily="34" charset="0"/>
                  </a:rPr>
                  <a:t>Znak życia</a:t>
                </a:r>
              </a:p>
            </p:txBody>
          </p:sp>
        </p:grpSp>
        <p:sp>
          <p:nvSpPr>
            <p:cNvPr id="2" name="TextBox 1">
              <a:extLst>
                <a:ext uri="{FF2B5EF4-FFF2-40B4-BE49-F238E27FC236}">
                  <a16:creationId xmlns:a16="http://schemas.microsoft.com/office/drawing/2014/main" id="{123A7F8A-1AEE-5B0C-C075-896D2347FEC9}"/>
                </a:ext>
              </a:extLst>
            </p:cNvPr>
            <p:cNvSpPr txBox="1"/>
            <p:nvPr/>
          </p:nvSpPr>
          <p:spPr>
            <a:xfrm>
              <a:off x="3707904" y="3188908"/>
              <a:ext cx="1728192" cy="400110"/>
            </a:xfrm>
            <a:prstGeom prst="rect">
              <a:avLst/>
            </a:prstGeom>
            <a:noFill/>
          </p:spPr>
          <p:txBody>
            <a:bodyPr wrap="square" rtlCol="0">
              <a:spAutoFit/>
            </a:bodyPr>
            <a:lstStyle/>
            <a:p>
              <a:pPr algn="ctr"/>
              <a:r>
                <a:rPr lang="pl-PL" sz="2000" dirty="0">
                  <a:latin typeface="Calibri" panose="020F0502020204030204" pitchFamily="34" charset="0"/>
                </a:rPr>
                <a:t>(prokreacyjny)</a:t>
              </a:r>
            </a:p>
          </p:txBody>
        </p:sp>
      </p:grpSp>
      <p:grpSp>
        <p:nvGrpSpPr>
          <p:cNvPr id="16" name="Group 15">
            <a:extLst>
              <a:ext uri="{FF2B5EF4-FFF2-40B4-BE49-F238E27FC236}">
                <a16:creationId xmlns:a16="http://schemas.microsoft.com/office/drawing/2014/main" id="{F5B91426-466F-BD07-6CD3-CFEE4CE104FC}"/>
              </a:ext>
            </a:extLst>
          </p:cNvPr>
          <p:cNvGrpSpPr/>
          <p:nvPr/>
        </p:nvGrpSpPr>
        <p:grpSpPr>
          <a:xfrm>
            <a:off x="1718762" y="2211745"/>
            <a:ext cx="1500732" cy="1377273"/>
            <a:chOff x="1718762" y="2211745"/>
            <a:chExt cx="1500732" cy="1377273"/>
          </a:xfrm>
        </p:grpSpPr>
        <p:grpSp>
          <p:nvGrpSpPr>
            <p:cNvPr id="5" name="Group 4"/>
            <p:cNvGrpSpPr/>
            <p:nvPr/>
          </p:nvGrpSpPr>
          <p:grpSpPr>
            <a:xfrm>
              <a:off x="1718762" y="2211745"/>
              <a:ext cx="1500732" cy="1000524"/>
              <a:chOff x="2267744" y="1615463"/>
              <a:chExt cx="1500732" cy="1000524"/>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40859">
                <a:off x="2565705" y="1615463"/>
                <a:ext cx="703142" cy="70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67744" y="2215877"/>
                <a:ext cx="1500732" cy="400110"/>
              </a:xfrm>
              <a:prstGeom prst="rect">
                <a:avLst/>
              </a:prstGeom>
              <a:noFill/>
            </p:spPr>
            <p:txBody>
              <a:bodyPr wrap="none" rtlCol="0">
                <a:spAutoFit/>
              </a:bodyPr>
              <a:lstStyle/>
              <a:p>
                <a:r>
                  <a:rPr lang="pl-PL" sz="2000" b="1" dirty="0">
                    <a:latin typeface="Calibri" panose="020F0502020204030204" pitchFamily="34" charset="0"/>
                  </a:rPr>
                  <a:t>Znak miłości</a:t>
                </a:r>
              </a:p>
            </p:txBody>
          </p:sp>
        </p:grpSp>
        <p:sp>
          <p:nvSpPr>
            <p:cNvPr id="11" name="TextBox 10">
              <a:extLst>
                <a:ext uri="{FF2B5EF4-FFF2-40B4-BE49-F238E27FC236}">
                  <a16:creationId xmlns:a16="http://schemas.microsoft.com/office/drawing/2014/main" id="{84497098-6A21-C1B9-8D3A-1C8E9C2CB09E}"/>
                </a:ext>
              </a:extLst>
            </p:cNvPr>
            <p:cNvSpPr txBox="1"/>
            <p:nvPr/>
          </p:nvSpPr>
          <p:spPr>
            <a:xfrm>
              <a:off x="1718762" y="3188908"/>
              <a:ext cx="1500732" cy="400110"/>
            </a:xfrm>
            <a:prstGeom prst="rect">
              <a:avLst/>
            </a:prstGeom>
            <a:noFill/>
          </p:spPr>
          <p:txBody>
            <a:bodyPr wrap="square" rtlCol="0">
              <a:spAutoFit/>
            </a:bodyPr>
            <a:lstStyle/>
            <a:p>
              <a:pPr algn="ctr"/>
              <a:r>
                <a:rPr lang="pl-PL" sz="2000" dirty="0">
                  <a:latin typeface="Calibri" panose="020F0502020204030204" pitchFamily="34" charset="0"/>
                </a:rPr>
                <a:t>(jednoczący)</a:t>
              </a:r>
            </a:p>
          </p:txBody>
        </p:sp>
      </p:grpSp>
    </p:spTree>
    <p:extLst>
      <p:ext uri="{BB962C8B-B14F-4D97-AF65-F5344CB8AC3E}">
        <p14:creationId xmlns:p14="http://schemas.microsoft.com/office/powerpoint/2010/main" val="352612430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331640" y="2636912"/>
          <a:ext cx="6480175" cy="3743325"/>
        </p:xfrm>
        <a:graphic>
          <a:graphicData uri="http://schemas.openxmlformats.org/drawingml/2006/table">
            <a:tbl>
              <a:tblPr firstRow="1" bandRow="1">
                <a:tableStyleId>{5C22544A-7EE6-4342-B048-85BDC9FD1C3A}</a:tableStyleId>
              </a:tblPr>
              <a:tblGrid>
                <a:gridCol w="2031829">
                  <a:extLst>
                    <a:ext uri="{9D8B030D-6E8A-4147-A177-3AD203B41FA5}">
                      <a16:colId xmlns:a16="http://schemas.microsoft.com/office/drawing/2014/main" val="20000"/>
                    </a:ext>
                  </a:extLst>
                </a:gridCol>
                <a:gridCol w="2031829">
                  <a:extLst>
                    <a:ext uri="{9D8B030D-6E8A-4147-A177-3AD203B41FA5}">
                      <a16:colId xmlns:a16="http://schemas.microsoft.com/office/drawing/2014/main" val="20001"/>
                    </a:ext>
                  </a:extLst>
                </a:gridCol>
                <a:gridCol w="2416517">
                  <a:extLst>
                    <a:ext uri="{9D8B030D-6E8A-4147-A177-3AD203B41FA5}">
                      <a16:colId xmlns:a16="http://schemas.microsoft.com/office/drawing/2014/main" val="20002"/>
                    </a:ext>
                  </a:extLst>
                </a:gridCol>
              </a:tblGrid>
              <a:tr h="748665">
                <a:tc>
                  <a:txBody>
                    <a:bodyPr/>
                    <a:lstStyle/>
                    <a:p>
                      <a:pPr algn="ctr"/>
                      <a:endParaRPr lang="pl-PL" sz="2000" dirty="0">
                        <a:solidFill>
                          <a:srgbClr val="FF0000"/>
                        </a:solidFill>
                        <a:latin typeface="Calibri" panose="020F0502020204030204" pitchFamily="34" charset="0"/>
                      </a:endParaRP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endParaRPr lang="pl-PL" dirty="0">
                        <a:solidFill>
                          <a:srgbClr val="FF0000"/>
                        </a:solidFill>
                      </a:endParaRP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dirty="0">
                          <a:solidFill>
                            <a:schemeClr val="tx1"/>
                          </a:solidFill>
                          <a:latin typeface="Calibri" panose="020F0502020204030204" pitchFamily="34" charset="0"/>
                        </a:rPr>
                        <a:t>Sytuacja</a:t>
                      </a:r>
                      <a:r>
                        <a:rPr lang="pl-PL" sz="2000" dirty="0">
                          <a:solidFill>
                            <a:srgbClr val="FF0000"/>
                          </a:solidFill>
                          <a:latin typeface="Calibri" panose="020F0502020204030204" pitchFamily="34" charset="0"/>
                        </a:rPr>
                        <a:t> </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0"/>
                  </a:ext>
                </a:extLst>
              </a:tr>
              <a:tr h="748665">
                <a:tc>
                  <a:txBody>
                    <a:bodyPr/>
                    <a:lstStyle/>
                    <a:p>
                      <a:pPr algn="ctr"/>
                      <a:r>
                        <a:rPr lang="pl-PL" sz="2000" b="1" dirty="0">
                          <a:ln>
                            <a:noFill/>
                          </a:ln>
                          <a:solidFill>
                            <a:srgbClr val="FF0000"/>
                          </a:solidFill>
                          <a:latin typeface="Calibri" panose="020F0502020204030204" pitchFamily="34" charset="0"/>
                        </a:rPr>
                        <a:t>NIE</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ln>
                            <a:noFill/>
                          </a:ln>
                          <a:solidFill>
                            <a:srgbClr val="FF0000"/>
                          </a:solidFill>
                          <a:latin typeface="Calibri" panose="020F0502020204030204" pitchFamily="34" charset="0"/>
                        </a:rPr>
                        <a:t>NIE</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solidFill>
                            <a:srgbClr val="FF0000"/>
                          </a:solidFill>
                          <a:latin typeface="Calibri" panose="020F0502020204030204" pitchFamily="34" charset="0"/>
                        </a:rPr>
                        <a:t>?</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1"/>
                  </a:ext>
                </a:extLst>
              </a:tr>
              <a:tr h="748665">
                <a:tc>
                  <a:txBody>
                    <a:bodyPr/>
                    <a:lstStyle/>
                    <a:p>
                      <a:pPr algn="ctr"/>
                      <a:r>
                        <a:rPr lang="pl-PL" sz="2000" b="1" dirty="0">
                          <a:ln>
                            <a:noFill/>
                          </a:ln>
                          <a:solidFill>
                            <a:srgbClr val="FF0000"/>
                          </a:solidFill>
                          <a:latin typeface="Calibri" panose="020F0502020204030204" pitchFamily="34" charset="0"/>
                        </a:rPr>
                        <a:t>NIE</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ln>
                            <a:noFill/>
                          </a:ln>
                          <a:solidFill>
                            <a:srgbClr val="4A9C00"/>
                          </a:solidFill>
                          <a:latin typeface="Calibri" panose="020F0502020204030204" pitchFamily="34" charset="0"/>
                        </a:rPr>
                        <a:t>TAK</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dirty="0">
                          <a:solidFill>
                            <a:srgbClr val="FF0000"/>
                          </a:solidFill>
                          <a:latin typeface="Calibri" panose="020F0502020204030204" pitchFamily="34" charset="0"/>
                        </a:rPr>
                        <a:t>?</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2"/>
                  </a:ext>
                </a:extLst>
              </a:tr>
              <a:tr h="748665">
                <a:tc>
                  <a:txBody>
                    <a:bodyPr/>
                    <a:lstStyle/>
                    <a:p>
                      <a:pPr algn="ctr"/>
                      <a:r>
                        <a:rPr lang="pl-PL" sz="2000" b="1" dirty="0">
                          <a:ln>
                            <a:noFill/>
                          </a:ln>
                          <a:solidFill>
                            <a:srgbClr val="4A9C00"/>
                          </a:solidFill>
                          <a:latin typeface="Calibri" panose="020F0502020204030204" pitchFamily="34" charset="0"/>
                        </a:rPr>
                        <a:t>TAK</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ln>
                            <a:noFill/>
                          </a:ln>
                          <a:solidFill>
                            <a:srgbClr val="FF0000"/>
                          </a:solidFill>
                          <a:latin typeface="Calibri" panose="020F0502020204030204" pitchFamily="34" charset="0"/>
                        </a:rPr>
                        <a:t>NIE</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dirty="0">
                          <a:solidFill>
                            <a:srgbClr val="FF0000"/>
                          </a:solidFill>
                          <a:latin typeface="Calibri" panose="020F0502020204030204" pitchFamily="34" charset="0"/>
                        </a:rPr>
                        <a:t>?</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3"/>
                  </a:ext>
                </a:extLst>
              </a:tr>
              <a:tr h="748665">
                <a:tc>
                  <a:txBody>
                    <a:bodyPr/>
                    <a:lstStyle/>
                    <a:p>
                      <a:pPr algn="ctr"/>
                      <a:r>
                        <a:rPr lang="pl-PL" sz="2000" b="1" dirty="0">
                          <a:ln>
                            <a:noFill/>
                          </a:ln>
                          <a:solidFill>
                            <a:srgbClr val="4A9C00"/>
                          </a:solidFill>
                          <a:latin typeface="Calibri" panose="020F0502020204030204" pitchFamily="34" charset="0"/>
                        </a:rPr>
                        <a:t>TAK</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ln>
                            <a:noFill/>
                          </a:ln>
                          <a:solidFill>
                            <a:srgbClr val="4A9C00"/>
                          </a:solidFill>
                          <a:latin typeface="Calibri" panose="020F0502020204030204" pitchFamily="34" charset="0"/>
                        </a:rPr>
                        <a:t>TAK</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solidFill>
                            <a:srgbClr val="4A9C00"/>
                          </a:solidFill>
                          <a:latin typeface="Calibri" panose="020F0502020204030204" pitchFamily="34" charset="0"/>
                        </a:rPr>
                        <a:t>?</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4"/>
                  </a:ext>
                </a:extLst>
              </a:tr>
            </a:tbl>
          </a:graphicData>
        </a:graphic>
      </p:graphicFrame>
      <p:sp>
        <p:nvSpPr>
          <p:cNvPr id="3" name="Title 5"/>
          <p:cNvSpPr txBox="1">
            <a:spLocks/>
          </p:cNvSpPr>
          <p:nvPr/>
        </p:nvSpPr>
        <p:spPr>
          <a:xfrm>
            <a:off x="1187624" y="614686"/>
            <a:ext cx="7126920" cy="1170212"/>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pl-PL" sz="2400" b="1" dirty="0">
                <a:solidFill>
                  <a:srgbClr val="0070C0"/>
                </a:solidFill>
                <a:latin typeface="Calibri" panose="020F0502020204030204" pitchFamily="34" charset="0"/>
              </a:rPr>
              <a:t>Miłość małżeńska jest</a:t>
            </a:r>
            <a:br>
              <a:rPr lang="pl-PL" sz="2400" b="1" dirty="0">
                <a:solidFill>
                  <a:srgbClr val="0070C0"/>
                </a:solidFill>
                <a:latin typeface="Calibri" panose="020F0502020204030204" pitchFamily="34" charset="0"/>
              </a:rPr>
            </a:br>
            <a:r>
              <a:rPr lang="pl-PL" sz="2400" b="1" dirty="0">
                <a:solidFill>
                  <a:srgbClr val="0070C0"/>
                </a:solidFill>
                <a:latin typeface="Calibri" panose="020F0502020204030204" pitchFamily="34" charset="0"/>
              </a:rPr>
              <a:t>ludzka, pełna, wierna, wyłączna, płodna.</a:t>
            </a:r>
          </a:p>
          <a:p>
            <a:pPr fontAlgn="auto">
              <a:spcAft>
                <a:spcPts val="0"/>
              </a:spcAft>
            </a:pPr>
            <a:r>
              <a:rPr lang="pl-PL" sz="2400" b="1" dirty="0">
                <a:solidFill>
                  <a:srgbClr val="0070C0"/>
                </a:solidFill>
                <a:latin typeface="Calibri" panose="020F0502020204030204" pitchFamily="34" charset="0"/>
              </a:rPr>
              <a:t>(HV)</a:t>
            </a:r>
          </a:p>
        </p:txBody>
      </p:sp>
      <p:grpSp>
        <p:nvGrpSpPr>
          <p:cNvPr id="5" name="Group 4"/>
          <p:cNvGrpSpPr/>
          <p:nvPr/>
        </p:nvGrpSpPr>
        <p:grpSpPr>
          <a:xfrm>
            <a:off x="1718762" y="2211745"/>
            <a:ext cx="1500732" cy="1000524"/>
            <a:chOff x="2267744" y="1615463"/>
            <a:chExt cx="1500732" cy="100052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40859">
              <a:off x="2565705" y="1615463"/>
              <a:ext cx="703142" cy="70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67744" y="2215877"/>
              <a:ext cx="1500732" cy="400110"/>
            </a:xfrm>
            <a:prstGeom prst="rect">
              <a:avLst/>
            </a:prstGeom>
            <a:noFill/>
          </p:spPr>
          <p:txBody>
            <a:bodyPr wrap="none" rtlCol="0">
              <a:spAutoFit/>
            </a:bodyPr>
            <a:lstStyle/>
            <a:p>
              <a:r>
                <a:rPr lang="pl-PL" sz="2000" b="1" dirty="0">
                  <a:latin typeface="Calibri" panose="020F0502020204030204" pitchFamily="34" charset="0"/>
                </a:rPr>
                <a:t>Znak miłości</a:t>
              </a:r>
            </a:p>
          </p:txBody>
        </p:sp>
      </p:grpSp>
      <p:grpSp>
        <p:nvGrpSpPr>
          <p:cNvPr id="8" name="Group 7"/>
          <p:cNvGrpSpPr/>
          <p:nvPr/>
        </p:nvGrpSpPr>
        <p:grpSpPr>
          <a:xfrm>
            <a:off x="3885017" y="2108852"/>
            <a:ext cx="1267976" cy="1103417"/>
            <a:chOff x="4316114" y="1512570"/>
            <a:chExt cx="1267976" cy="1103417"/>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4687" y="1512570"/>
              <a:ext cx="82073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316114" y="2215877"/>
              <a:ext cx="1267976" cy="400110"/>
            </a:xfrm>
            <a:prstGeom prst="rect">
              <a:avLst/>
            </a:prstGeom>
            <a:noFill/>
          </p:spPr>
          <p:txBody>
            <a:bodyPr wrap="none" rtlCol="0">
              <a:spAutoFit/>
            </a:bodyPr>
            <a:lstStyle/>
            <a:p>
              <a:r>
                <a:rPr lang="pl-PL" sz="2000" b="1" dirty="0">
                  <a:latin typeface="Calibri" panose="020F0502020204030204" pitchFamily="34" charset="0"/>
                </a:rPr>
                <a:t>Znak życia</a:t>
              </a:r>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250" y="332656"/>
            <a:ext cx="1644774" cy="1091033"/>
          </a:xfrm>
          <a:prstGeom prst="rect">
            <a:avLst/>
          </a:prstGeom>
        </p:spPr>
      </p:pic>
      <p:sp>
        <p:nvSpPr>
          <p:cNvPr id="4" name="TextBox 2">
            <a:extLst>
              <a:ext uri="{FF2B5EF4-FFF2-40B4-BE49-F238E27FC236}">
                <a16:creationId xmlns:a16="http://schemas.microsoft.com/office/drawing/2014/main" id="{3F921C52-9389-29D3-4DAE-7527A19BBDC7}"/>
              </a:ext>
            </a:extLst>
          </p:cNvPr>
          <p:cNvSpPr txBox="1">
            <a:spLocks noChangeArrowheads="1"/>
          </p:cNvSpPr>
          <p:nvPr/>
        </p:nvSpPr>
        <p:spPr bwMode="auto">
          <a:xfrm>
            <a:off x="611560" y="6536377"/>
            <a:ext cx="85324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sz="1200" dirty="0">
                <a:latin typeface="Calibri" panose="020F0502020204030204" pitchFamily="34" charset="0"/>
              </a:rPr>
              <a:t>Tablica </a:t>
            </a:r>
            <a:r>
              <a:rPr lang="pl-PL" sz="1200" dirty="0" err="1">
                <a:latin typeface="Calibri" panose="020F0502020204030204" pitchFamily="34" charset="0"/>
              </a:rPr>
              <a:t>Karnaugh</a:t>
            </a:r>
            <a:r>
              <a:rPr lang="pl-PL" sz="1200" dirty="0">
                <a:latin typeface="Calibri" panose="020F0502020204030204" pitchFamily="34" charset="0"/>
              </a:rPr>
              <a:t> (tablica prawdy, tablica funkcji, tablica wierności). Stosowana w analizie i syntezie układów logicznych, algebra Boole’a</a:t>
            </a:r>
          </a:p>
        </p:txBody>
      </p:sp>
    </p:spTree>
    <p:extLst>
      <p:ext uri="{BB962C8B-B14F-4D97-AF65-F5344CB8AC3E}">
        <p14:creationId xmlns:p14="http://schemas.microsoft.com/office/powerpoint/2010/main" val="370919991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331640" y="2636912"/>
          <a:ext cx="6480175" cy="3743325"/>
        </p:xfrm>
        <a:graphic>
          <a:graphicData uri="http://schemas.openxmlformats.org/drawingml/2006/table">
            <a:tbl>
              <a:tblPr firstRow="1" bandRow="1">
                <a:tableStyleId>{5C22544A-7EE6-4342-B048-85BDC9FD1C3A}</a:tableStyleId>
              </a:tblPr>
              <a:tblGrid>
                <a:gridCol w="2031829">
                  <a:extLst>
                    <a:ext uri="{9D8B030D-6E8A-4147-A177-3AD203B41FA5}">
                      <a16:colId xmlns:a16="http://schemas.microsoft.com/office/drawing/2014/main" val="20000"/>
                    </a:ext>
                  </a:extLst>
                </a:gridCol>
                <a:gridCol w="2031829">
                  <a:extLst>
                    <a:ext uri="{9D8B030D-6E8A-4147-A177-3AD203B41FA5}">
                      <a16:colId xmlns:a16="http://schemas.microsoft.com/office/drawing/2014/main" val="20001"/>
                    </a:ext>
                  </a:extLst>
                </a:gridCol>
                <a:gridCol w="2416517">
                  <a:extLst>
                    <a:ext uri="{9D8B030D-6E8A-4147-A177-3AD203B41FA5}">
                      <a16:colId xmlns:a16="http://schemas.microsoft.com/office/drawing/2014/main" val="20002"/>
                    </a:ext>
                  </a:extLst>
                </a:gridCol>
              </a:tblGrid>
              <a:tr h="748665">
                <a:tc>
                  <a:txBody>
                    <a:bodyPr/>
                    <a:lstStyle/>
                    <a:p>
                      <a:pPr algn="ctr"/>
                      <a:endParaRPr lang="pl-PL" sz="2000" dirty="0">
                        <a:solidFill>
                          <a:srgbClr val="FF0000"/>
                        </a:solidFill>
                        <a:latin typeface="Calibri" panose="020F0502020204030204" pitchFamily="34" charset="0"/>
                      </a:endParaRP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endParaRPr lang="pl-PL" dirty="0">
                        <a:solidFill>
                          <a:srgbClr val="FF0000"/>
                        </a:solidFill>
                      </a:endParaRP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dirty="0">
                          <a:solidFill>
                            <a:schemeClr val="tx1"/>
                          </a:solidFill>
                          <a:latin typeface="Calibri" panose="020F0502020204030204" pitchFamily="34" charset="0"/>
                        </a:rPr>
                        <a:t>Sytuacja</a:t>
                      </a:r>
                      <a:r>
                        <a:rPr lang="pl-PL" sz="2000" dirty="0">
                          <a:solidFill>
                            <a:srgbClr val="FF0000"/>
                          </a:solidFill>
                          <a:latin typeface="Calibri" panose="020F0502020204030204" pitchFamily="34" charset="0"/>
                        </a:rPr>
                        <a:t> </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0"/>
                  </a:ext>
                </a:extLst>
              </a:tr>
              <a:tr h="748665">
                <a:tc>
                  <a:txBody>
                    <a:bodyPr/>
                    <a:lstStyle/>
                    <a:p>
                      <a:pPr algn="ctr"/>
                      <a:r>
                        <a:rPr lang="pl-PL" sz="2000" b="1" dirty="0">
                          <a:ln>
                            <a:noFill/>
                          </a:ln>
                          <a:solidFill>
                            <a:srgbClr val="FF0000"/>
                          </a:solidFill>
                          <a:latin typeface="Calibri" panose="020F0502020204030204" pitchFamily="34" charset="0"/>
                        </a:rPr>
                        <a:t>NIE</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ln>
                            <a:noFill/>
                          </a:ln>
                          <a:solidFill>
                            <a:srgbClr val="FF0000"/>
                          </a:solidFill>
                          <a:latin typeface="Calibri" panose="020F0502020204030204" pitchFamily="34" charset="0"/>
                        </a:rPr>
                        <a:t>NIE</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solidFill>
                            <a:srgbClr val="FF0000"/>
                          </a:solidFill>
                          <a:latin typeface="Calibri" panose="020F0502020204030204" pitchFamily="34" charset="0"/>
                        </a:rPr>
                        <a:t>Prostytucja,</a:t>
                      </a:r>
                      <a:r>
                        <a:rPr lang="pl-PL" sz="2000" b="1" baseline="0" dirty="0">
                          <a:solidFill>
                            <a:srgbClr val="FF0000"/>
                          </a:solidFill>
                          <a:latin typeface="Calibri" panose="020F0502020204030204" pitchFamily="34" charset="0"/>
                        </a:rPr>
                        <a:t> §</a:t>
                      </a:r>
                      <a:endParaRPr lang="pl-PL" sz="2000" b="1" dirty="0">
                        <a:solidFill>
                          <a:srgbClr val="FF0000"/>
                        </a:solidFill>
                        <a:latin typeface="Calibri" panose="020F0502020204030204" pitchFamily="34" charset="0"/>
                      </a:endParaRP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1"/>
                  </a:ext>
                </a:extLst>
              </a:tr>
              <a:tr h="748665">
                <a:tc>
                  <a:txBody>
                    <a:bodyPr/>
                    <a:lstStyle/>
                    <a:p>
                      <a:pPr algn="ctr"/>
                      <a:r>
                        <a:rPr lang="pl-PL" sz="2000" b="1" dirty="0">
                          <a:ln>
                            <a:noFill/>
                          </a:ln>
                          <a:solidFill>
                            <a:srgbClr val="FF0000"/>
                          </a:solidFill>
                          <a:latin typeface="Calibri" panose="020F0502020204030204" pitchFamily="34" charset="0"/>
                        </a:rPr>
                        <a:t>NIE</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ln>
                            <a:noFill/>
                          </a:ln>
                          <a:solidFill>
                            <a:srgbClr val="4A9C00"/>
                          </a:solidFill>
                          <a:latin typeface="Calibri" panose="020F0502020204030204" pitchFamily="34" charset="0"/>
                        </a:rPr>
                        <a:t>TAK</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dirty="0">
                          <a:solidFill>
                            <a:srgbClr val="FF0000"/>
                          </a:solidFill>
                          <a:latin typeface="Calibri" panose="020F0502020204030204" pitchFamily="34" charset="0"/>
                        </a:rPr>
                        <a:t>?</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2"/>
                  </a:ext>
                </a:extLst>
              </a:tr>
              <a:tr h="748665">
                <a:tc>
                  <a:txBody>
                    <a:bodyPr/>
                    <a:lstStyle/>
                    <a:p>
                      <a:pPr algn="ctr"/>
                      <a:r>
                        <a:rPr lang="pl-PL" sz="2000" b="1" dirty="0">
                          <a:ln>
                            <a:noFill/>
                          </a:ln>
                          <a:solidFill>
                            <a:srgbClr val="4A9C00"/>
                          </a:solidFill>
                          <a:latin typeface="Calibri" panose="020F0502020204030204" pitchFamily="34" charset="0"/>
                        </a:rPr>
                        <a:t>TAK</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ln>
                            <a:noFill/>
                          </a:ln>
                          <a:solidFill>
                            <a:srgbClr val="FF0000"/>
                          </a:solidFill>
                          <a:latin typeface="Calibri" panose="020F0502020204030204" pitchFamily="34" charset="0"/>
                        </a:rPr>
                        <a:t>NIE</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dirty="0">
                          <a:solidFill>
                            <a:srgbClr val="FF0000"/>
                          </a:solidFill>
                          <a:latin typeface="Calibri" panose="020F0502020204030204" pitchFamily="34" charset="0"/>
                        </a:rPr>
                        <a:t>?</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3"/>
                  </a:ext>
                </a:extLst>
              </a:tr>
              <a:tr h="748665">
                <a:tc>
                  <a:txBody>
                    <a:bodyPr/>
                    <a:lstStyle/>
                    <a:p>
                      <a:pPr algn="ctr"/>
                      <a:r>
                        <a:rPr lang="pl-PL" sz="2000" b="1" dirty="0">
                          <a:ln>
                            <a:noFill/>
                          </a:ln>
                          <a:solidFill>
                            <a:srgbClr val="4A9C00"/>
                          </a:solidFill>
                          <a:latin typeface="Calibri" panose="020F0502020204030204" pitchFamily="34" charset="0"/>
                        </a:rPr>
                        <a:t>TAK</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ln>
                            <a:noFill/>
                          </a:ln>
                          <a:solidFill>
                            <a:srgbClr val="4A9C00"/>
                          </a:solidFill>
                          <a:latin typeface="Calibri" panose="020F0502020204030204" pitchFamily="34" charset="0"/>
                        </a:rPr>
                        <a:t>TAK</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tc>
                  <a:txBody>
                    <a:bodyPr/>
                    <a:lstStyle/>
                    <a:p>
                      <a:pPr algn="ctr"/>
                      <a:r>
                        <a:rPr lang="pl-PL" sz="2000" b="1" dirty="0">
                          <a:solidFill>
                            <a:srgbClr val="4A9C00"/>
                          </a:solidFill>
                          <a:latin typeface="Calibri" panose="020F0502020204030204" pitchFamily="34" charset="0"/>
                        </a:rPr>
                        <a:t>?</a:t>
                      </a:r>
                    </a:p>
                  </a:txBody>
                  <a:tcPr marL="91432" marR="9143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3B0"/>
                    </a:solidFill>
                  </a:tcPr>
                </a:tc>
                <a:extLst>
                  <a:ext uri="{0D108BD9-81ED-4DB2-BD59-A6C34878D82A}">
                    <a16:rowId xmlns:a16="http://schemas.microsoft.com/office/drawing/2014/main" val="10004"/>
                  </a:ext>
                </a:extLst>
              </a:tr>
            </a:tbl>
          </a:graphicData>
        </a:graphic>
      </p:graphicFrame>
      <p:grpSp>
        <p:nvGrpSpPr>
          <p:cNvPr id="5" name="Group 4"/>
          <p:cNvGrpSpPr/>
          <p:nvPr/>
        </p:nvGrpSpPr>
        <p:grpSpPr>
          <a:xfrm>
            <a:off x="1718762" y="2211745"/>
            <a:ext cx="1500732" cy="1000524"/>
            <a:chOff x="2267744" y="1615463"/>
            <a:chExt cx="1500732" cy="100052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40859">
              <a:off x="2565705" y="1615463"/>
              <a:ext cx="703142" cy="70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67744" y="2215877"/>
              <a:ext cx="1500732" cy="400110"/>
            </a:xfrm>
            <a:prstGeom prst="rect">
              <a:avLst/>
            </a:prstGeom>
            <a:noFill/>
          </p:spPr>
          <p:txBody>
            <a:bodyPr wrap="none" rtlCol="0">
              <a:spAutoFit/>
            </a:bodyPr>
            <a:lstStyle/>
            <a:p>
              <a:r>
                <a:rPr lang="pl-PL" sz="2000" b="1" dirty="0">
                  <a:latin typeface="Calibri" panose="020F0502020204030204" pitchFamily="34" charset="0"/>
                </a:rPr>
                <a:t>Znak miłości</a:t>
              </a:r>
            </a:p>
          </p:txBody>
        </p:sp>
      </p:grpSp>
      <p:grpSp>
        <p:nvGrpSpPr>
          <p:cNvPr id="8" name="Group 7"/>
          <p:cNvGrpSpPr/>
          <p:nvPr/>
        </p:nvGrpSpPr>
        <p:grpSpPr>
          <a:xfrm>
            <a:off x="3885017" y="2108852"/>
            <a:ext cx="1267976" cy="1103417"/>
            <a:chOff x="4316114" y="1512570"/>
            <a:chExt cx="1267976" cy="1103417"/>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4687" y="1512570"/>
              <a:ext cx="82073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316114" y="2215877"/>
              <a:ext cx="1267976" cy="400110"/>
            </a:xfrm>
            <a:prstGeom prst="rect">
              <a:avLst/>
            </a:prstGeom>
            <a:noFill/>
          </p:spPr>
          <p:txBody>
            <a:bodyPr wrap="none" rtlCol="0">
              <a:spAutoFit/>
            </a:bodyPr>
            <a:lstStyle/>
            <a:p>
              <a:r>
                <a:rPr lang="pl-PL" sz="2000" b="1" dirty="0">
                  <a:latin typeface="Calibri" panose="020F0502020204030204" pitchFamily="34" charset="0"/>
                </a:rPr>
                <a:t>Znak życia</a:t>
              </a:r>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250" y="332656"/>
            <a:ext cx="1644774" cy="1091033"/>
          </a:xfrm>
          <a:prstGeom prst="rect">
            <a:avLst/>
          </a:prstGeom>
        </p:spPr>
      </p:pic>
      <p:sp>
        <p:nvSpPr>
          <p:cNvPr id="14" name="TextBox 13">
            <a:extLst>
              <a:ext uri="{FF2B5EF4-FFF2-40B4-BE49-F238E27FC236}">
                <a16:creationId xmlns:a16="http://schemas.microsoft.com/office/drawing/2014/main" id="{3AC24AD1-DC7A-4CF6-BDE9-60652CBA6E26}"/>
              </a:ext>
            </a:extLst>
          </p:cNvPr>
          <p:cNvSpPr txBox="1"/>
          <p:nvPr/>
        </p:nvSpPr>
        <p:spPr>
          <a:xfrm>
            <a:off x="7956376" y="3573016"/>
            <a:ext cx="691984" cy="400110"/>
          </a:xfrm>
          <a:prstGeom prst="rect">
            <a:avLst/>
          </a:prstGeom>
          <a:noFill/>
        </p:spPr>
        <p:txBody>
          <a:bodyPr wrap="none" rtlCol="0">
            <a:spAutoFit/>
          </a:bodyPr>
          <a:lstStyle/>
          <a:p>
            <a:r>
              <a:rPr lang="pl-PL" sz="2000" b="1" dirty="0">
                <a:solidFill>
                  <a:srgbClr val="FF0000"/>
                </a:solidFill>
                <a:latin typeface="Calibri" panose="020F0502020204030204" pitchFamily="34" charset="0"/>
                <a:cs typeface="Calibri" panose="020F0502020204030204" pitchFamily="34" charset="0"/>
              </a:rPr>
              <a:t>Fałsz</a:t>
            </a:r>
            <a:endParaRPr lang="en-GB" sz="2000" b="1" dirty="0">
              <a:solidFill>
                <a:srgbClr val="FF0000"/>
              </a:solidFill>
              <a:latin typeface="Calibri" panose="020F0502020204030204" pitchFamily="34" charset="0"/>
              <a:cs typeface="Calibri" panose="020F0502020204030204" pitchFamily="34" charset="0"/>
            </a:endParaRPr>
          </a:p>
        </p:txBody>
      </p:sp>
      <p:sp>
        <p:nvSpPr>
          <p:cNvPr id="15" name="Title 5">
            <a:extLst>
              <a:ext uri="{FF2B5EF4-FFF2-40B4-BE49-F238E27FC236}">
                <a16:creationId xmlns:a16="http://schemas.microsoft.com/office/drawing/2014/main" id="{990A4235-406C-40EF-AB54-B7E0D2191967}"/>
              </a:ext>
            </a:extLst>
          </p:cNvPr>
          <p:cNvSpPr txBox="1">
            <a:spLocks/>
          </p:cNvSpPr>
          <p:nvPr/>
        </p:nvSpPr>
        <p:spPr>
          <a:xfrm>
            <a:off x="1187624" y="614686"/>
            <a:ext cx="7126920" cy="1170212"/>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pl-PL" sz="2400" b="1" dirty="0">
                <a:solidFill>
                  <a:srgbClr val="0070C0"/>
                </a:solidFill>
                <a:latin typeface="Calibri" panose="020F0502020204030204" pitchFamily="34" charset="0"/>
              </a:rPr>
              <a:t>Miłość małżeńska jest</a:t>
            </a:r>
            <a:br>
              <a:rPr lang="pl-PL" sz="2400" b="1" dirty="0">
                <a:solidFill>
                  <a:srgbClr val="0070C0"/>
                </a:solidFill>
                <a:latin typeface="Calibri" panose="020F0502020204030204" pitchFamily="34" charset="0"/>
              </a:rPr>
            </a:br>
            <a:r>
              <a:rPr lang="pl-PL" sz="2400" b="1" dirty="0">
                <a:solidFill>
                  <a:srgbClr val="0070C0"/>
                </a:solidFill>
                <a:latin typeface="Calibri" panose="020F0502020204030204" pitchFamily="34" charset="0"/>
              </a:rPr>
              <a:t>ludzka, pełna, wierna, wyłączna, płodna.</a:t>
            </a:r>
          </a:p>
          <a:p>
            <a:pPr fontAlgn="auto">
              <a:spcAft>
                <a:spcPts val="0"/>
              </a:spcAft>
            </a:pPr>
            <a:r>
              <a:rPr lang="pl-PL" sz="2400" b="1" dirty="0">
                <a:solidFill>
                  <a:srgbClr val="0070C0"/>
                </a:solidFill>
                <a:latin typeface="Calibri" panose="020F0502020204030204" pitchFamily="34" charset="0"/>
              </a:rPr>
              <a:t>(HV)</a:t>
            </a:r>
          </a:p>
        </p:txBody>
      </p:sp>
      <p:sp>
        <p:nvSpPr>
          <p:cNvPr id="2" name="TextBox 2">
            <a:extLst>
              <a:ext uri="{FF2B5EF4-FFF2-40B4-BE49-F238E27FC236}">
                <a16:creationId xmlns:a16="http://schemas.microsoft.com/office/drawing/2014/main" id="{EBB5DAAB-AF79-2C1E-E9BB-7A1415BFAD88}"/>
              </a:ext>
            </a:extLst>
          </p:cNvPr>
          <p:cNvSpPr txBox="1">
            <a:spLocks noChangeArrowheads="1"/>
          </p:cNvSpPr>
          <p:nvPr/>
        </p:nvSpPr>
        <p:spPr bwMode="auto">
          <a:xfrm>
            <a:off x="611560" y="6525344"/>
            <a:ext cx="85324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sz="1200" dirty="0">
                <a:latin typeface="Calibri" panose="020F0502020204030204" pitchFamily="34" charset="0"/>
              </a:rPr>
              <a:t>Tablica </a:t>
            </a:r>
            <a:r>
              <a:rPr lang="pl-PL" sz="1200" dirty="0" err="1">
                <a:latin typeface="Calibri" panose="020F0502020204030204" pitchFamily="34" charset="0"/>
              </a:rPr>
              <a:t>Karnaugh</a:t>
            </a:r>
            <a:r>
              <a:rPr lang="pl-PL" sz="1200" dirty="0">
                <a:latin typeface="Calibri" panose="020F0502020204030204" pitchFamily="34" charset="0"/>
              </a:rPr>
              <a:t> (tablica prawdy, tablica funkcji, tablica wierności). Stosowana w analizie i syntezie układów logicznych, algebra Boole’a</a:t>
            </a:r>
          </a:p>
        </p:txBody>
      </p:sp>
    </p:spTree>
    <p:extLst>
      <p:ext uri="{BB962C8B-B14F-4D97-AF65-F5344CB8AC3E}">
        <p14:creationId xmlns:p14="http://schemas.microsoft.com/office/powerpoint/2010/main" val="628896918"/>
      </p:ext>
    </p:extLst>
  </p:cSld>
  <p:clrMapOvr>
    <a:masterClrMapping/>
  </p:clrMapOvr>
  <p:transition spd="med">
    <p:fade/>
  </p:transition>
</p:sld>
</file>

<file path=ppt/theme/theme1.xml><?xml version="1.0" encoding="utf-8"?>
<a:theme xmlns:a="http://schemas.openxmlformats.org/drawingml/2006/main" name="togethernes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Togetherness design slides</Template>
  <TotalTime>4672</TotalTime>
  <Words>2587</Words>
  <Application>Microsoft Office PowerPoint</Application>
  <PresentationFormat>On-screen Show (4:3)</PresentationFormat>
  <Paragraphs>325</Paragraphs>
  <Slides>40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Courier New</vt:lpstr>
      <vt:lpstr>Wingdings</vt:lpstr>
      <vt:lpstr>Wingdings 3</vt:lpstr>
      <vt:lpstr>togetherness</vt:lpstr>
      <vt:lpstr>PowerPoint Presentation</vt:lpstr>
      <vt:lpstr>PowerPoint Presentation</vt:lpstr>
      <vt:lpstr>Jedność w małżeństwie</vt:lpstr>
      <vt:lpstr>Paweł VI: Humanae Vitae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Miłość małżeńska i Życie</vt:lpstr>
      <vt:lpstr>Paweł VI: Humanae Vitae</vt:lpstr>
      <vt:lpstr>Paweł VI: Humanae Vitae</vt:lpstr>
      <vt:lpstr>Paweł VI: Humanae Vitae</vt:lpstr>
      <vt:lpstr>Płodność to wspólna sprawa małżonków</vt:lpstr>
      <vt:lpstr>Jan Paweł II: List do rodzin GRATISSIMAM SANE  </vt:lpstr>
      <vt:lpstr>Katechizm Kościoła Katolickiego</vt:lpstr>
      <vt:lpstr>PowerPoint Presentation</vt:lpstr>
      <vt:lpstr>Adhortacja apostolska „Familiaris Consortio”</vt:lpstr>
      <vt:lpstr>Adhortacja apostolska „Familiaris Consortio”</vt:lpstr>
      <vt:lpstr>Tworzenie wspólnoty osób</vt:lpstr>
      <vt:lpstr>Relacje</vt:lpstr>
      <vt:lpstr>Rodzice - dzieci</vt:lpstr>
      <vt:lpstr>Cztery Miłości</vt:lpstr>
      <vt:lpstr>Obraz ojca</vt:lpstr>
      <vt:lpstr>PowerPoint Presentation</vt:lpstr>
      <vt:lpstr>Relacje ojciec - syn</vt:lpstr>
      <vt:lpstr>Cztery najważniejsze funkcje ojca</vt:lpstr>
      <vt:lpstr>Niezbędne cechy męża-ojca</vt:lpstr>
      <vt:lpstr>List do Kobiet (29 czerwca 1995)</vt:lpstr>
      <vt:lpstr>Najważniejsze funkcje żony-matki</vt:lpstr>
      <vt:lpstr>Córka</vt:lpstr>
      <vt:lpstr>Córka</vt:lpstr>
      <vt:lpstr>Relacje matka - córka</vt:lpstr>
      <vt:lpstr>PowerPoint Presentation</vt:lpstr>
      <vt:lpstr>Benedykt XVI: Deus Caritas Est (2005)</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Togetherness</dc:title>
  <dc:creator>Waldek Tlaga</dc:creator>
  <cp:keywords/>
  <cp:lastModifiedBy>Waldemar Tlaga</cp:lastModifiedBy>
  <cp:revision>407</cp:revision>
  <dcterms:created xsi:type="dcterms:W3CDTF">2013-04-18T18:36:53Z</dcterms:created>
  <dcterms:modified xsi:type="dcterms:W3CDTF">2023-03-17T18:20:46Z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TC103368199990</vt:lpwstr>
  </property>
</Properties>
</file>