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20" r:id="rId2"/>
    <p:sldId id="466" r:id="rId3"/>
    <p:sldId id="467" r:id="rId4"/>
    <p:sldId id="470" r:id="rId5"/>
    <p:sldId id="468" r:id="rId6"/>
    <p:sldId id="423" r:id="rId7"/>
    <p:sldId id="449" r:id="rId8"/>
    <p:sldId id="472" r:id="rId9"/>
    <p:sldId id="277" r:id="rId10"/>
    <p:sldId id="485" r:id="rId11"/>
    <p:sldId id="483" r:id="rId12"/>
    <p:sldId id="300" r:id="rId13"/>
    <p:sldId id="493" r:id="rId14"/>
    <p:sldId id="494" r:id="rId15"/>
    <p:sldId id="484" r:id="rId16"/>
    <p:sldId id="258" r:id="rId17"/>
    <p:sldId id="261" r:id="rId18"/>
    <p:sldId id="486" r:id="rId19"/>
    <p:sldId id="487" r:id="rId20"/>
    <p:sldId id="488" r:id="rId21"/>
    <p:sldId id="450" r:id="rId22"/>
    <p:sldId id="489" r:id="rId23"/>
    <p:sldId id="447" r:id="rId24"/>
    <p:sldId id="448" r:id="rId25"/>
    <p:sldId id="456" r:id="rId26"/>
    <p:sldId id="461" r:id="rId27"/>
    <p:sldId id="462" r:id="rId28"/>
    <p:sldId id="496" r:id="rId29"/>
    <p:sldId id="458" r:id="rId30"/>
    <p:sldId id="459" r:id="rId31"/>
    <p:sldId id="497" r:id="rId32"/>
    <p:sldId id="379" r:id="rId33"/>
    <p:sldId id="382" r:id="rId34"/>
    <p:sldId id="383" r:id="rId35"/>
    <p:sldId id="492" r:id="rId36"/>
    <p:sldId id="455" r:id="rId37"/>
    <p:sldId id="391" r:id="rId38"/>
    <p:sldId id="491" r:id="rId39"/>
    <p:sldId id="393" r:id="rId40"/>
    <p:sldId id="453" r:id="rId41"/>
    <p:sldId id="395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demar Tlaga" initials="W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B49F"/>
    <a:srgbClr val="420000"/>
    <a:srgbClr val="EED3B0"/>
    <a:srgbClr val="FFCCFF"/>
    <a:srgbClr val="BEB8A8"/>
    <a:srgbClr val="FF3300"/>
    <a:srgbClr val="FF66FF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78" autoAdjust="0"/>
    <p:restoredTop sz="95545" autoAdjust="0"/>
  </p:normalViewPr>
  <p:slideViewPr>
    <p:cSldViewPr>
      <p:cViewPr varScale="1">
        <p:scale>
          <a:sx n="102" d="100"/>
          <a:sy n="102" d="100"/>
        </p:scale>
        <p:origin x="144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56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956"/>
    </p:cViewPr>
  </p:sorterViewPr>
  <p:notesViewPr>
    <p:cSldViewPr>
      <p:cViewPr varScale="1">
        <p:scale>
          <a:sx n="67" d="100"/>
          <a:sy n="67" d="100"/>
        </p:scale>
        <p:origin x="274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79340D-E56E-4B99-AACE-00DBC05486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E5F1B-076A-45DB-8706-C7F3F49F97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FBA98-81B8-4579-AE60-55A72F3340D0}" type="datetimeFigureOut">
              <a:rPr lang="en-GB" smtClean="0"/>
              <a:t>18/03/2023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6080C-5CD6-4FA4-ADF8-4F9FD16273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13772-DC1B-465E-8712-CC4D1FF5FB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0861A-21C8-4439-8B13-61BE4183A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936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3D57189-FC98-45F8-B7EA-AC1C91B2A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481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800" dirty="0"/>
              <a:t>I trwa ten straszny cud po dziś dzień,</a:t>
            </a:r>
          </a:p>
          <a:p>
            <a:r>
              <a:rPr lang="pl-PL" sz="800" dirty="0"/>
              <a:t>Powtarza</a:t>
            </a:r>
            <a:r>
              <a:rPr lang="pl-PL" sz="800" baseline="0" dirty="0"/>
              <a:t> się rok za rokiem,</a:t>
            </a:r>
          </a:p>
          <a:p>
            <a:r>
              <a:rPr lang="pl-PL" sz="800" baseline="0" dirty="0"/>
              <a:t>I mężom żonek ród,</a:t>
            </a:r>
          </a:p>
          <a:p>
            <a:r>
              <a:rPr lang="pl-PL" sz="800" baseline="0" dirty="0"/>
              <a:t>Ciągle wychodzi bokiem… </a:t>
            </a:r>
            <a:r>
              <a:rPr lang="pl-PL" sz="800" baseline="0" dirty="0">
                <a:sym typeface="Wingdings" panose="05000000000000000000" pitchFamily="2" charset="2"/>
              </a:rPr>
              <a:t></a:t>
            </a:r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94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l-PL" dirty="0"/>
              <a:t>Mężczyzna nic nie zrobi „przy okazji”</a:t>
            </a:r>
          </a:p>
          <a:p>
            <a:pPr marL="228600" indent="-228600">
              <a:buAutoNum type="arabicPeriod"/>
            </a:pPr>
            <a:r>
              <a:rPr lang="pl-PL" dirty="0"/>
              <a:t>Opowieść o Jacku co poszedł na zakupy (rzuć okiem na łososia…)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21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49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61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46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7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l-PL" dirty="0"/>
              <a:t>Kobieta potrafi pamiętać rzeczy, które się jeszcze nie wydarzyły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0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l-PL" dirty="0"/>
              <a:t>Bajka o góralu </a:t>
            </a:r>
            <a:r>
              <a:rPr lang="pl-PL" dirty="0" err="1"/>
              <a:t>Gudbrandzie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9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00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l-PL" dirty="0"/>
              <a:t>Maryja pod krzyżem Syna</a:t>
            </a:r>
          </a:p>
          <a:p>
            <a:pPr marL="228600" indent="-228600">
              <a:buAutoNum type="arabicPeriod"/>
            </a:pPr>
            <a:r>
              <a:rPr lang="pl-PL" dirty="0"/>
              <a:t>Matka Teresa w slumsach Kalkuty</a:t>
            </a:r>
          </a:p>
          <a:p>
            <a:pPr marL="228600" indent="-228600">
              <a:buAutoNum type="arabicPeriod"/>
            </a:pPr>
            <a:r>
              <a:rPr lang="pl-PL" dirty="0"/>
              <a:t>Kobieta koncentruje się na osobie, mężczyzna na rzeczy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77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6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800" dirty="0"/>
              <a:t>I trwa ten straszny cud po dziś dzień,</a:t>
            </a:r>
          </a:p>
          <a:p>
            <a:r>
              <a:rPr lang="pl-PL" sz="800" dirty="0"/>
              <a:t>Powtarza</a:t>
            </a:r>
            <a:r>
              <a:rPr lang="pl-PL" sz="800" baseline="0" dirty="0"/>
              <a:t> się rok za rokiem,</a:t>
            </a:r>
          </a:p>
          <a:p>
            <a:r>
              <a:rPr lang="pl-PL" sz="800" baseline="0" dirty="0"/>
              <a:t>I mężom żonek ród,</a:t>
            </a:r>
          </a:p>
          <a:p>
            <a:r>
              <a:rPr lang="pl-PL" sz="800" baseline="0" dirty="0"/>
              <a:t>Ciągle wychodzi bokiem… </a:t>
            </a:r>
            <a:r>
              <a:rPr lang="pl-PL" sz="800" baseline="0" dirty="0">
                <a:sym typeface="Wingdings" panose="05000000000000000000" pitchFamily="2" charset="2"/>
              </a:rPr>
              <a:t></a:t>
            </a:r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83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l-PL" dirty="0"/>
              <a:t>Nie ma różnic pomiędzy kobietami</a:t>
            </a:r>
            <a:r>
              <a:rPr lang="pl-PL" baseline="0" dirty="0"/>
              <a:t> i mężczyznami w sferze intelektu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25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86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l-PL" dirty="0"/>
              <a:t>Bajka o góralu </a:t>
            </a:r>
            <a:r>
              <a:rPr lang="pl-PL" dirty="0" err="1"/>
              <a:t>Gudbrandzie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82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l-PL" dirty="0"/>
              <a:t>Jak mała Asia pomogła zajętemu tacie naprawić drzwi do łazienki</a:t>
            </a:r>
          </a:p>
          <a:p>
            <a:pPr marL="228600" indent="-228600">
              <a:buAutoNum type="arabicPeriod"/>
            </a:pPr>
            <a:r>
              <a:rPr lang="pl-PL" dirty="0"/>
              <a:t>„Moje wielkie greckie</a:t>
            </a:r>
            <a:r>
              <a:rPr lang="pl-PL" baseline="0" dirty="0"/>
              <a:t> wesele”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3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43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l-PL" dirty="0"/>
              <a:t>Dowcip o złotej rybce (bezrobotny,</a:t>
            </a:r>
            <a:r>
              <a:rPr lang="pl-PL" baseline="0" dirty="0"/>
              <a:t> autostrada z Hawajów na kontynent (ok. 6500 km)</a:t>
            </a:r>
          </a:p>
          <a:p>
            <a:pPr marL="228600" indent="-228600">
              <a:buAutoNum type="arabicPeriod"/>
            </a:pPr>
            <a:r>
              <a:rPr lang="pl-PL" baseline="0" dirty="0"/>
              <a:t>Mężczyzna – karm i chwal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51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21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94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l-PL" dirty="0"/>
              <a:t>Maria Magdalena</a:t>
            </a:r>
            <a:r>
              <a:rPr lang="pl-PL" baseline="0" dirty="0"/>
              <a:t> pierwsza spotkała Żywego Jezusa po zmartwychwstaniu – ale go nie poznała</a:t>
            </a:r>
          </a:p>
          <a:p>
            <a:pPr marL="228600" indent="-228600">
              <a:buAutoNum type="arabicPeriod"/>
            </a:pPr>
            <a:r>
              <a:rPr lang="pl-PL" baseline="0" dirty="0"/>
              <a:t>Rozpoznała Go, gdy wymówił jej imię – między Stwórcą a stworzeniem istnieje unikalna relacja</a:t>
            </a:r>
          </a:p>
          <a:p>
            <a:pPr marL="228600" indent="-228600">
              <a:buAutoNum type="arabicPeriod"/>
            </a:pPr>
            <a:r>
              <a:rPr lang="pl-PL" baseline="0" dirty="0"/>
              <a:t>Każda kobieta w stanie błogosławionym też rozpoznaje życie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89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5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62400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248275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976270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858109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808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785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785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167461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701999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43709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696200" cy="8080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96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030954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96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693E59-627F-469B-8A6D-235A012C5F2E}"/>
              </a:ext>
            </a:extLst>
          </p:cNvPr>
          <p:cNvSpPr txBox="1"/>
          <p:nvPr userDrawn="1"/>
        </p:nvSpPr>
        <p:spPr>
          <a:xfrm>
            <a:off x="179512" y="6453336"/>
            <a:ext cx="58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4D6073A-E878-45C6-8E21-B0DD4BFCFC72}" type="slidenum">
              <a:rPr lang="en-GB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71255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7D1CDD-225D-4EC6-8624-4F5BB201E7E8}"/>
              </a:ext>
            </a:extLst>
          </p:cNvPr>
          <p:cNvSpPr txBox="1"/>
          <p:nvPr userDrawn="1"/>
        </p:nvSpPr>
        <p:spPr>
          <a:xfrm>
            <a:off x="179512" y="6581001"/>
            <a:ext cx="457176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fld id="{025B41C4-2E93-456C-88CB-3F46548549AF}" type="slidenum">
              <a:rPr lang="en-GB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38169"/>
      </p:ext>
    </p:extLst>
  </p:cSld>
  <p:clrMapOvr>
    <a:masterClrMapping/>
  </p:clrMapOvr>
  <p:transition spd="med">
    <p:fad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026" y="685800"/>
            <a:ext cx="7324315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72601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5113"/>
            <a:ext cx="3659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174875"/>
            <a:ext cx="3659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660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660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1623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806738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19430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24749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654550" cy="5440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435100"/>
            <a:ext cx="24749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505021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04A9FF-2EF6-4B10-8C40-2EF41D0E4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3165A-35DA-49C4-A1E6-2049EA3D266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7" r:id="rId2"/>
    <p:sldLayoutId id="2147483676" r:id="rId3"/>
    <p:sldLayoutId id="214748367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8" r:id="rId11"/>
    <p:sldLayoutId id="2147483679" r:id="rId12"/>
    <p:sldLayoutId id="2147483674" r:id="rId13"/>
    <p:sldLayoutId id="2147483680" r:id="rId14"/>
  </p:sldLayoutIdLst>
  <p:transition spd="med"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dog&#10;&#10;Description generated with high confidence">
            <a:extLst>
              <a:ext uri="{FF2B5EF4-FFF2-40B4-BE49-F238E27FC236}">
                <a16:creationId xmlns:a16="http://schemas.microsoft.com/office/drawing/2014/main" id="{0818115B-7CCF-431F-94F5-AF886D4CC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384"/>
            <a:ext cx="8236291" cy="68580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3DFE2C04-86DC-4B0E-82C9-194428076B2B}"/>
              </a:ext>
            </a:extLst>
          </p:cNvPr>
          <p:cNvSpPr txBox="1">
            <a:spLocks/>
          </p:cNvSpPr>
          <p:nvPr/>
        </p:nvSpPr>
        <p:spPr>
          <a:xfrm>
            <a:off x="512173" y="27384"/>
            <a:ext cx="4419868" cy="21774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l-PL" sz="3600" b="1" kern="0" dirty="0">
                <a:solidFill>
                  <a:srgbClr val="FFFF00"/>
                </a:solidFill>
                <a:latin typeface="Calibri" panose="020F0502020204030204" pitchFamily="34" charset="0"/>
              </a:rPr>
              <a:t>Kobieta i Mężczyzna</a:t>
            </a:r>
          </a:p>
          <a:p>
            <a:pPr algn="l" eaLnBrk="1" hangingPunct="1"/>
            <a:r>
              <a:rPr lang="pl-PL" sz="3600" b="1" kern="0" dirty="0">
                <a:solidFill>
                  <a:srgbClr val="FFFF00"/>
                </a:solidFill>
                <a:latin typeface="Calibri" panose="020F0502020204030204" pitchFamily="34" charset="0"/>
              </a:rPr>
              <a:t>Żona i Mąż</a:t>
            </a:r>
          </a:p>
          <a:p>
            <a:pPr algn="l" eaLnBrk="1" hangingPunct="1"/>
            <a:r>
              <a:rPr lang="pl-PL" sz="3600" b="1" kern="0" dirty="0">
                <a:solidFill>
                  <a:srgbClr val="FFFF00"/>
                </a:solidFill>
                <a:latin typeface="Calibri" panose="020F0502020204030204" pitchFamily="34" charset="0"/>
              </a:rPr>
              <a:t>Matka i Ojciec</a:t>
            </a:r>
          </a:p>
          <a:p>
            <a:pPr algn="l" eaLnBrk="1" hangingPunct="1"/>
            <a:r>
              <a:rPr lang="pl-PL" sz="3600" kern="0" dirty="0">
                <a:solidFill>
                  <a:srgbClr val="FFFF00"/>
                </a:solidFill>
                <a:latin typeface="Calibri" panose="020F0502020204030204" pitchFamily="34" charset="0"/>
              </a:rPr>
              <a:t>cz. I</a:t>
            </a:r>
            <a:endParaRPr lang="en-GB" sz="3600" kern="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l" eaLnBrk="1" hangingPunct="1"/>
            <a:endParaRPr lang="en-GB" sz="3600" b="1" kern="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0721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627784" y="219986"/>
            <a:ext cx="4186703" cy="3534253"/>
            <a:chOff x="4068902" y="2380331"/>
            <a:chExt cx="4404855" cy="39667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902" y="4750445"/>
              <a:ext cx="1194503" cy="159666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0844" y="4769522"/>
              <a:ext cx="1242913" cy="1539798"/>
            </a:xfrm>
            <a:prstGeom prst="rect">
              <a:avLst/>
            </a:prstGeom>
          </p:spPr>
        </p:pic>
        <p:sp>
          <p:nvSpPr>
            <p:cNvPr id="8" name="Left-Right Arrow 7"/>
            <p:cNvSpPr/>
            <p:nvPr/>
          </p:nvSpPr>
          <p:spPr>
            <a:xfrm>
              <a:off x="5292080" y="5172152"/>
              <a:ext cx="1862951" cy="48887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Miłość małżeńska</a:t>
              </a:r>
            </a:p>
          </p:txBody>
        </p:sp>
        <p:sp>
          <p:nvSpPr>
            <p:cNvPr id="17" name="Left-Right Arrow 16"/>
            <p:cNvSpPr/>
            <p:nvPr/>
          </p:nvSpPr>
          <p:spPr>
            <a:xfrm rot="18552933">
              <a:off x="4966844" y="4261149"/>
              <a:ext cx="1306169" cy="47098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Wiara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243180" y="2380331"/>
              <a:ext cx="1944216" cy="1418562"/>
              <a:chOff x="5324445" y="2376885"/>
              <a:chExt cx="1944216" cy="1418562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5324445" y="2376885"/>
                <a:ext cx="1944216" cy="1418562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endParaRPr lang="pl-PL" sz="1600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669457" y="2985945"/>
                <a:ext cx="1190891" cy="565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Bóg w </a:t>
                </a:r>
                <a:br>
                  <a:rPr lang="pl-PL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pl-PL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Trójcy Świętej</a:t>
                </a:r>
              </a:p>
            </p:txBody>
          </p:sp>
        </p:grpSp>
        <p:sp>
          <p:nvSpPr>
            <p:cNvPr id="21" name="Left-Right Arrow 20"/>
            <p:cNvSpPr/>
            <p:nvPr/>
          </p:nvSpPr>
          <p:spPr>
            <a:xfrm rot="13810882" flipV="1">
              <a:off x="6189442" y="4244798"/>
              <a:ext cx="1306169" cy="47098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Wiara</a:t>
              </a: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54F0534-1C95-4836-BE53-6B4552CEF0D6}"/>
              </a:ext>
            </a:extLst>
          </p:cNvPr>
          <p:cNvSpPr txBox="1">
            <a:spLocks/>
          </p:cNvSpPr>
          <p:nvPr/>
        </p:nvSpPr>
        <p:spPr>
          <a:xfrm>
            <a:off x="1227226" y="3686091"/>
            <a:ext cx="7625652" cy="1799818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duchowości małżeńskiej obydwie miłości, miłość małżeńska i miłość do Boga, nie wykluczają się, ale mogą się uzupełniać i pomagać małżonkom spełniać we dwoje wszystkie wymagania życia chrześcijańskiego</a:t>
            </a:r>
            <a:endParaRPr lang="pl-PL" sz="2400" b="1" kern="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18EFFC-354C-3939-EA5C-D6F77A4A5FC4}"/>
              </a:ext>
            </a:extLst>
          </p:cNvPr>
          <p:cNvSpPr txBox="1"/>
          <p:nvPr/>
        </p:nvSpPr>
        <p:spPr>
          <a:xfrm>
            <a:off x="1279306" y="5782885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Karol Wojtyła mówił do par, z którymi jeździł na letnie wakacje: 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„Nie mówicie »Kocham cię«, ale uczestniczę razem z tobą w miłości Bożej”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056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dvAuto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auto">
          <a:xfrm>
            <a:off x="1115616" y="116632"/>
            <a:ext cx="7200800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l-PL" sz="3600" b="1" cap="none" dirty="0">
                <a:latin typeface="Calibri" panose="020F0502020204030204" pitchFamily="34" charset="0"/>
              </a:rPr>
              <a:t>Boży plan dla rodziny (Kor,</a:t>
            </a:r>
            <a:r>
              <a:rPr lang="pl-PL" sz="3600" b="1" cap="none" baseline="0" dirty="0">
                <a:latin typeface="Calibri" panose="020F0502020204030204" pitchFamily="34" charset="0"/>
              </a:rPr>
              <a:t> Ef, Kol)</a:t>
            </a:r>
            <a:endParaRPr lang="pl-PL" sz="3600" b="1" cap="none" dirty="0">
              <a:latin typeface="Calibri" panose="020F050202020403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115616" y="1140694"/>
            <a:ext cx="7737447" cy="5310357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Chciałbym, żebyście wiedzieli, że głową każdego mężczyzny jest Chrystus, mężczyzna zaś jest głową kobiety,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kern="0" dirty="0">
                <a:latin typeface="Calibri" panose="020F0502020204030204" pitchFamily="34" charset="0"/>
              </a:rPr>
              <a:t>1 Kor 11, 3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pl-PL" kern="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Mężowie miłujcie żony, bo i Chrystus umiłował Kościół i wydał za niego samego siebie, aby go uświęcić,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kern="0" dirty="0">
                <a:latin typeface="Calibri" panose="020F0502020204030204" pitchFamily="34" charset="0"/>
              </a:rPr>
              <a:t>Ef 5, 25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pl-PL" kern="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Mężowie powinni miłować swoje żony, tak jak własne ciało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kern="0" dirty="0">
                <a:latin typeface="Calibri" panose="020F0502020204030204" pitchFamily="34" charset="0"/>
              </a:rPr>
              <a:t>Ef 5, 28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pl-PL" kern="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kern="0" dirty="0">
                <a:solidFill>
                  <a:srgbClr val="0070C0"/>
                </a:solidFill>
                <a:latin typeface="Calibri" panose="020F0502020204030204" pitchFamily="34" charset="0"/>
              </a:rPr>
              <a:t>Będą dwoje jednym ciałem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kern="0" dirty="0">
                <a:latin typeface="Calibri" panose="020F0502020204030204" pitchFamily="34" charset="0"/>
              </a:rPr>
              <a:t>Ef 5, 31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pl-PL" kern="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Mężowie, miłujcie żony i nie bądźcie dla nich przykrymi!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Calibri" panose="020F0502020204030204" pitchFamily="34" charset="0"/>
              </a:rPr>
              <a:t>Kol 3, 19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pl-PL" kern="0" dirty="0"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5976" y="6093296"/>
            <a:ext cx="4320480" cy="504056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l-PL" sz="2400" kern="0" dirty="0">
                <a:solidFill>
                  <a:srgbClr val="FF0000"/>
                </a:solidFill>
                <a:latin typeface="Calibri" panose="020F0502020204030204" pitchFamily="34" charset="0"/>
              </a:rPr>
              <a:t>Układ władzy i odpowiedzialności</a:t>
            </a:r>
          </a:p>
        </p:txBody>
      </p:sp>
    </p:spTree>
    <p:extLst>
      <p:ext uri="{BB962C8B-B14F-4D97-AF65-F5344CB8AC3E}">
        <p14:creationId xmlns:p14="http://schemas.microsoft.com/office/powerpoint/2010/main" val="1763484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auto">
          <a:xfrm>
            <a:off x="1080661" y="100682"/>
            <a:ext cx="7200800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l-PL" sz="3600" b="1" cap="none" dirty="0">
                <a:latin typeface="Calibri" panose="020F0502020204030204" pitchFamily="34" charset="0"/>
              </a:rPr>
              <a:t>Boży plan dla rodziny (Ef, </a:t>
            </a:r>
            <a:r>
              <a:rPr lang="pl-PL" sz="3600" b="1" cap="none" dirty="0" err="1">
                <a:latin typeface="Calibri" panose="020F0502020204030204" pitchFamily="34" charset="0"/>
              </a:rPr>
              <a:t>Flp</a:t>
            </a:r>
            <a:r>
              <a:rPr lang="pl-PL" sz="3600" b="1" cap="none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115616" y="908720"/>
            <a:ext cx="7737447" cy="5616624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Żony niechaj będą poddane swym mężom, jak Panu, bo mąż jest głową żony, jak i Chrystus - Głową Kościoła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Calibri" panose="020F0502020204030204" pitchFamily="34" charset="0"/>
              </a:rPr>
              <a:t>Ef 5, 22-23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W końcu więc niechaj także każdy z was tak miłuje swą żonę jak siebie samego! A żona niechaj się odnosi ze czcią do swojego męża!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Calibri" panose="020F0502020204030204" pitchFamily="34" charset="0"/>
              </a:rPr>
              <a:t>Ef 5, 33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Dzieci, bądźcie posłuszne w Panu waszym rodzicom, bo to jest sprawiedliwe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Calibri" panose="020F0502020204030204" pitchFamily="34" charset="0"/>
              </a:rPr>
              <a:t>Ef 6, 1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Ojcowie, nie pobudzajcie do gniewu waszych dzieci, lecz wychowujcie je stosując karcenie i napominanie Pańskie! </a:t>
            </a:r>
            <a:br>
              <a:rPr lang="pl-PL" dirty="0">
                <a:latin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</a:rPr>
              <a:t>Ef 6, 4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Chrystus ogołocił samego siebie przyjąwszy postać sługi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err="1">
                <a:latin typeface="Calibri" panose="020F0502020204030204" pitchFamily="34" charset="0"/>
              </a:rPr>
              <a:t>Flp</a:t>
            </a:r>
            <a:r>
              <a:rPr lang="pl-PL" dirty="0">
                <a:latin typeface="Calibri" panose="020F0502020204030204" pitchFamily="34" charset="0"/>
              </a:rPr>
              <a:t> 2, 7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56176" y="6273316"/>
            <a:ext cx="2840903" cy="504056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defRPr/>
            </a:pPr>
            <a:r>
              <a:rPr lang="pl-PL" sz="2400" kern="0" dirty="0">
                <a:solidFill>
                  <a:srgbClr val="FF0000"/>
                </a:solidFill>
                <a:latin typeface="Calibri" panose="020F0502020204030204" pitchFamily="34" charset="0"/>
              </a:rPr>
              <a:t>Relacje rodzinne</a:t>
            </a:r>
          </a:p>
        </p:txBody>
      </p:sp>
    </p:spTree>
    <p:extLst>
      <p:ext uri="{BB962C8B-B14F-4D97-AF65-F5344CB8AC3E}">
        <p14:creationId xmlns:p14="http://schemas.microsoft.com/office/powerpoint/2010/main" val="24782353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442AED-F0CB-443F-BAEE-0A2C16B7D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4637"/>
            <a:ext cx="9144000" cy="358872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2A1AF1F-8920-4BFC-8A80-BA59213EB6DE}"/>
              </a:ext>
            </a:extLst>
          </p:cNvPr>
          <p:cNvSpPr txBox="1">
            <a:spLocks/>
          </p:cNvSpPr>
          <p:nvPr/>
        </p:nvSpPr>
        <p:spPr bwMode="auto">
          <a:xfrm>
            <a:off x="251520" y="404664"/>
            <a:ext cx="5897562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l-PL" b="1" kern="0" dirty="0">
                <a:latin typeface="Calibri" panose="020F0502020204030204" pitchFamily="34" charset="0"/>
              </a:rPr>
              <a:t>Stworzenie Adama</a:t>
            </a:r>
          </a:p>
        </p:txBody>
      </p:sp>
    </p:spTree>
    <p:extLst>
      <p:ext uri="{BB962C8B-B14F-4D97-AF65-F5344CB8AC3E}">
        <p14:creationId xmlns:p14="http://schemas.microsoft.com/office/powerpoint/2010/main" val="132492103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0"/>
            <a:ext cx="9174879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E82A216-776F-438B-AFF8-2B366C16CAD9}"/>
              </a:ext>
            </a:extLst>
          </p:cNvPr>
          <p:cNvSpPr txBox="1">
            <a:spLocks/>
          </p:cNvSpPr>
          <p:nvPr/>
        </p:nvSpPr>
        <p:spPr bwMode="auto">
          <a:xfrm>
            <a:off x="179512" y="116632"/>
            <a:ext cx="4248472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l-PL" b="1" kern="0" dirty="0">
                <a:solidFill>
                  <a:srgbClr val="FFFF00"/>
                </a:solidFill>
                <a:latin typeface="Calibri" panose="020F0502020204030204" pitchFamily="34" charset="0"/>
              </a:rPr>
              <a:t>Stworzenie Ewy</a:t>
            </a:r>
          </a:p>
        </p:txBody>
      </p:sp>
    </p:spTree>
    <p:extLst>
      <p:ext uri="{BB962C8B-B14F-4D97-AF65-F5344CB8AC3E}">
        <p14:creationId xmlns:p14="http://schemas.microsoft.com/office/powerpoint/2010/main" val="64404734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507916" y="548680"/>
            <a:ext cx="7376451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l-PL" sz="4400" cap="none" dirty="0">
                <a:latin typeface="Calibri" panose="020F0502020204030204" pitchFamily="34" charset="0"/>
              </a:rPr>
              <a:t>Kobieta i mężczyzna – różnice</a:t>
            </a:r>
            <a:endParaRPr lang="pl-PL" sz="3600" cap="none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7916" y="1377007"/>
            <a:ext cx="5111750" cy="4103985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Fizyczne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Psychiczne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Interakcja ze światem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Przeżywanie i rozładowanie stresu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Podejmowanie decyzji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Odbiór zmysłów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Myślenie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ADFB09-0590-4A85-9386-211F59056D29}"/>
              </a:ext>
            </a:extLst>
          </p:cNvPr>
          <p:cNvSpPr txBox="1">
            <a:spLocks/>
          </p:cNvSpPr>
          <p:nvPr/>
        </p:nvSpPr>
        <p:spPr bwMode="auto">
          <a:xfrm>
            <a:off x="507916" y="5805264"/>
            <a:ext cx="604867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cap="none" dirty="0">
                <a:solidFill>
                  <a:srgbClr val="0070C0"/>
                </a:solidFill>
                <a:latin typeface="Calibri" panose="020F0502020204030204" pitchFamily="34" charset="0"/>
              </a:rPr>
              <a:t>Dwa </a:t>
            </a:r>
            <a:r>
              <a:rPr lang="pl-PL" cap="none">
                <a:solidFill>
                  <a:srgbClr val="0070C0"/>
                </a:solidFill>
                <a:latin typeface="Calibri" panose="020F0502020204030204" pitchFamily="34" charset="0"/>
              </a:rPr>
              <a:t>światy – jedno </a:t>
            </a:r>
            <a:r>
              <a:rPr lang="pl-PL" cap="none" dirty="0">
                <a:solidFill>
                  <a:srgbClr val="0070C0"/>
                </a:solidFill>
                <a:latin typeface="Calibri" panose="020F0502020204030204" pitchFamily="34" charset="0"/>
              </a:rPr>
              <a:t>serce</a:t>
            </a:r>
            <a:endParaRPr lang="pl-PL" kern="0" cap="none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757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dvAuto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692150"/>
            <a:ext cx="823753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le 1"/>
          <p:cNvSpPr>
            <a:spLocks noGrp="1"/>
          </p:cNvSpPr>
          <p:nvPr>
            <p:ph type="title"/>
          </p:nvPr>
        </p:nvSpPr>
        <p:spPr bwMode="auto">
          <a:xfrm>
            <a:off x="1331913" y="6308725"/>
            <a:ext cx="7272337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2400" b="1" dirty="0">
                <a:latin typeface="Calibri" panose="020F0502020204030204" pitchFamily="34" charset="0"/>
              </a:rPr>
              <a:t>Dwa światy – jedno serce (co żona powiedziała)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620713"/>
            <a:ext cx="822325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itle 1"/>
          <p:cNvSpPr>
            <a:spLocks noGrp="1"/>
          </p:cNvSpPr>
          <p:nvPr>
            <p:ph type="title"/>
          </p:nvPr>
        </p:nvSpPr>
        <p:spPr bwMode="auto">
          <a:xfrm>
            <a:off x="1331913" y="6308725"/>
            <a:ext cx="7272337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2400" b="1" dirty="0">
                <a:latin typeface="Calibri" panose="020F0502020204030204" pitchFamily="34" charset="0"/>
              </a:rPr>
              <a:t>Dwa światy – jedno serce (co mąż usłyszał)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72" y="333213"/>
            <a:ext cx="1308247" cy="1558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3213"/>
            <a:ext cx="1434886" cy="1434886"/>
          </a:xfrm>
          <a:prstGeom prst="rect">
            <a:avLst/>
          </a:prstGeom>
        </p:spPr>
      </p:pic>
      <p:sp>
        <p:nvSpPr>
          <p:cNvPr id="9" name="Title 7"/>
          <p:cNvSpPr txBox="1">
            <a:spLocks/>
          </p:cNvSpPr>
          <p:nvPr/>
        </p:nvSpPr>
        <p:spPr>
          <a:xfrm>
            <a:off x="4932040" y="2276871"/>
            <a:ext cx="4032448" cy="4435079"/>
          </a:xfrm>
          <a:prstGeom prst="rect">
            <a:avLst/>
          </a:prstGeom>
        </p:spPr>
        <p:txBody>
          <a:bodyPr anchor="t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Miły mój … znakomity pośród tysięcy</a:t>
            </a:r>
            <a:b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endParaRPr lang="pl-PL" sz="2400" kern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l" eaLnBrk="1" hangingPunct="1">
              <a:spcAft>
                <a:spcPts val="600"/>
              </a:spcAft>
            </a:pPr>
            <a:endParaRPr lang="pl-PL" sz="2400" kern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l" eaLnBrk="1" hangingPunct="1">
              <a:spcAft>
                <a:spcPts val="600"/>
              </a:spcAft>
            </a:pPr>
            <a:r>
              <a:rPr lang="pl-PL" sz="2400" kern="0" dirty="0" err="1">
                <a:solidFill>
                  <a:srgbClr val="0070C0"/>
                </a:solidFill>
                <a:latin typeface="Calibri" panose="020F0502020204030204" pitchFamily="34" charset="0"/>
              </a:rPr>
              <a:t>Pnp</a:t>
            </a: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, 5, 10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4000" kern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5253744" y="476672"/>
            <a:ext cx="1190464" cy="720080"/>
          </a:xfrm>
          <a:prstGeom prst="rect">
            <a:avLst/>
          </a:prstGeom>
        </p:spPr>
        <p:txBody>
          <a:bodyPr anchor="t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4000"/>
              </a:lnSpc>
              <a:spcAft>
                <a:spcPts val="1200"/>
              </a:spcAft>
            </a:pPr>
            <a:r>
              <a:rPr lang="pl-PL" sz="3600" b="1" dirty="0">
                <a:latin typeface="Calibri" panose="020F0502020204030204" pitchFamily="34" charset="0"/>
              </a:rPr>
              <a:t>Żona</a:t>
            </a:r>
          </a:p>
        </p:txBody>
      </p:sp>
      <p:sp>
        <p:nvSpPr>
          <p:cNvPr id="13" name="Title 7"/>
          <p:cNvSpPr txBox="1">
            <a:spLocks/>
          </p:cNvSpPr>
          <p:nvPr/>
        </p:nvSpPr>
        <p:spPr>
          <a:xfrm>
            <a:off x="3108332" y="505019"/>
            <a:ext cx="1190464" cy="720080"/>
          </a:xfrm>
          <a:prstGeom prst="rect">
            <a:avLst/>
          </a:prstGeom>
        </p:spPr>
        <p:txBody>
          <a:bodyPr anchor="t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4000"/>
              </a:lnSpc>
              <a:spcAft>
                <a:spcPts val="1200"/>
              </a:spcAft>
            </a:pPr>
            <a:r>
              <a:rPr lang="pl-PL" sz="3600" b="1" dirty="0">
                <a:latin typeface="Calibri" panose="020F0502020204030204" pitchFamily="34" charset="0"/>
              </a:rPr>
              <a:t>Mąż</a:t>
            </a:r>
          </a:p>
        </p:txBody>
      </p:sp>
      <p:sp>
        <p:nvSpPr>
          <p:cNvPr id="14" name="Title 7"/>
          <p:cNvSpPr txBox="1">
            <a:spLocks/>
          </p:cNvSpPr>
          <p:nvPr/>
        </p:nvSpPr>
        <p:spPr>
          <a:xfrm>
            <a:off x="1331640" y="2276871"/>
            <a:ext cx="3456384" cy="4435079"/>
          </a:xfrm>
          <a:prstGeom prst="rect">
            <a:avLst/>
          </a:prstGeom>
        </p:spPr>
        <p:txBody>
          <a:bodyPr anchor="t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O jak piękna jesteś przyjaciółko moja, </a:t>
            </a:r>
            <a:b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jakże piękna</a:t>
            </a:r>
          </a:p>
          <a:p>
            <a:pPr algn="l" eaLnBrk="1" hangingPunct="1">
              <a:spcAft>
                <a:spcPts val="600"/>
              </a:spcAft>
            </a:pPr>
            <a:endParaRPr lang="pl-PL" sz="2400" kern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l" eaLnBrk="1" hangingPunct="1">
              <a:spcAft>
                <a:spcPts val="600"/>
              </a:spcAft>
            </a:pPr>
            <a:r>
              <a:rPr lang="pl-PL" sz="2400" kern="0" dirty="0" err="1">
                <a:solidFill>
                  <a:srgbClr val="0070C0"/>
                </a:solidFill>
                <a:latin typeface="Calibri" panose="020F0502020204030204" pitchFamily="34" charset="0"/>
              </a:rPr>
              <a:t>Pnp</a:t>
            </a: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 4, 1</a:t>
            </a:r>
          </a:p>
        </p:txBody>
      </p:sp>
    </p:spTree>
    <p:extLst>
      <p:ext uri="{BB962C8B-B14F-4D97-AF65-F5344CB8AC3E}">
        <p14:creationId xmlns:p14="http://schemas.microsoft.com/office/powerpoint/2010/main" val="376920214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>
                <a:latin typeface="Calibri" panose="020F0502020204030204" pitchFamily="34" charset="0"/>
              </a:rPr>
              <a:t>Kobieta a mężczyzna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03648" y="1988840"/>
            <a:ext cx="7560840" cy="2592288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Kobieta – Boska tajemnica (o. Joachim Badeni)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Kobieta jest istotą tak skomplikowaną, że jest niepoznawalna dla mężczyzny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Mężczyzna jest dużo prostszy</a:t>
            </a:r>
          </a:p>
        </p:txBody>
      </p:sp>
    </p:spTree>
    <p:extLst>
      <p:ext uri="{BB962C8B-B14F-4D97-AF65-F5344CB8AC3E}">
        <p14:creationId xmlns:p14="http://schemas.microsoft.com/office/powerpoint/2010/main" val="1724123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>
            <a:extLst>
              <a:ext uri="{FF2B5EF4-FFF2-40B4-BE49-F238E27FC236}">
                <a16:creationId xmlns:a16="http://schemas.microsoft.com/office/drawing/2014/main" id="{5A0DBC23-8114-4C69-9A2C-EE5215CC1E79}"/>
              </a:ext>
            </a:extLst>
          </p:cNvPr>
          <p:cNvSpPr txBox="1">
            <a:spLocks/>
          </p:cNvSpPr>
          <p:nvPr/>
        </p:nvSpPr>
        <p:spPr>
          <a:xfrm>
            <a:off x="966788" y="332656"/>
            <a:ext cx="8169532" cy="6669360"/>
          </a:xfrm>
          <a:prstGeom prst="rect">
            <a:avLst/>
          </a:prstGeom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sz="4400" b="1" kern="0" dirty="0">
                <a:solidFill>
                  <a:srgbClr val="0070C0"/>
                </a:solidFill>
                <a:latin typeface="Calibri" panose="020F0502020204030204" pitchFamily="34" charset="0"/>
              </a:rPr>
              <a:t>Księga Rodzaju, 1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pl-PL" sz="6000" kern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pl-PL" sz="2400" kern="0" dirty="0">
              <a:latin typeface="Calibri" panose="020F050202020403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26 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A wreszcie rzekł Bóg: «Uczyńmy człowieka na </a:t>
            </a:r>
            <a:r>
              <a:rPr lang="pl-PL" dirty="0">
                <a:solidFill>
                  <a:srgbClr val="4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Nasz obraz,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podobnego Nam.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27 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Stworzył więc Bóg człowieka na swój obraz, na obraz Boży go stworzył:</a:t>
            </a:r>
            <a:b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stworzył mężczyznę i niewiastę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28 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 czym Bóg im błogosławił, mówiąc do nich: «Bądźcie płodni i rozmnażajcie się, abyście zaludnili ziemię i uczynili ją sobie poddaną;</a:t>
            </a:r>
            <a:endParaRPr lang="pl-PL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erson holding a dog&#10;&#10;Description generated with high confidence">
            <a:extLst>
              <a:ext uri="{FF2B5EF4-FFF2-40B4-BE49-F238E27FC236}">
                <a16:creationId xmlns:a16="http://schemas.microsoft.com/office/drawing/2014/main" id="{0818115B-7CCF-431F-94F5-AF886D4CC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3620"/>
            <a:ext cx="3123723" cy="260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9650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>
                <a:latin typeface="Calibri" panose="020F0502020204030204" pitchFamily="34" charset="0"/>
              </a:rPr>
              <a:t>Kobieta a mężczyzna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03648" y="1988840"/>
            <a:ext cx="7560840" cy="2592288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Kobieta – wielozadaniowa, jedno zadanie ją nudzi (to strata czasu)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Mężczyzna – jednozadaniowy, ale tworzy dzieło, wiele zadań jednocześnie jest dla niego trudne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endParaRPr lang="pl-PL" sz="2800" kern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616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696" y="365125"/>
            <a:ext cx="7114654" cy="759619"/>
          </a:xfrm>
        </p:spPr>
        <p:txBody>
          <a:bodyPr>
            <a:noAutofit/>
          </a:bodyPr>
          <a:lstStyle/>
          <a:p>
            <a:r>
              <a:rPr lang="pl-PL" b="1" dirty="0">
                <a:latin typeface="Calibri" panose="020F0502020204030204" pitchFamily="34" charset="0"/>
              </a:rPr>
              <a:t>Serce i rozum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00696" y="1700808"/>
            <a:ext cx="7272808" cy="3600400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Kobieta kieruje się bardziej sercem, a mężczyzna bardziej rozumem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Kobieta żyje w świecie osób – mężczyzna w świecie rzeczy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endParaRPr lang="pl-PL" sz="2800" kern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7629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65125"/>
            <a:ext cx="7111702" cy="831627"/>
          </a:xfrm>
        </p:spPr>
        <p:txBody>
          <a:bodyPr>
            <a:noAutofit/>
          </a:bodyPr>
          <a:lstStyle/>
          <a:p>
            <a:pPr algn="l"/>
            <a:r>
              <a:rPr lang="pl-PL" b="1" dirty="0">
                <a:latin typeface="Calibri" panose="020F0502020204030204" pitchFamily="34" charset="0"/>
              </a:rPr>
              <a:t>Intuicja i empatia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03648" y="1556792"/>
            <a:ext cx="7272808" cy="2016224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Kobieta intuicyjnie szuka dobra i widzi zło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Mężczyzna szuka prawdy i głosi ją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Kobieca intuicja jest związana z życiem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pl-PL" sz="2800" kern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1136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4665"/>
            <a:ext cx="7886700" cy="864096"/>
          </a:xfrm>
        </p:spPr>
        <p:txBody>
          <a:bodyPr>
            <a:noAutofit/>
          </a:bodyPr>
          <a:lstStyle/>
          <a:p>
            <a:r>
              <a:rPr lang="pl-PL" b="1" dirty="0">
                <a:latin typeface="Calibri" panose="020F0502020204030204" pitchFamily="34" charset="0"/>
              </a:rPr>
              <a:t>Odbiór zmysłów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03648" y="1988840"/>
            <a:ext cx="7560840" cy="3024336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Kobieta – dużo lepiej wyposażona, czulsze zmysły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Kobieta - lepsza empatia, lepszy węch, rozpoznawanie kolorów 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Mężczyzna jest prostszy, za to bardziej odporny na warunki środowiska</a:t>
            </a:r>
          </a:p>
        </p:txBody>
      </p:sp>
    </p:spTree>
    <p:extLst>
      <p:ext uri="{BB962C8B-B14F-4D97-AF65-F5344CB8AC3E}">
        <p14:creationId xmlns:p14="http://schemas.microsoft.com/office/powerpoint/2010/main" val="20727395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>
                <a:latin typeface="Calibri" panose="020F0502020204030204" pitchFamily="34" charset="0"/>
              </a:rPr>
              <a:t>Interakcja ze światem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03648" y="1988840"/>
            <a:ext cx="7560840" cy="3096344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Kobieta – wielozadaniowa, jedno zadanie ją nudzi (to strata czasu)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Mężczyzna – jednozadaniowy, ale tworzy dzieło, wiele zadań jednocześnie jest dla niego trudne - posiada w zamian umiejętność głębokiej koncentracji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endParaRPr lang="pl-PL" sz="2800" kern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406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8" y="365125"/>
            <a:ext cx="7781676" cy="1325563"/>
          </a:xfrm>
        </p:spPr>
        <p:txBody>
          <a:bodyPr>
            <a:noAutofit/>
          </a:bodyPr>
          <a:lstStyle/>
          <a:p>
            <a:r>
              <a:rPr lang="pl-PL" b="1" dirty="0">
                <a:latin typeface="Calibri" panose="020F0502020204030204" pitchFamily="34" charset="0"/>
              </a:rPr>
              <a:t>Interakcja z drugim człowiekiem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03648" y="1988840"/>
            <a:ext cx="7560840" cy="3096344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Mężczyzna mówi, aby przekazać informację (stan rozumu)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Kobieta mówi, aby wypowiedzieć swoje uczucia (stan serca)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endParaRPr lang="pl-PL" sz="2800" kern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15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1900845"/>
            <a:ext cx="1252938" cy="14929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747" y="1943404"/>
            <a:ext cx="1252938" cy="125293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8B66FD2-02D8-49F9-B107-59970EBE18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15616" y="332655"/>
            <a:ext cx="7200800" cy="125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l-PL" sz="3600" b="1" cap="none" dirty="0">
                <a:latin typeface="Calibri" panose="020F0502020204030204" pitchFamily="34" charset="0"/>
              </a:rPr>
              <a:t>Odbiór i gromadzenie znaków pozytywnych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F811D4CC-2D66-9A12-30DC-E56643C4E05A}"/>
              </a:ext>
            </a:extLst>
          </p:cNvPr>
          <p:cNvSpPr/>
          <p:nvPr/>
        </p:nvSpPr>
        <p:spPr>
          <a:xfrm>
            <a:off x="2699791" y="4581128"/>
            <a:ext cx="1396955" cy="10081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B050"/>
                </a:solidFill>
              </a:rPr>
              <a:t>Znaki pozytywne</a:t>
            </a: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D348054C-1786-825E-808D-8D70C19DB250}"/>
              </a:ext>
            </a:extLst>
          </p:cNvPr>
          <p:cNvSpPr/>
          <p:nvPr/>
        </p:nvSpPr>
        <p:spPr>
          <a:xfrm>
            <a:off x="5802384" y="4581203"/>
            <a:ext cx="1396955" cy="10081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B050"/>
                </a:solidFill>
              </a:rPr>
              <a:t>Znaki pozytywne</a:t>
            </a:r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6E5F0F91-2EB6-D9F0-301D-5E33636E3460}"/>
              </a:ext>
            </a:extLst>
          </p:cNvPr>
          <p:cNvSpPr/>
          <p:nvPr/>
        </p:nvSpPr>
        <p:spPr>
          <a:xfrm rot="10800000">
            <a:off x="1850096" y="4082034"/>
            <a:ext cx="3096344" cy="499094"/>
          </a:xfrm>
          <a:prstGeom prst="trapezoid">
            <a:avLst>
              <a:gd name="adj" fmla="val 1755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rapezoid 17">
            <a:extLst>
              <a:ext uri="{FF2B5EF4-FFF2-40B4-BE49-F238E27FC236}">
                <a16:creationId xmlns:a16="http://schemas.microsoft.com/office/drawing/2014/main" id="{8F373842-9C7F-D315-F827-B311A8661DD0}"/>
              </a:ext>
            </a:extLst>
          </p:cNvPr>
          <p:cNvSpPr/>
          <p:nvPr/>
        </p:nvSpPr>
        <p:spPr>
          <a:xfrm>
            <a:off x="4957831" y="5589240"/>
            <a:ext cx="3096344" cy="499094"/>
          </a:xfrm>
          <a:prstGeom prst="trapezoid">
            <a:avLst>
              <a:gd name="adj" fmla="val 177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2ED51C-5351-9E3E-A824-57BB29FFD63A}"/>
              </a:ext>
            </a:extLst>
          </p:cNvPr>
          <p:cNvSpPr/>
          <p:nvPr/>
        </p:nvSpPr>
        <p:spPr>
          <a:xfrm>
            <a:off x="6444208" y="4079551"/>
            <a:ext cx="187221" cy="499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A1F52B-F973-19DF-5977-BE8EBC192156}"/>
              </a:ext>
            </a:extLst>
          </p:cNvPr>
          <p:cNvSpPr/>
          <p:nvPr/>
        </p:nvSpPr>
        <p:spPr>
          <a:xfrm>
            <a:off x="3275857" y="5589240"/>
            <a:ext cx="216024" cy="499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ACC80B-5389-06FC-8340-37E99F18C320}"/>
              </a:ext>
            </a:extLst>
          </p:cNvPr>
          <p:cNvGrpSpPr/>
          <p:nvPr/>
        </p:nvGrpSpPr>
        <p:grpSpPr>
          <a:xfrm>
            <a:off x="2513083" y="3632339"/>
            <a:ext cx="1770368" cy="400296"/>
            <a:chOff x="5672608" y="3594456"/>
            <a:chExt cx="1770368" cy="400296"/>
          </a:xfrm>
        </p:grpSpPr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B629D03F-7F30-7EB5-2918-DE567D4E1087}"/>
                </a:ext>
              </a:extLst>
            </p:cNvPr>
            <p:cNvSpPr/>
            <p:nvPr/>
          </p:nvSpPr>
          <p:spPr>
            <a:xfrm>
              <a:off x="6393802" y="3618078"/>
              <a:ext cx="288032" cy="3766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F66AA99B-E77F-A8B6-ED2A-03582BC64E46}"/>
                </a:ext>
              </a:extLst>
            </p:cNvPr>
            <p:cNvSpPr/>
            <p:nvPr/>
          </p:nvSpPr>
          <p:spPr>
            <a:xfrm>
              <a:off x="6774373" y="3609995"/>
              <a:ext cx="288032" cy="3766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5046E9B8-76EC-32B4-CB72-71282D73309F}"/>
                </a:ext>
              </a:extLst>
            </p:cNvPr>
            <p:cNvSpPr/>
            <p:nvPr/>
          </p:nvSpPr>
          <p:spPr>
            <a:xfrm>
              <a:off x="7154944" y="3594456"/>
              <a:ext cx="288032" cy="3766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id="{CAD329DB-BBFA-D205-9C09-5CB36F64567C}"/>
                </a:ext>
              </a:extLst>
            </p:cNvPr>
            <p:cNvSpPr/>
            <p:nvPr/>
          </p:nvSpPr>
          <p:spPr>
            <a:xfrm>
              <a:off x="6033205" y="3611007"/>
              <a:ext cx="288032" cy="3766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345C4372-303D-D08C-9B0E-DF212CB23FA9}"/>
                </a:ext>
              </a:extLst>
            </p:cNvPr>
            <p:cNvSpPr/>
            <p:nvPr/>
          </p:nvSpPr>
          <p:spPr>
            <a:xfrm>
              <a:off x="5672608" y="3609995"/>
              <a:ext cx="288032" cy="3766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8" name="Arrow: Down 27">
            <a:extLst>
              <a:ext uri="{FF2B5EF4-FFF2-40B4-BE49-F238E27FC236}">
                <a16:creationId xmlns:a16="http://schemas.microsoft.com/office/drawing/2014/main" id="{C1BE108D-2DE1-0D04-381F-9B8A1DA9EB99}"/>
              </a:ext>
            </a:extLst>
          </p:cNvPr>
          <p:cNvSpPr/>
          <p:nvPr/>
        </p:nvSpPr>
        <p:spPr>
          <a:xfrm>
            <a:off x="3235627" y="6197056"/>
            <a:ext cx="288032" cy="376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13DD0E0-2351-88F9-1617-3278BBA71DC6}"/>
              </a:ext>
            </a:extLst>
          </p:cNvPr>
          <p:cNvGrpSpPr/>
          <p:nvPr/>
        </p:nvGrpSpPr>
        <p:grpSpPr>
          <a:xfrm>
            <a:off x="5648673" y="6197056"/>
            <a:ext cx="1770368" cy="400296"/>
            <a:chOff x="5672608" y="3594456"/>
            <a:chExt cx="1770368" cy="400296"/>
          </a:xfrm>
        </p:grpSpPr>
        <p:sp>
          <p:nvSpPr>
            <p:cNvPr id="34" name="Arrow: Down 33">
              <a:extLst>
                <a:ext uri="{FF2B5EF4-FFF2-40B4-BE49-F238E27FC236}">
                  <a16:creationId xmlns:a16="http://schemas.microsoft.com/office/drawing/2014/main" id="{0697DC64-5D9D-8B7E-6F9D-244076022ED2}"/>
                </a:ext>
              </a:extLst>
            </p:cNvPr>
            <p:cNvSpPr/>
            <p:nvPr/>
          </p:nvSpPr>
          <p:spPr>
            <a:xfrm>
              <a:off x="6393802" y="3618078"/>
              <a:ext cx="288032" cy="3766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Arrow: Down 34">
              <a:extLst>
                <a:ext uri="{FF2B5EF4-FFF2-40B4-BE49-F238E27FC236}">
                  <a16:creationId xmlns:a16="http://schemas.microsoft.com/office/drawing/2014/main" id="{860A9F07-9866-D21D-A18A-E5360E3C7EDB}"/>
                </a:ext>
              </a:extLst>
            </p:cNvPr>
            <p:cNvSpPr/>
            <p:nvPr/>
          </p:nvSpPr>
          <p:spPr>
            <a:xfrm>
              <a:off x="6774373" y="3609995"/>
              <a:ext cx="288032" cy="3766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Arrow: Down 35">
              <a:extLst>
                <a:ext uri="{FF2B5EF4-FFF2-40B4-BE49-F238E27FC236}">
                  <a16:creationId xmlns:a16="http://schemas.microsoft.com/office/drawing/2014/main" id="{D6D7E6FE-3BD4-4B2F-D67C-73A91C847730}"/>
                </a:ext>
              </a:extLst>
            </p:cNvPr>
            <p:cNvSpPr/>
            <p:nvPr/>
          </p:nvSpPr>
          <p:spPr>
            <a:xfrm>
              <a:off x="7154944" y="3594456"/>
              <a:ext cx="288032" cy="3766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Arrow: Down 36">
              <a:extLst>
                <a:ext uri="{FF2B5EF4-FFF2-40B4-BE49-F238E27FC236}">
                  <a16:creationId xmlns:a16="http://schemas.microsoft.com/office/drawing/2014/main" id="{FA5E89D3-4BA2-5733-0945-3271D5C1F327}"/>
                </a:ext>
              </a:extLst>
            </p:cNvPr>
            <p:cNvSpPr/>
            <p:nvPr/>
          </p:nvSpPr>
          <p:spPr>
            <a:xfrm>
              <a:off x="6033205" y="3611007"/>
              <a:ext cx="288032" cy="3766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Arrow: Down 37">
              <a:extLst>
                <a:ext uri="{FF2B5EF4-FFF2-40B4-BE49-F238E27FC236}">
                  <a16:creationId xmlns:a16="http://schemas.microsoft.com/office/drawing/2014/main" id="{14CFB8F5-625A-62D5-D0D2-2E6DD652F083}"/>
                </a:ext>
              </a:extLst>
            </p:cNvPr>
            <p:cNvSpPr/>
            <p:nvPr/>
          </p:nvSpPr>
          <p:spPr>
            <a:xfrm>
              <a:off x="5672608" y="3609995"/>
              <a:ext cx="288032" cy="3766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9" name="Arrow: Down 38">
            <a:extLst>
              <a:ext uri="{FF2B5EF4-FFF2-40B4-BE49-F238E27FC236}">
                <a16:creationId xmlns:a16="http://schemas.microsoft.com/office/drawing/2014/main" id="{DCAE4C2B-4A6B-4799-9636-C7AEAE12F96D}"/>
              </a:ext>
            </a:extLst>
          </p:cNvPr>
          <p:cNvSpPr/>
          <p:nvPr/>
        </p:nvSpPr>
        <p:spPr>
          <a:xfrm>
            <a:off x="6393802" y="3613666"/>
            <a:ext cx="288032" cy="376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007345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8B66FD2-02D8-49F9-B107-59970EBE18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15616" y="332655"/>
            <a:ext cx="7200800" cy="125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l-PL" sz="3600" b="1" cap="none" dirty="0">
                <a:latin typeface="Calibri" panose="020F0502020204030204" pitchFamily="34" charset="0"/>
              </a:rPr>
              <a:t>Odbiór i gromadzenie znaków negatywnych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E0EF50-244C-8133-4C38-9EC2CDEF276B}"/>
              </a:ext>
            </a:extLst>
          </p:cNvPr>
          <p:cNvGrpSpPr/>
          <p:nvPr/>
        </p:nvGrpSpPr>
        <p:grpSpPr>
          <a:xfrm>
            <a:off x="1793446" y="4006684"/>
            <a:ext cx="3096344" cy="2008783"/>
            <a:chOff x="2214589" y="3972453"/>
            <a:chExt cx="3096344" cy="2008783"/>
          </a:xfrm>
        </p:grpSpPr>
        <p:sp>
          <p:nvSpPr>
            <p:cNvPr id="15" name="Flowchart: Process 14">
              <a:extLst>
                <a:ext uri="{FF2B5EF4-FFF2-40B4-BE49-F238E27FC236}">
                  <a16:creationId xmlns:a16="http://schemas.microsoft.com/office/drawing/2014/main" id="{D348054C-1786-825E-808D-8D70C19DB250}"/>
                </a:ext>
              </a:extLst>
            </p:cNvPr>
            <p:cNvSpPr/>
            <p:nvPr/>
          </p:nvSpPr>
          <p:spPr>
            <a:xfrm>
              <a:off x="3059142" y="4474105"/>
              <a:ext cx="1396955" cy="1008112"/>
            </a:xfrm>
            <a:prstGeom prst="flowChartProcess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bg1"/>
                  </a:solidFill>
                </a:rPr>
                <a:t>Znaki negatywne</a:t>
              </a:r>
            </a:p>
          </p:txBody>
        </p:sp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8F373842-9C7F-D315-F827-B311A8661DD0}"/>
                </a:ext>
              </a:extLst>
            </p:cNvPr>
            <p:cNvSpPr/>
            <p:nvPr/>
          </p:nvSpPr>
          <p:spPr>
            <a:xfrm>
              <a:off x="2214589" y="5482142"/>
              <a:ext cx="3096344" cy="499094"/>
            </a:xfrm>
            <a:prstGeom prst="trapezoid">
              <a:avLst>
                <a:gd name="adj" fmla="val 177375"/>
              </a:avLst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C2ED51C-5351-9E3E-A824-57BB29FFD63A}"/>
                </a:ext>
              </a:extLst>
            </p:cNvPr>
            <p:cNvSpPr/>
            <p:nvPr/>
          </p:nvSpPr>
          <p:spPr>
            <a:xfrm>
              <a:off x="3649607" y="3972453"/>
              <a:ext cx="202313" cy="499095"/>
            </a:xfrm>
            <a:prstGeom prst="rect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774A702-2B97-64C6-FD1A-759D3E565472}"/>
              </a:ext>
            </a:extLst>
          </p:cNvPr>
          <p:cNvGrpSpPr/>
          <p:nvPr/>
        </p:nvGrpSpPr>
        <p:grpSpPr>
          <a:xfrm>
            <a:off x="4927006" y="4015833"/>
            <a:ext cx="3096344" cy="2037412"/>
            <a:chOff x="4927006" y="4015833"/>
            <a:chExt cx="3096344" cy="2037412"/>
          </a:xfrm>
        </p:grpSpPr>
        <p:sp>
          <p:nvSpPr>
            <p:cNvPr id="4" name="Flowchart: Process 3">
              <a:extLst>
                <a:ext uri="{FF2B5EF4-FFF2-40B4-BE49-F238E27FC236}">
                  <a16:creationId xmlns:a16="http://schemas.microsoft.com/office/drawing/2014/main" id="{F811D4CC-2D66-9A12-30DC-E56643C4E05A}"/>
                </a:ext>
              </a:extLst>
            </p:cNvPr>
            <p:cNvSpPr/>
            <p:nvPr/>
          </p:nvSpPr>
          <p:spPr>
            <a:xfrm>
              <a:off x="5802383" y="4546038"/>
              <a:ext cx="1396955" cy="1008112"/>
            </a:xfrm>
            <a:prstGeom prst="flowChartProcess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bg1"/>
                  </a:solidFill>
                </a:rPr>
                <a:t>Znaki negatywne</a:t>
              </a:r>
            </a:p>
          </p:txBody>
        </p:sp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6E5F0F91-2EB6-D9F0-301D-5E33636E3460}"/>
                </a:ext>
              </a:extLst>
            </p:cNvPr>
            <p:cNvSpPr/>
            <p:nvPr/>
          </p:nvSpPr>
          <p:spPr>
            <a:xfrm rot="10800000">
              <a:off x="4927006" y="4015833"/>
              <a:ext cx="3096344" cy="499094"/>
            </a:xfrm>
            <a:prstGeom prst="trapezoid">
              <a:avLst>
                <a:gd name="adj" fmla="val 168305"/>
              </a:avLst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A1F52B-F973-19DF-5977-BE8EBC192156}"/>
                </a:ext>
              </a:extLst>
            </p:cNvPr>
            <p:cNvSpPr/>
            <p:nvPr/>
          </p:nvSpPr>
          <p:spPr>
            <a:xfrm>
              <a:off x="6416877" y="5554150"/>
              <a:ext cx="203030" cy="499095"/>
            </a:xfrm>
            <a:prstGeom prst="rect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7597005-A4E8-8EE7-D063-4C084B5A6412}"/>
              </a:ext>
            </a:extLst>
          </p:cNvPr>
          <p:cNvGrpSpPr/>
          <p:nvPr/>
        </p:nvGrpSpPr>
        <p:grpSpPr>
          <a:xfrm>
            <a:off x="5531693" y="3556745"/>
            <a:ext cx="1770368" cy="400296"/>
            <a:chOff x="5672608" y="3594456"/>
            <a:chExt cx="1770368" cy="400296"/>
          </a:xfrm>
          <a:solidFill>
            <a:srgbClr val="FF0000"/>
          </a:solidFill>
        </p:grpSpPr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DB783ED7-EA2A-1E1E-AAB5-914FC70F96AF}"/>
                </a:ext>
              </a:extLst>
            </p:cNvPr>
            <p:cNvSpPr/>
            <p:nvPr/>
          </p:nvSpPr>
          <p:spPr>
            <a:xfrm>
              <a:off x="6393802" y="3618078"/>
              <a:ext cx="288032" cy="376674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4F7392EC-12E8-B157-F467-A239A21D97D3}"/>
                </a:ext>
              </a:extLst>
            </p:cNvPr>
            <p:cNvSpPr/>
            <p:nvPr/>
          </p:nvSpPr>
          <p:spPr>
            <a:xfrm>
              <a:off x="6774373" y="3609995"/>
              <a:ext cx="288032" cy="376674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3046FE82-A4FD-5333-DA85-0E2556BD2D00}"/>
                </a:ext>
              </a:extLst>
            </p:cNvPr>
            <p:cNvSpPr/>
            <p:nvPr/>
          </p:nvSpPr>
          <p:spPr>
            <a:xfrm>
              <a:off x="7154944" y="3594456"/>
              <a:ext cx="288032" cy="376674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DA685E40-0CE8-2240-1C29-6536F3BB6399}"/>
                </a:ext>
              </a:extLst>
            </p:cNvPr>
            <p:cNvSpPr/>
            <p:nvPr/>
          </p:nvSpPr>
          <p:spPr>
            <a:xfrm>
              <a:off x="6033205" y="3611007"/>
              <a:ext cx="288032" cy="376674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1AE206DE-6C33-6FC1-F6D4-A2995E40B12B}"/>
                </a:ext>
              </a:extLst>
            </p:cNvPr>
            <p:cNvSpPr/>
            <p:nvPr/>
          </p:nvSpPr>
          <p:spPr>
            <a:xfrm>
              <a:off x="5672608" y="3609995"/>
              <a:ext cx="288032" cy="376674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ECE865A-DCE1-45D8-2DEE-EEFD28B83E57}"/>
              </a:ext>
            </a:extLst>
          </p:cNvPr>
          <p:cNvGrpSpPr/>
          <p:nvPr/>
        </p:nvGrpSpPr>
        <p:grpSpPr>
          <a:xfrm>
            <a:off x="2451292" y="6116823"/>
            <a:ext cx="1770368" cy="400296"/>
            <a:chOff x="5672608" y="3594456"/>
            <a:chExt cx="1770368" cy="400296"/>
          </a:xfrm>
          <a:solidFill>
            <a:srgbClr val="FF0000"/>
          </a:solidFill>
        </p:grpSpPr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4729F2BF-8255-A7E1-B1DA-DFD005432C01}"/>
                </a:ext>
              </a:extLst>
            </p:cNvPr>
            <p:cNvSpPr/>
            <p:nvPr/>
          </p:nvSpPr>
          <p:spPr>
            <a:xfrm>
              <a:off x="6393802" y="3618078"/>
              <a:ext cx="288032" cy="376674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id="{7AE1D926-6395-F1CC-0538-4F6C57102124}"/>
                </a:ext>
              </a:extLst>
            </p:cNvPr>
            <p:cNvSpPr/>
            <p:nvPr/>
          </p:nvSpPr>
          <p:spPr>
            <a:xfrm>
              <a:off x="6774373" y="3609995"/>
              <a:ext cx="288032" cy="376674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78DFAE8D-4650-32A4-8E46-30938911FB43}"/>
                </a:ext>
              </a:extLst>
            </p:cNvPr>
            <p:cNvSpPr/>
            <p:nvPr/>
          </p:nvSpPr>
          <p:spPr>
            <a:xfrm>
              <a:off x="7154944" y="3594456"/>
              <a:ext cx="288032" cy="376674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492BF57A-B0AB-F612-8890-42FD8EFE2EDC}"/>
                </a:ext>
              </a:extLst>
            </p:cNvPr>
            <p:cNvSpPr/>
            <p:nvPr/>
          </p:nvSpPr>
          <p:spPr>
            <a:xfrm>
              <a:off x="6033205" y="3611007"/>
              <a:ext cx="288032" cy="376674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Arrow: Down 27">
              <a:extLst>
                <a:ext uri="{FF2B5EF4-FFF2-40B4-BE49-F238E27FC236}">
                  <a16:creationId xmlns:a16="http://schemas.microsoft.com/office/drawing/2014/main" id="{A9EAB83B-00F3-3A39-EB4A-15B8E65C3831}"/>
                </a:ext>
              </a:extLst>
            </p:cNvPr>
            <p:cNvSpPr/>
            <p:nvPr/>
          </p:nvSpPr>
          <p:spPr>
            <a:xfrm>
              <a:off x="5672608" y="3609995"/>
              <a:ext cx="288032" cy="376674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C07FA1E1-E408-7B85-103F-C5E4EFB80F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1900845"/>
            <a:ext cx="1252938" cy="14929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D6A97AC-90DA-F039-1490-9F7417EE77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747" y="1943404"/>
            <a:ext cx="1252938" cy="1252938"/>
          </a:xfrm>
          <a:prstGeom prst="rect">
            <a:avLst/>
          </a:prstGeom>
        </p:spPr>
      </p:pic>
      <p:sp>
        <p:nvSpPr>
          <p:cNvPr id="32" name="Arrow: Down 31">
            <a:extLst>
              <a:ext uri="{FF2B5EF4-FFF2-40B4-BE49-F238E27FC236}">
                <a16:creationId xmlns:a16="http://schemas.microsoft.com/office/drawing/2014/main" id="{E324C250-507C-11D3-D076-161E27A26D7A}"/>
              </a:ext>
            </a:extLst>
          </p:cNvPr>
          <p:cNvSpPr/>
          <p:nvPr/>
        </p:nvSpPr>
        <p:spPr>
          <a:xfrm>
            <a:off x="3182244" y="3556745"/>
            <a:ext cx="288032" cy="37667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70AAD507-52F4-AC10-21AD-0EF55CDEA94F}"/>
              </a:ext>
            </a:extLst>
          </p:cNvPr>
          <p:cNvSpPr/>
          <p:nvPr/>
        </p:nvSpPr>
        <p:spPr>
          <a:xfrm>
            <a:off x="6366911" y="6132362"/>
            <a:ext cx="288032" cy="37667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2014546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>
                <a:latin typeface="Calibri" panose="020F0502020204030204" pitchFamily="34" charset="0"/>
              </a:rPr>
              <a:t>Przeżywanie stresu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71742" y="1402557"/>
            <a:ext cx="7560840" cy="4546600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571500">
              <a:spcBef>
                <a:spcPts val="0"/>
              </a:spcBef>
              <a:spcAft>
                <a:spcPts val="6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Kobieta </a:t>
            </a:r>
          </a:p>
          <a:p>
            <a:pPr marL="1028700" lvl="1" indent="-5715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sz="2600" kern="0" dirty="0">
                <a:solidFill>
                  <a:srgbClr val="0070C0"/>
                </a:solidFill>
                <a:latin typeface="Calibri" panose="020F0502020204030204" pitchFamily="34" charset="0"/>
              </a:rPr>
              <a:t>Zbiera, pamięta, akumuluje		</a:t>
            </a:r>
          </a:p>
          <a:p>
            <a:pPr marL="1028700" lvl="1" indent="-5715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sz="2600" kern="0" dirty="0">
                <a:solidFill>
                  <a:srgbClr val="0070C0"/>
                </a:solidFill>
                <a:latin typeface="Calibri" panose="020F0502020204030204" pitchFamily="34" charset="0"/>
              </a:rPr>
              <a:t>Trudno i długo rozładowuje stres</a:t>
            </a:r>
          </a:p>
          <a:p>
            <a:pPr marL="1028700" lvl="1" indent="-5715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sz="2600" kern="0" dirty="0">
                <a:solidFill>
                  <a:srgbClr val="0070C0"/>
                </a:solidFill>
                <a:latin typeface="Calibri" panose="020F0502020204030204" pitchFamily="34" charset="0"/>
              </a:rPr>
              <a:t>Musi wypowiedzieć stres</a:t>
            </a:r>
          </a:p>
          <a:p>
            <a:pPr marL="1028700" lvl="1" indent="-5715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l-PL" sz="2600" kern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Mężczyzna</a:t>
            </a:r>
          </a:p>
          <a:p>
            <a:pPr marL="1028700" lvl="1" indent="-5715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sz="2600" kern="0" dirty="0">
                <a:solidFill>
                  <a:srgbClr val="0070C0"/>
                </a:solidFill>
                <a:latin typeface="Calibri" panose="020F0502020204030204" pitchFamily="34" charset="0"/>
              </a:rPr>
              <a:t>Daje sobie radę sam ze stresem</a:t>
            </a:r>
          </a:p>
          <a:p>
            <a:pPr marL="1028700" lvl="1" indent="-5715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sz="2600" kern="0" dirty="0">
                <a:solidFill>
                  <a:srgbClr val="0070C0"/>
                </a:solidFill>
                <a:latin typeface="Calibri" panose="020F0502020204030204" pitchFamily="34" charset="0"/>
              </a:rPr>
              <a:t>Pamięta tylko najcięższy stres</a:t>
            </a:r>
          </a:p>
          <a:p>
            <a:pPr marL="1028700" lvl="1" indent="-5715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sz="2600" kern="0" dirty="0">
                <a:solidFill>
                  <a:srgbClr val="0070C0"/>
                </a:solidFill>
                <a:latin typeface="Calibri" panose="020F0502020204030204" pitchFamily="34" charset="0"/>
              </a:rPr>
              <a:t>Szybko rozładowuje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endParaRPr lang="pl-PL" sz="2800" kern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707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>
                <a:latin typeface="Calibri" panose="020F0502020204030204" pitchFamily="34" charset="0"/>
              </a:rPr>
              <a:t>Wyobraźnia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03648" y="2348880"/>
            <a:ext cx="7560840" cy="3888408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571500">
              <a:spcBef>
                <a:spcPts val="0"/>
              </a:spcBef>
              <a:spcAft>
                <a:spcPts val="6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Kobieta posiada dużo bardziej potężną wyobraźnię</a:t>
            </a:r>
          </a:p>
          <a:p>
            <a:pPr marL="571500" indent="-571500">
              <a:spcBef>
                <a:spcPts val="0"/>
              </a:spcBef>
              <a:spcAft>
                <a:spcPts val="6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Zbiera sygnały z otoczenia i na ich podstawie uruchamia swoją wyobraźnię</a:t>
            </a:r>
            <a:endParaRPr lang="pl-PL" sz="2600" kern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endParaRPr lang="pl-PL" sz="2800" kern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4833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1086203" y="1700809"/>
            <a:ext cx="7737447" cy="4815520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23 </a:t>
            </a: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mężczyzna powiedział:</a:t>
            </a:r>
            <a:b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«Ta dopiero jest kością z moich </a:t>
            </a:r>
            <a:b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kości i ciałem z mego ciała!</a:t>
            </a:r>
            <a:b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Ta będzie się zwała niewiastą, bo ta z mężczyzny została wzięta».</a:t>
            </a:r>
          </a:p>
          <a:p>
            <a:pPr>
              <a:spcBef>
                <a:spcPts val="0"/>
              </a:spcBef>
              <a:defRPr/>
            </a:pPr>
            <a:b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24 </a:t>
            </a: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Dlatego to mężczyzna opuszcza ojca swego i matkę swoją i łączy się ze swą żoną tak ściśle, że stają się jednym ciałem</a:t>
            </a:r>
            <a:endParaRPr lang="pl-PL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pl-PL" sz="2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5285224" y="5111472"/>
            <a:ext cx="1529079" cy="45719"/>
          </a:xfrm>
          <a:custGeom>
            <a:avLst/>
            <a:gdLst>
              <a:gd name="connsiteX0" fmla="*/ 0 w 1719942"/>
              <a:gd name="connsiteY0" fmla="*/ 32657 h 43602"/>
              <a:gd name="connsiteX1" fmla="*/ 446314 w 1719942"/>
              <a:gd name="connsiteY1" fmla="*/ 0 h 43602"/>
              <a:gd name="connsiteX2" fmla="*/ 1578428 w 1719942"/>
              <a:gd name="connsiteY2" fmla="*/ 21771 h 43602"/>
              <a:gd name="connsiteX3" fmla="*/ 1611085 w 1719942"/>
              <a:gd name="connsiteY3" fmla="*/ 32657 h 43602"/>
              <a:gd name="connsiteX4" fmla="*/ 1719942 w 1719942"/>
              <a:gd name="connsiteY4" fmla="*/ 43542 h 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9942" h="43602">
                <a:moveTo>
                  <a:pt x="0" y="32657"/>
                </a:moveTo>
                <a:cubicBezTo>
                  <a:pt x="381136" y="8835"/>
                  <a:pt x="232713" y="23732"/>
                  <a:pt x="446314" y="0"/>
                </a:cubicBezTo>
                <a:cubicBezTo>
                  <a:pt x="1022679" y="32018"/>
                  <a:pt x="248501" y="-8116"/>
                  <a:pt x="1578428" y="21771"/>
                </a:cubicBezTo>
                <a:cubicBezTo>
                  <a:pt x="1589900" y="22029"/>
                  <a:pt x="1599833" y="30407"/>
                  <a:pt x="1611085" y="32657"/>
                </a:cubicBezTo>
                <a:cubicBezTo>
                  <a:pt x="1673208" y="45081"/>
                  <a:pt x="1672171" y="43542"/>
                  <a:pt x="1719942" y="43542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Freeform 2"/>
          <p:cNvSpPr/>
          <p:nvPr/>
        </p:nvSpPr>
        <p:spPr>
          <a:xfrm>
            <a:off x="3707904" y="5615306"/>
            <a:ext cx="1296144" cy="45719"/>
          </a:xfrm>
          <a:custGeom>
            <a:avLst/>
            <a:gdLst>
              <a:gd name="connsiteX0" fmla="*/ 0 w 1621972"/>
              <a:gd name="connsiteY0" fmla="*/ 20959 h 20959"/>
              <a:gd name="connsiteX1" fmla="*/ 936172 w 1621972"/>
              <a:gd name="connsiteY1" fmla="*/ 20959 h 20959"/>
              <a:gd name="connsiteX2" fmla="*/ 1621972 w 1621972"/>
              <a:gd name="connsiteY2" fmla="*/ 10073 h 2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1972" h="20959">
                <a:moveTo>
                  <a:pt x="0" y="20959"/>
                </a:moveTo>
                <a:cubicBezTo>
                  <a:pt x="377263" y="-26200"/>
                  <a:pt x="-32252" y="20959"/>
                  <a:pt x="936172" y="20959"/>
                </a:cubicBezTo>
                <a:cubicBezTo>
                  <a:pt x="1164801" y="20959"/>
                  <a:pt x="1393343" y="10073"/>
                  <a:pt x="1621972" y="10073"/>
                </a:cubicBezTo>
              </a:path>
            </a:pathLst>
          </a:cu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Freeform 3"/>
          <p:cNvSpPr/>
          <p:nvPr/>
        </p:nvSpPr>
        <p:spPr>
          <a:xfrm>
            <a:off x="4139953" y="6066224"/>
            <a:ext cx="2376264" cy="45719"/>
          </a:xfrm>
          <a:custGeom>
            <a:avLst/>
            <a:gdLst>
              <a:gd name="connsiteX0" fmla="*/ 0 w 1611086"/>
              <a:gd name="connsiteY0" fmla="*/ 0 h 21444"/>
              <a:gd name="connsiteX1" fmla="*/ 1611086 w 1611086"/>
              <a:gd name="connsiteY1" fmla="*/ 10886 h 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1086" h="21444">
                <a:moveTo>
                  <a:pt x="0" y="0"/>
                </a:moveTo>
                <a:cubicBezTo>
                  <a:pt x="652211" y="40764"/>
                  <a:pt x="116001" y="10886"/>
                  <a:pt x="1611086" y="1088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6425" y="252707"/>
            <a:ext cx="4744079" cy="831627"/>
          </a:xfrm>
        </p:spPr>
        <p:txBody>
          <a:bodyPr/>
          <a:lstStyle/>
          <a:p>
            <a:pPr marL="0" indent="0" algn="l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</a:rPr>
              <a:t>Księga Rodzaju, 2 </a:t>
            </a:r>
          </a:p>
        </p:txBody>
      </p:sp>
      <p:sp>
        <p:nvSpPr>
          <p:cNvPr id="8" name="Freeform 7"/>
          <p:cNvSpPr/>
          <p:nvPr/>
        </p:nvSpPr>
        <p:spPr>
          <a:xfrm>
            <a:off x="1340414" y="2638902"/>
            <a:ext cx="4959778" cy="45719"/>
          </a:xfrm>
          <a:custGeom>
            <a:avLst/>
            <a:gdLst>
              <a:gd name="connsiteX0" fmla="*/ 0 w 1611086"/>
              <a:gd name="connsiteY0" fmla="*/ 0 h 21444"/>
              <a:gd name="connsiteX1" fmla="*/ 1611086 w 1611086"/>
              <a:gd name="connsiteY1" fmla="*/ 10886 h 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1086" h="21444">
                <a:moveTo>
                  <a:pt x="0" y="0"/>
                </a:moveTo>
                <a:cubicBezTo>
                  <a:pt x="652211" y="40764"/>
                  <a:pt x="116001" y="10886"/>
                  <a:pt x="1611086" y="1088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304" y="146241"/>
            <a:ext cx="2159149" cy="28270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02508" y="2929248"/>
            <a:ext cx="20233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Calibri" panose="020F0502020204030204" pitchFamily="34" charset="0"/>
              </a:rPr>
              <a:t>Adam i Ewa - Lucas Cranach Starszy</a:t>
            </a: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CB5530A1-83DB-4BBD-B6D6-C1C19092F5A8}"/>
              </a:ext>
            </a:extLst>
          </p:cNvPr>
          <p:cNvSpPr/>
          <p:nvPr/>
        </p:nvSpPr>
        <p:spPr>
          <a:xfrm>
            <a:off x="1187624" y="3152609"/>
            <a:ext cx="4464496" cy="45719"/>
          </a:xfrm>
          <a:custGeom>
            <a:avLst/>
            <a:gdLst>
              <a:gd name="connsiteX0" fmla="*/ 0 w 1611086"/>
              <a:gd name="connsiteY0" fmla="*/ 0 h 21444"/>
              <a:gd name="connsiteX1" fmla="*/ 1611086 w 1611086"/>
              <a:gd name="connsiteY1" fmla="*/ 10886 h 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1086" h="21444">
                <a:moveTo>
                  <a:pt x="0" y="0"/>
                </a:moveTo>
                <a:cubicBezTo>
                  <a:pt x="652211" y="40764"/>
                  <a:pt x="116001" y="10886"/>
                  <a:pt x="1611086" y="1088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71340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dvAuto="0"/>
      <p:bldP spid="2" grpId="0" animBg="1"/>
      <p:bldP spid="3" grpId="0" animBg="1"/>
      <p:bldP spid="4" grpId="0" animBg="1"/>
      <p:bldP spid="8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65125"/>
            <a:ext cx="7471742" cy="1325563"/>
          </a:xfrm>
        </p:spPr>
        <p:txBody>
          <a:bodyPr>
            <a:noAutofit/>
          </a:bodyPr>
          <a:lstStyle/>
          <a:p>
            <a:r>
              <a:rPr lang="pl-PL" b="1" dirty="0">
                <a:latin typeface="Calibri" panose="020F0502020204030204" pitchFamily="34" charset="0"/>
              </a:rPr>
              <a:t>Podejmowanie decyzji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59632" y="2204864"/>
            <a:ext cx="7560840" cy="2880296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571500">
              <a:spcBef>
                <a:spcPts val="0"/>
              </a:spcBef>
              <a:spcAft>
                <a:spcPts val="6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Mężczyzna – potrafi podjąć szybką decyzję (niekoniecznie najlepszą)</a:t>
            </a:r>
          </a:p>
          <a:p>
            <a:pPr marL="571500" indent="-571500">
              <a:spcBef>
                <a:spcPts val="0"/>
              </a:spcBef>
              <a:spcAft>
                <a:spcPts val="600"/>
              </a:spcAft>
              <a:buFont typeface="Wingdings 3" panose="05040102010807070707" pitchFamily="18" charset="2"/>
              <a:buChar char=""/>
              <a:defRPr/>
            </a:pPr>
            <a:endParaRPr lang="pl-PL" sz="2800" kern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571500" indent="-571500">
              <a:spcBef>
                <a:spcPts val="0"/>
              </a:spcBef>
              <a:spcAft>
                <a:spcPts val="6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Kobieta – rozważa różne warianty i możliwości i ma czasem problem z wyborem</a:t>
            </a:r>
            <a:endParaRPr lang="pl-PL" dirty="0"/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endParaRPr lang="pl-PL" sz="2800" kern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18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65125"/>
            <a:ext cx="7471742" cy="1325563"/>
          </a:xfrm>
        </p:spPr>
        <p:txBody>
          <a:bodyPr>
            <a:noAutofit/>
          </a:bodyPr>
          <a:lstStyle/>
          <a:p>
            <a:r>
              <a:rPr lang="pl-PL" b="1" dirty="0">
                <a:latin typeface="Calibri" panose="020F0502020204030204" pitchFamily="34" charset="0"/>
              </a:rPr>
              <a:t>Poczucie czasu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48730" y="2204864"/>
            <a:ext cx="7471742" cy="3384376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571500">
              <a:spcBef>
                <a:spcPts val="0"/>
              </a:spcBef>
              <a:spcAft>
                <a:spcPts val="6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Mężczyzna – jako jednozadaniowy – określa czas czysto literalnie:</a:t>
            </a:r>
          </a:p>
          <a:p>
            <a:pPr marL="1028700" lvl="1" indent="-396875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pl-PL" sz="2600" kern="0" dirty="0">
                <a:solidFill>
                  <a:srgbClr val="0070C0"/>
                </a:solidFill>
                <a:latin typeface="Calibri" panose="020F0502020204030204" pitchFamily="34" charset="0"/>
              </a:rPr>
              <a:t>1 godzina = 60 minut </a:t>
            </a:r>
          </a:p>
          <a:p>
            <a:pPr marL="1028700" lvl="1" indent="-396875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pl-PL" sz="2600" kern="0" dirty="0">
                <a:solidFill>
                  <a:srgbClr val="0070C0"/>
                </a:solidFill>
                <a:latin typeface="Calibri" panose="020F0502020204030204" pitchFamily="34" charset="0"/>
              </a:rPr>
              <a:t>1 minuta = 60 sekund</a:t>
            </a:r>
          </a:p>
          <a:p>
            <a:pPr marL="571500" indent="-571500">
              <a:spcBef>
                <a:spcPts val="0"/>
              </a:spcBef>
              <a:spcAft>
                <a:spcPts val="6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Kobieta – jako wielozadaniowa – określa czas poprzez ilość wykonania wszystkich zaplanowanych działań</a:t>
            </a:r>
          </a:p>
        </p:txBody>
      </p:sp>
    </p:spTree>
    <p:extLst>
      <p:ext uri="{BB962C8B-B14F-4D97-AF65-F5344CB8AC3E}">
        <p14:creationId xmlns:p14="http://schemas.microsoft.com/office/powerpoint/2010/main" val="7537467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400" b="1" dirty="0" err="1">
                <a:latin typeface="Calibri" panose="020F0502020204030204" pitchFamily="34" charset="0"/>
              </a:rPr>
              <a:t>Kobieta</a:t>
            </a:r>
            <a:r>
              <a:rPr lang="en-US" sz="4400" b="1" dirty="0">
                <a:latin typeface="Calibri" panose="020F0502020204030204" pitchFamily="34" charset="0"/>
              </a:rPr>
              <a:t> a </a:t>
            </a:r>
            <a:r>
              <a:rPr lang="en-US" sz="4400" b="1" dirty="0" err="1">
                <a:latin typeface="Calibri" panose="020F0502020204030204" pitchFamily="34" charset="0"/>
              </a:rPr>
              <a:t>mężczyzna</a:t>
            </a:r>
            <a:endParaRPr lang="pl-PL" sz="4400" b="1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0552" y="1772816"/>
            <a:ext cx="725986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Bef>
                <a:spcPts val="1800"/>
              </a:spcBef>
              <a:buFont typeface="Wingdings 3" panose="05040102010807070707" pitchFamily="18" charset="2"/>
              <a:buChar char=""/>
              <a:defRPr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Kobieta potrafi dniami i nocami trwać na "dyżurze" przy tych, którzy potrzebują jej obecności – jej organizm jest zaskakująco wytrzymały</a:t>
            </a:r>
          </a:p>
          <a:p>
            <a:pPr marL="355600" indent="-355600">
              <a:spcBef>
                <a:spcPts val="1800"/>
              </a:spcBef>
              <a:buFont typeface="Wingdings 3" panose="05040102010807070707" pitchFamily="18" charset="2"/>
              <a:buChar char=""/>
              <a:defRPr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Mężczyzna jest zdolny do cięższej pracy, ale potrzebuje regularnego odpoczynku</a:t>
            </a:r>
          </a:p>
          <a:p>
            <a:pPr marL="355600" indent="-355600">
              <a:spcBef>
                <a:spcPts val="1800"/>
              </a:spcBef>
              <a:buFont typeface="Wingdings 3" panose="05040102010807070707" pitchFamily="18" charset="2"/>
              <a:buChar char=""/>
              <a:defRPr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Kobiece cechy - wrażliwość na piękno, troska o innych, bezinteresowność, czystość, gościnność, kultura bycia</a:t>
            </a:r>
          </a:p>
          <a:p>
            <a:pPr marL="355600" indent="-355600">
              <a:spcBef>
                <a:spcPts val="1800"/>
              </a:spcBef>
              <a:buFont typeface="Wingdings 3" panose="05040102010807070707" pitchFamily="18" charset="2"/>
              <a:buChar char=""/>
              <a:defRPr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Kobiety mobilizują mężczyzn do budowania społeczeństwa, w którym osoby są ważniejsze niż rzeczy</a:t>
            </a:r>
          </a:p>
        </p:txBody>
      </p:sp>
    </p:spTree>
    <p:extLst>
      <p:ext uri="{BB962C8B-B14F-4D97-AF65-F5344CB8AC3E}">
        <p14:creationId xmlns:p14="http://schemas.microsoft.com/office/powerpoint/2010/main" val="2782294429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618" y="365125"/>
            <a:ext cx="7175732" cy="687611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pl-PL" sz="4400" b="1" dirty="0">
                <a:latin typeface="Calibri" panose="020F0502020204030204" pitchFamily="34" charset="0"/>
              </a:rPr>
              <a:t>Psychika i duchowość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9618" y="1490633"/>
            <a:ext cx="72598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pl-PL" sz="2000" dirty="0">
                <a:solidFill>
                  <a:srgbClr val="FF3300"/>
                </a:solidFill>
                <a:latin typeface="Calibri" panose="020F0502020204030204" pitchFamily="34" charset="0"/>
              </a:rPr>
              <a:t>Odmienność i komplementarność psychiki kobiety i mężczyzny</a:t>
            </a:r>
            <a:endParaRPr lang="en-GB" sz="2000" dirty="0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9618" y="2060848"/>
            <a:ext cx="7408845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Bef>
                <a:spcPts val="1800"/>
              </a:spcBef>
              <a:buFont typeface="Wingdings 3" panose="05040102010807070707" pitchFamily="18" charset="2"/>
              <a:buChar char=""/>
              <a:defRPr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Kobieca psychika jest lepiej dostosowana do kontaktu z osobami w sytuacjach, kiedy trzeba jednocześnie myśleć i odczuwać</a:t>
            </a:r>
          </a:p>
          <a:p>
            <a:pPr marL="355600" indent="-355600">
              <a:spcBef>
                <a:spcPts val="1800"/>
              </a:spcBef>
              <a:buFont typeface="Wingdings 3" panose="05040102010807070707" pitchFamily="18" charset="2"/>
              <a:buChar char=""/>
              <a:defRPr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Kobiety funkcjonują na zasadzie współzależności - mężczyźni bardziej szukają niezależności</a:t>
            </a:r>
          </a:p>
          <a:p>
            <a:pPr marL="355600" indent="-355600">
              <a:spcBef>
                <a:spcPts val="1800"/>
              </a:spcBef>
              <a:buFont typeface="Wingdings 3" panose="05040102010807070707" pitchFamily="18" charset="2"/>
              <a:buChar char=""/>
              <a:defRPr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Kobiety chętniej pomagają i przyjmują pomoc</a:t>
            </a:r>
          </a:p>
          <a:p>
            <a:pPr marL="355600" indent="-355600">
              <a:spcBef>
                <a:spcPts val="1800"/>
              </a:spcBef>
              <a:buFont typeface="Wingdings 3" panose="05040102010807070707" pitchFamily="18" charset="2"/>
              <a:buChar char=""/>
              <a:defRPr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Kobieta jest silniej powiązana z duchowością (mężczyzna z cielesnością) -  łatwiej panuje nad pożądaniem i uczy mężczyzn właściwej kolejności więzi</a:t>
            </a:r>
          </a:p>
        </p:txBody>
      </p:sp>
    </p:spTree>
    <p:extLst>
      <p:ext uri="{BB962C8B-B14F-4D97-AF65-F5344CB8AC3E}">
        <p14:creationId xmlns:p14="http://schemas.microsoft.com/office/powerpoint/2010/main" val="284649517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115373"/>
            <a:ext cx="7886700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pl-PL" sz="4400" b="1" dirty="0">
                <a:latin typeface="Calibri" panose="020F0502020204030204" pitchFamily="34" charset="0"/>
              </a:rPr>
              <a:t>Psychika i duchowość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1094" y="980729"/>
            <a:ext cx="6716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pl-PL" sz="2000" dirty="0">
                <a:solidFill>
                  <a:srgbClr val="FF3300"/>
                </a:solidFill>
                <a:latin typeface="Calibri" panose="020F0502020204030204" pitchFamily="34" charset="0"/>
              </a:rPr>
              <a:t>Odmienność i komplementarność psychiki kobiety i mężczyzny</a:t>
            </a:r>
            <a:endParaRPr lang="en-GB" sz="2000" dirty="0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442195"/>
            <a:ext cx="826834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Bef>
                <a:spcPts val="1200"/>
              </a:spcBef>
              <a:buFont typeface="Wingdings 3" panose="05040102010807070707" pitchFamily="18" charset="2"/>
              <a:buChar char=""/>
              <a:defRPr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Kobiety mówią więcej i chętniej niż mężczyźni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,</a:t>
            </a: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 ponieważ ludzie są bardziej intrygujący i skomplikowani niż przedmioty</a:t>
            </a:r>
          </a:p>
          <a:p>
            <a:pPr marL="355600" indent="-355600">
              <a:spcBef>
                <a:spcPts val="1200"/>
              </a:spcBef>
              <a:buFont typeface="Wingdings 3" panose="05040102010807070707" pitchFamily="18" charset="2"/>
              <a:buChar char=""/>
              <a:defRPr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Mężczyźni nie mają przymusu mówienie o swoich problemach, koncentrują się na ich rozwiązaniu</a:t>
            </a:r>
          </a:p>
          <a:p>
            <a:pPr marL="355600" indent="-355600">
              <a:spcBef>
                <a:spcPts val="1200"/>
              </a:spcBef>
              <a:buFont typeface="Wingdings 3" panose="05040102010807070707" pitchFamily="18" charset="2"/>
              <a:buChar char=""/>
              <a:defRPr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Kobiety mają uszy, które więcej słyszą oraz oczy, które lepiej widzą</a:t>
            </a:r>
          </a:p>
          <a:p>
            <a:pPr marL="355600" indent="-355600">
              <a:spcBef>
                <a:spcPts val="1200"/>
              </a:spcBef>
              <a:buFont typeface="Wingdings 3" panose="05040102010807070707" pitchFamily="18" charset="2"/>
              <a:buChar char=""/>
              <a:defRPr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Kobiety łatwiej wczuwają się w myśli i przeżycia własne oraz swoich rozmówców</a:t>
            </a:r>
          </a:p>
          <a:p>
            <a:pPr marL="355600" indent="-355600">
              <a:spcBef>
                <a:spcPts val="1200"/>
              </a:spcBef>
              <a:buFont typeface="Wingdings 3" panose="05040102010807070707" pitchFamily="18" charset="2"/>
              <a:buChar char=""/>
              <a:defRPr/>
            </a:pPr>
            <a:r>
              <a:rPr lang="pl-PL" sz="2400" dirty="0">
                <a:latin typeface="Calibri" panose="020F0502020204030204" pitchFamily="34" charset="0"/>
              </a:rPr>
              <a:t>W sferze duchowej kobiety i mężczyźni są do siebie podobni</a:t>
            </a:r>
          </a:p>
          <a:p>
            <a:pPr marL="355600" indent="-355600">
              <a:spcBef>
                <a:spcPts val="1200"/>
              </a:spcBef>
              <a:buFont typeface="Wingdings 3" panose="05040102010807070707" pitchFamily="18" charset="2"/>
              <a:buChar char=""/>
              <a:defRPr/>
            </a:pPr>
            <a:r>
              <a:rPr lang="pl-PL" sz="2400" dirty="0">
                <a:latin typeface="Calibri" panose="020F0502020204030204" pitchFamily="34" charset="0"/>
              </a:rPr>
              <a:t>Mają tę samą godność oraz to samo powołanie do życia w świętości, miłości i prawdzie</a:t>
            </a:r>
          </a:p>
        </p:txBody>
      </p:sp>
    </p:spTree>
    <p:extLst>
      <p:ext uri="{BB962C8B-B14F-4D97-AF65-F5344CB8AC3E}">
        <p14:creationId xmlns:p14="http://schemas.microsoft.com/office/powerpoint/2010/main" val="4263508865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-8871" y="351746"/>
            <a:ext cx="5897563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l-PL" sz="4400" b="1" cap="none" dirty="0">
                <a:latin typeface="Calibri" panose="020F0502020204030204" pitchFamily="34" charset="0"/>
              </a:rPr>
              <a:t>Kobieta i mężczyzna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1560" y="1725107"/>
            <a:ext cx="5111750" cy="565365"/>
          </a:xfrm>
          <a:prstGeom prst="rect">
            <a:avLst/>
          </a:prstGeom>
        </p:spPr>
        <p:txBody>
          <a:bodyPr anchor="b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Podsłuchany dialog małżeński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3356992"/>
            <a:ext cx="3816424" cy="1439689"/>
          </a:xfrm>
          <a:prstGeom prst="rect">
            <a:avLst/>
          </a:prstGeom>
        </p:spPr>
        <p:txBody>
          <a:bodyPr anchor="b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pl-PL" sz="2800" kern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Żona do męża:</a:t>
            </a:r>
          </a:p>
          <a:p>
            <a:pPr>
              <a:defRPr/>
            </a:pPr>
            <a:endParaRPr lang="pl-PL" sz="2800" kern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pl-PL" sz="2800" b="1" kern="0" dirty="0">
                <a:solidFill>
                  <a:srgbClr val="0070C0"/>
                </a:solidFill>
                <a:latin typeface="Calibri" panose="020F0502020204030204" pitchFamily="34" charset="0"/>
              </a:rPr>
              <a:t>„Ty to masz dobrze, </a:t>
            </a:r>
          </a:p>
          <a:p>
            <a:pPr algn="r">
              <a:defRPr/>
            </a:pPr>
            <a:r>
              <a:rPr lang="pl-PL" sz="2800" b="1" kern="0" dirty="0">
                <a:solidFill>
                  <a:srgbClr val="0070C0"/>
                </a:solidFill>
                <a:latin typeface="Calibri" panose="020F0502020204030204" pitchFamily="34" charset="0"/>
              </a:rPr>
              <a:t>bo masz mnie…</a:t>
            </a:r>
          </a:p>
          <a:p>
            <a:pPr>
              <a:defRPr/>
            </a:pPr>
            <a:r>
              <a:rPr lang="pl-PL" sz="2800" b="1" kern="0" dirty="0">
                <a:solidFill>
                  <a:srgbClr val="0070C0"/>
                </a:solidFill>
                <a:latin typeface="Calibri" panose="020F0502020204030204" pitchFamily="34" charset="0"/>
              </a:rPr>
              <a:t>a ja jestem sama!”</a:t>
            </a:r>
            <a:endParaRPr lang="pl-PL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98FA7-5F31-4F82-8695-CB3F3BC109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414908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565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dvAuto="0"/>
      <p:bldP spid="4" grpId="0" uiExpand="1" build="p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65125"/>
            <a:ext cx="7471742" cy="1325563"/>
          </a:xfrm>
        </p:spPr>
        <p:txBody>
          <a:bodyPr>
            <a:noAutofit/>
          </a:bodyPr>
          <a:lstStyle/>
          <a:p>
            <a:r>
              <a:rPr lang="pl-PL" b="1" dirty="0">
                <a:latin typeface="Calibri" panose="020F0502020204030204" pitchFamily="34" charset="0"/>
              </a:rPr>
              <a:t>Adam uważa, </a:t>
            </a:r>
            <a:br>
              <a:rPr lang="pl-PL" b="1" dirty="0">
                <a:latin typeface="Calibri" panose="020F0502020204030204" pitchFamily="34" charset="0"/>
              </a:rPr>
            </a:br>
            <a:r>
              <a:rPr lang="pl-PL" b="1" dirty="0">
                <a:latin typeface="Calibri" panose="020F0502020204030204" pitchFamily="34" charset="0"/>
              </a:rPr>
              <a:t>że jest z definicji mądry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59632" y="2564904"/>
            <a:ext cx="7560840" cy="2016224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571500">
              <a:spcBef>
                <a:spcPts val="0"/>
              </a:spcBef>
              <a:spcAft>
                <a:spcPts val="6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Mężczyzna jest odpowiedzialny tylko za te decyzje które sam podjął</a:t>
            </a:r>
          </a:p>
          <a:p>
            <a:pPr marL="571500" indent="-571500">
              <a:spcBef>
                <a:spcPts val="0"/>
              </a:spcBef>
              <a:spcAft>
                <a:spcPts val="600"/>
              </a:spcAft>
              <a:buFont typeface="Wingdings 3" panose="05040102010807070707" pitchFamily="18" charset="2"/>
              <a:buChar char=""/>
              <a:defRPr/>
            </a:pPr>
            <a:endParaRPr lang="pl-PL" sz="2800" kern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571500" indent="-571500">
              <a:spcBef>
                <a:spcPts val="0"/>
              </a:spcBef>
              <a:spcAft>
                <a:spcPts val="6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Co może zrobić kobieta? Działać wpływem…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2151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095" y="1866973"/>
            <a:ext cx="6111321" cy="148868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pl-PL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T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he queen reigns but does not rule</a:t>
            </a:r>
            <a:r>
              <a:rPr lang="pl-PL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b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Królowa panuje ale nie rządzi</a:t>
            </a:r>
          </a:p>
          <a:p>
            <a:pPr>
              <a:spcBef>
                <a:spcPts val="1800"/>
              </a:spcBef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Mężczyzna głową, kobieta szyją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25" y="172584"/>
            <a:ext cx="7886700" cy="1551707"/>
          </a:xfrm>
        </p:spPr>
        <p:txBody>
          <a:bodyPr>
            <a:noAutofit/>
          </a:bodyPr>
          <a:lstStyle/>
          <a:p>
            <a:r>
              <a:rPr lang="pl-PL" b="1" dirty="0">
                <a:latin typeface="Calibri" panose="020F0502020204030204" pitchFamily="34" charset="0"/>
              </a:rPr>
              <a:t>Kobieta - dar działania wpływem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2025" y="3558988"/>
            <a:ext cx="7746439" cy="100813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1800"/>
              </a:spcBef>
              <a:buNone/>
            </a:pPr>
            <a:r>
              <a:rPr lang="pl-PL" sz="2400" b="1" kern="0" dirty="0">
                <a:latin typeface="Calibri" panose="020F0502020204030204" pitchFamily="34" charset="0"/>
              </a:rPr>
              <a:t>Mężczyzna czuje się najbardziej odpowiedzialny tylko za decyzje, które sam podjął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endParaRPr lang="pl-PL" sz="2400" b="1" kern="0" dirty="0"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97510" y="4770453"/>
            <a:ext cx="7750954" cy="14950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Mąż ma za zadanie uczynić żonę bardziej kobietą </a:t>
            </a:r>
            <a:b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i kobieta ma za zadanie uczynić męża bardziej mężczyzną*</a:t>
            </a:r>
            <a:endParaRPr lang="pl-PL" sz="2400" b="1" kern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07095" y="6347629"/>
            <a:ext cx="7881629" cy="31988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pl-PL" sz="2000" dirty="0">
                <a:latin typeface="Calibri" panose="020F0502020204030204" pitchFamily="34" charset="0"/>
              </a:rPr>
              <a:t>(*) Papież Franciszek, 14 II 2014 — Spotkanie z parami narzeczonych</a:t>
            </a:r>
            <a:endParaRPr lang="pl-PL" sz="20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19101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auto">
          <a:xfrm>
            <a:off x="1041850" y="333467"/>
            <a:ext cx="314784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l-PL" sz="2800" b="1" cap="none" dirty="0">
                <a:latin typeface="Calibri" panose="020F0502020204030204" pitchFamily="34" charset="0"/>
              </a:rPr>
              <a:t>Przykład – geniusz działania wpływem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969829" y="6275281"/>
            <a:ext cx="1189790" cy="360040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l-PL" i="1" kern="0" dirty="0">
                <a:solidFill>
                  <a:srgbClr val="0070C0"/>
                </a:solidFill>
                <a:latin typeface="Calibri" panose="020F0502020204030204" pitchFamily="34" charset="0"/>
              </a:rPr>
              <a:t>J 2, 3-5</a:t>
            </a:r>
            <a:endParaRPr lang="pl-PL" kern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30771" y="4350676"/>
            <a:ext cx="5917841" cy="2361274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spcBef>
                <a:spcPts val="600"/>
              </a:spcBef>
              <a:buFont typeface="Wingdings 3" panose="05040102010807070707" pitchFamily="18" charset="2"/>
              <a:buChar char=""/>
              <a:defRPr/>
            </a:pPr>
            <a:r>
              <a:rPr lang="pl-PL" kern="0" dirty="0">
                <a:solidFill>
                  <a:srgbClr val="0070C0"/>
                </a:solidFill>
                <a:latin typeface="Calibri" panose="020F0502020204030204" pitchFamily="34" charset="0"/>
              </a:rPr>
              <a:t>Matka Jezusa mówi do Niego: </a:t>
            </a:r>
          </a:p>
          <a:p>
            <a:pPr marL="723900" lvl="1">
              <a:spcBef>
                <a:spcPts val="600"/>
              </a:spcBef>
              <a:defRPr/>
            </a:pPr>
            <a:r>
              <a:rPr lang="pl-PL" sz="20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„Nie mają już wina”</a:t>
            </a:r>
          </a:p>
          <a:p>
            <a:pPr marL="342900" indent="-342900">
              <a:spcBef>
                <a:spcPts val="600"/>
              </a:spcBef>
              <a:buFont typeface="Wingdings 3" panose="05040102010807070707" pitchFamily="18" charset="2"/>
              <a:buChar char=""/>
              <a:defRPr/>
            </a:pPr>
            <a:r>
              <a:rPr lang="pl-PL" kern="0" dirty="0">
                <a:solidFill>
                  <a:srgbClr val="0070C0"/>
                </a:solidFill>
                <a:latin typeface="Calibri" panose="020F0502020204030204" pitchFamily="34" charset="0"/>
              </a:rPr>
              <a:t>Jezus jej odpowiedział: </a:t>
            </a:r>
          </a:p>
          <a:p>
            <a:pPr marL="723900" lvl="1">
              <a:spcBef>
                <a:spcPts val="600"/>
              </a:spcBef>
              <a:defRPr/>
            </a:pPr>
            <a:r>
              <a:rPr lang="pl-PL" sz="20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„Czyż to moja lub Twoja sprawa, Niewiasto?”</a:t>
            </a:r>
          </a:p>
          <a:p>
            <a:pPr marL="342900" indent="-342900">
              <a:spcBef>
                <a:spcPts val="600"/>
              </a:spcBef>
              <a:buFont typeface="Wingdings 3" panose="05040102010807070707" pitchFamily="18" charset="2"/>
              <a:buChar char=""/>
              <a:defRPr/>
            </a:pPr>
            <a:r>
              <a:rPr lang="pl-PL" kern="0" dirty="0">
                <a:solidFill>
                  <a:srgbClr val="0070C0"/>
                </a:solidFill>
                <a:latin typeface="Calibri" panose="020F0502020204030204" pitchFamily="34" charset="0"/>
              </a:rPr>
              <a:t>Wtedy Matka Jego powiedziała:</a:t>
            </a:r>
          </a:p>
          <a:p>
            <a:pPr marL="723900" lvl="1">
              <a:spcBef>
                <a:spcPts val="600"/>
              </a:spcBef>
              <a:defRPr/>
            </a:pPr>
            <a:r>
              <a:rPr lang="pl-PL" sz="20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„Zróbcie wszystko, cokolwiek wam powie”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692" y="332656"/>
            <a:ext cx="4669166" cy="349377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189692" y="3826432"/>
            <a:ext cx="4669166" cy="322648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l-PL" sz="1400" kern="0" dirty="0">
                <a:latin typeface="Calibri" panose="020F0502020204030204" pitchFamily="34" charset="0"/>
              </a:rPr>
              <a:t>Gody w Kanie Galilejskiej, Gerard David, Luwr ok. 1500</a:t>
            </a:r>
          </a:p>
        </p:txBody>
      </p:sp>
    </p:spTree>
    <p:extLst>
      <p:ext uri="{BB962C8B-B14F-4D97-AF65-F5344CB8AC3E}">
        <p14:creationId xmlns:p14="http://schemas.microsoft.com/office/powerpoint/2010/main" val="27070207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0"/>
      <p:bldP spid="6" grpId="0" build="p" advAuto="0"/>
      <p:bldP spid="7" grpId="0" build="p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72" y="333213"/>
            <a:ext cx="1308247" cy="1558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3213"/>
            <a:ext cx="1434886" cy="1434886"/>
          </a:xfrm>
          <a:prstGeom prst="rect">
            <a:avLst/>
          </a:prstGeom>
        </p:spPr>
      </p:pic>
      <p:sp>
        <p:nvSpPr>
          <p:cNvPr id="9" name="Title 7"/>
          <p:cNvSpPr txBox="1">
            <a:spLocks/>
          </p:cNvSpPr>
          <p:nvPr/>
        </p:nvSpPr>
        <p:spPr>
          <a:xfrm>
            <a:off x="5004048" y="2276871"/>
            <a:ext cx="3960440" cy="4435079"/>
          </a:xfrm>
          <a:prstGeom prst="rect">
            <a:avLst/>
          </a:prstGeom>
        </p:spPr>
        <p:txBody>
          <a:bodyPr anchor="t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Światem żony jest miłość do męża i rodziny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Wie, że jest rozsądniejsza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Patrzy przez pryzmat uczuć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Odbiera świat uszami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Kieruje się sercem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Ustanawia zwyczaje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Tworzy dom sobą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Pragnie być kochaną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Pragnie podziwiania</a:t>
            </a:r>
            <a:endParaRPr lang="pl-PL" sz="4000" kern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5253744" y="476672"/>
            <a:ext cx="1190464" cy="720080"/>
          </a:xfrm>
          <a:prstGeom prst="rect">
            <a:avLst/>
          </a:prstGeom>
        </p:spPr>
        <p:txBody>
          <a:bodyPr anchor="t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4000"/>
              </a:lnSpc>
              <a:spcAft>
                <a:spcPts val="1200"/>
              </a:spcAft>
            </a:pPr>
            <a:r>
              <a:rPr lang="pl-PL" sz="3600" b="1" dirty="0">
                <a:latin typeface="Calibri" panose="020F0502020204030204" pitchFamily="34" charset="0"/>
              </a:rPr>
              <a:t>Żona</a:t>
            </a:r>
          </a:p>
        </p:txBody>
      </p:sp>
      <p:sp>
        <p:nvSpPr>
          <p:cNvPr id="13" name="Title 7"/>
          <p:cNvSpPr txBox="1">
            <a:spLocks/>
          </p:cNvSpPr>
          <p:nvPr/>
        </p:nvSpPr>
        <p:spPr>
          <a:xfrm>
            <a:off x="3108332" y="505019"/>
            <a:ext cx="1190464" cy="720080"/>
          </a:xfrm>
          <a:prstGeom prst="rect">
            <a:avLst/>
          </a:prstGeom>
        </p:spPr>
        <p:txBody>
          <a:bodyPr anchor="t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4000"/>
              </a:lnSpc>
              <a:spcAft>
                <a:spcPts val="1200"/>
              </a:spcAft>
            </a:pPr>
            <a:r>
              <a:rPr lang="pl-PL" sz="3600" b="1" dirty="0">
                <a:latin typeface="Calibri" panose="020F0502020204030204" pitchFamily="34" charset="0"/>
              </a:rPr>
              <a:t>Mąż</a:t>
            </a:r>
          </a:p>
        </p:txBody>
      </p:sp>
      <p:sp>
        <p:nvSpPr>
          <p:cNvPr id="14" name="Title 7"/>
          <p:cNvSpPr txBox="1">
            <a:spLocks/>
          </p:cNvSpPr>
          <p:nvPr/>
        </p:nvSpPr>
        <p:spPr>
          <a:xfrm>
            <a:off x="945895" y="2276871"/>
            <a:ext cx="4032448" cy="4435079"/>
          </a:xfrm>
          <a:prstGeom prst="rect">
            <a:avLst/>
          </a:prstGeom>
        </p:spPr>
        <p:txBody>
          <a:bodyPr anchor="t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Miłością męża jest otaczający go świat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Uważa, że jest rozsądniejszy</a:t>
            </a:r>
            <a:endParaRPr lang="pl-PL" sz="4000" b="1" kern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Patrzy perspektywicznie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Odbiera świat oczyma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Kieruje się rozumem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Ustanawia prawa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Buduje dom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Pragnie być silny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Pragnie uznania</a:t>
            </a:r>
          </a:p>
        </p:txBody>
      </p:sp>
    </p:spTree>
    <p:extLst>
      <p:ext uri="{BB962C8B-B14F-4D97-AF65-F5344CB8AC3E}">
        <p14:creationId xmlns:p14="http://schemas.microsoft.com/office/powerpoint/2010/main" val="283350635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480E1DF7-EF93-48B4-AC86-8A3408856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208" y="926776"/>
            <a:ext cx="7886700" cy="132556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l-PL" sz="2400" dirty="0">
                <a:solidFill>
                  <a:srgbClr val="4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Wtedy przystąpili do Niego faryzeusze, chcąc Go </a:t>
            </a:r>
            <a:br>
              <a:rPr lang="pl-PL" sz="2400" dirty="0">
                <a:solidFill>
                  <a:srgbClr val="4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srgbClr val="4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wystawić na próbę, i zadali Mu pytanie: </a:t>
            </a:r>
            <a:br>
              <a:rPr lang="pl-PL" sz="2400" dirty="0">
                <a:solidFill>
                  <a:srgbClr val="4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srgbClr val="4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«Czy wolno oddalić swoją żonę z jakiegokolwiek powodu?» </a:t>
            </a:r>
            <a:br>
              <a:rPr lang="pl-PL" sz="2400" dirty="0">
                <a:solidFill>
                  <a:srgbClr val="4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1400" dirty="0">
              <a:solidFill>
                <a:srgbClr val="42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 descr="Znalezione obrazy dla zapytania chrystus">
            <a:extLst>
              <a:ext uri="{FF2B5EF4-FFF2-40B4-BE49-F238E27FC236}">
                <a16:creationId xmlns:a16="http://schemas.microsoft.com/office/drawing/2014/main" id="{06CA644C-B60C-4FDA-8B09-BE4BF1DCF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3400"/>
            <a:ext cx="1750778" cy="152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A6698CAD-1209-47AC-A084-22C8AD4C3404}"/>
              </a:ext>
            </a:extLst>
          </p:cNvPr>
          <p:cNvSpPr txBox="1">
            <a:spLocks/>
          </p:cNvSpPr>
          <p:nvPr/>
        </p:nvSpPr>
        <p:spPr>
          <a:xfrm>
            <a:off x="980731" y="2360020"/>
            <a:ext cx="8131215" cy="19821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On odpowiedział: «Czy nie czytaliście, że Stwórca od początku stworzył ich jako mężczyznę i kobietę? I rzekł: Dlatego opuści człowiek ojca i matkę i złączy się ze swoją żoną, i będą oboje jednym ciałem. A tak już nie są dwoje, lecz jedno ciało. Co więc Bóg złączył, niech człowiek nie rozdziela». 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4BC8DC1-71EA-4BDA-8405-888137C9AAD4}"/>
              </a:ext>
            </a:extLst>
          </p:cNvPr>
          <p:cNvSpPr txBox="1">
            <a:spLocks/>
          </p:cNvSpPr>
          <p:nvPr/>
        </p:nvSpPr>
        <p:spPr>
          <a:xfrm>
            <a:off x="731208" y="4342185"/>
            <a:ext cx="8131215" cy="8304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Odparli Mu: «Czemu więc Mojżesz polecił dać jej list rozwodowy i odprawić ją?»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 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F8966AA-78B4-483E-8D65-0E97931FDBAC}"/>
              </a:ext>
            </a:extLst>
          </p:cNvPr>
          <p:cNvSpPr txBox="1">
            <a:spLocks/>
          </p:cNvSpPr>
          <p:nvPr/>
        </p:nvSpPr>
        <p:spPr>
          <a:xfrm>
            <a:off x="971600" y="5229870"/>
            <a:ext cx="8090704" cy="15156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Odpowiedział im: «Przez wzgląd na zatwardziałość serc waszych pozwolił wam Mojżesz oddalać wasze żony; lecz od początku tak nie było. 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pl-PL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Mt 19, 3-8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3EEC8B85-B2A0-442C-9C53-E8DD3D858ADD}"/>
              </a:ext>
            </a:extLst>
          </p:cNvPr>
          <p:cNvSpPr/>
          <p:nvPr/>
        </p:nvSpPr>
        <p:spPr>
          <a:xfrm>
            <a:off x="3059832" y="3852623"/>
            <a:ext cx="4752528" cy="45719"/>
          </a:xfrm>
          <a:custGeom>
            <a:avLst/>
            <a:gdLst>
              <a:gd name="connsiteX0" fmla="*/ 0 w 1611086"/>
              <a:gd name="connsiteY0" fmla="*/ 0 h 21444"/>
              <a:gd name="connsiteX1" fmla="*/ 1611086 w 1611086"/>
              <a:gd name="connsiteY1" fmla="*/ 10886 h 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1086" h="21444">
                <a:moveTo>
                  <a:pt x="0" y="0"/>
                </a:moveTo>
                <a:cubicBezTo>
                  <a:pt x="652211" y="40764"/>
                  <a:pt x="116001" y="10886"/>
                  <a:pt x="1611086" y="1088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09D3BA06-51D6-45B4-ADBB-3562DA63E765}"/>
              </a:ext>
            </a:extLst>
          </p:cNvPr>
          <p:cNvSpPr/>
          <p:nvPr/>
        </p:nvSpPr>
        <p:spPr>
          <a:xfrm>
            <a:off x="5796136" y="3103609"/>
            <a:ext cx="2736304" cy="45719"/>
          </a:xfrm>
          <a:custGeom>
            <a:avLst/>
            <a:gdLst>
              <a:gd name="connsiteX0" fmla="*/ 0 w 1611086"/>
              <a:gd name="connsiteY0" fmla="*/ 0 h 21444"/>
              <a:gd name="connsiteX1" fmla="*/ 1611086 w 1611086"/>
              <a:gd name="connsiteY1" fmla="*/ 10886 h 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1086" h="21444">
                <a:moveTo>
                  <a:pt x="0" y="0"/>
                </a:moveTo>
                <a:cubicBezTo>
                  <a:pt x="652211" y="40764"/>
                  <a:pt x="116001" y="10886"/>
                  <a:pt x="1611086" y="10886"/>
                </a:cubicBezTo>
              </a:path>
            </a:pathLst>
          </a:custGeom>
          <a:noFill/>
          <a:ln w="57150">
            <a:solidFill>
              <a:srgbClr val="FFB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46D50DE0-19A5-4DB8-B433-D6929CC65FC6}"/>
              </a:ext>
            </a:extLst>
          </p:cNvPr>
          <p:cNvSpPr/>
          <p:nvPr/>
        </p:nvSpPr>
        <p:spPr>
          <a:xfrm>
            <a:off x="1012564" y="3491284"/>
            <a:ext cx="7447868" cy="45719"/>
          </a:xfrm>
          <a:custGeom>
            <a:avLst/>
            <a:gdLst>
              <a:gd name="connsiteX0" fmla="*/ 0 w 1611086"/>
              <a:gd name="connsiteY0" fmla="*/ 0 h 21444"/>
              <a:gd name="connsiteX1" fmla="*/ 1611086 w 1611086"/>
              <a:gd name="connsiteY1" fmla="*/ 10886 h 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1086" h="21444">
                <a:moveTo>
                  <a:pt x="0" y="0"/>
                </a:moveTo>
                <a:cubicBezTo>
                  <a:pt x="652211" y="40764"/>
                  <a:pt x="116001" y="10886"/>
                  <a:pt x="1611086" y="10886"/>
                </a:cubicBezTo>
              </a:path>
            </a:pathLst>
          </a:custGeom>
          <a:noFill/>
          <a:ln w="57150">
            <a:solidFill>
              <a:srgbClr val="FFB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DDB21499-B0FF-4E2F-9D69-E997FF9508C2}"/>
              </a:ext>
            </a:extLst>
          </p:cNvPr>
          <p:cNvSpPr/>
          <p:nvPr/>
        </p:nvSpPr>
        <p:spPr>
          <a:xfrm>
            <a:off x="950624" y="3824913"/>
            <a:ext cx="1965192" cy="73429"/>
          </a:xfrm>
          <a:custGeom>
            <a:avLst/>
            <a:gdLst>
              <a:gd name="connsiteX0" fmla="*/ 0 w 1611086"/>
              <a:gd name="connsiteY0" fmla="*/ 0 h 21444"/>
              <a:gd name="connsiteX1" fmla="*/ 1611086 w 1611086"/>
              <a:gd name="connsiteY1" fmla="*/ 10886 h 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1086" h="21444">
                <a:moveTo>
                  <a:pt x="0" y="0"/>
                </a:moveTo>
                <a:cubicBezTo>
                  <a:pt x="652211" y="40764"/>
                  <a:pt x="116001" y="10886"/>
                  <a:pt x="1611086" y="10886"/>
                </a:cubicBezTo>
              </a:path>
            </a:pathLst>
          </a:custGeom>
          <a:noFill/>
          <a:ln w="57150">
            <a:solidFill>
              <a:srgbClr val="FFB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1A14CADD-474C-4C05-8890-53DF824B1373}"/>
              </a:ext>
            </a:extLst>
          </p:cNvPr>
          <p:cNvSpPr/>
          <p:nvPr/>
        </p:nvSpPr>
        <p:spPr>
          <a:xfrm flipV="1">
            <a:off x="7020272" y="6014635"/>
            <a:ext cx="1512168" cy="45719"/>
          </a:xfrm>
          <a:custGeom>
            <a:avLst/>
            <a:gdLst>
              <a:gd name="connsiteX0" fmla="*/ 0 w 1611086"/>
              <a:gd name="connsiteY0" fmla="*/ 0 h 21444"/>
              <a:gd name="connsiteX1" fmla="*/ 1611086 w 1611086"/>
              <a:gd name="connsiteY1" fmla="*/ 10886 h 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1086" h="21444">
                <a:moveTo>
                  <a:pt x="0" y="0"/>
                </a:moveTo>
                <a:cubicBezTo>
                  <a:pt x="652211" y="40764"/>
                  <a:pt x="116001" y="10886"/>
                  <a:pt x="1611086" y="1088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1721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CBD25D6-F731-415A-A44D-E52E93D493D7}"/>
              </a:ext>
            </a:extLst>
          </p:cNvPr>
          <p:cNvSpPr/>
          <p:nvPr/>
        </p:nvSpPr>
        <p:spPr>
          <a:xfrm>
            <a:off x="1370254" y="1150763"/>
            <a:ext cx="6565538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l-PL" alt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Jedność</a:t>
            </a:r>
            <a:r>
              <a:rPr lang="pl-PL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uczuciowa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emocjonalna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psychiczna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zainteresowań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charakterów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potrzeb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kulturowa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narodowościowa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religijna</a:t>
            </a:r>
          </a:p>
          <a:p>
            <a:pPr marL="347663" indent="-3476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alt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duchowa i sakramentalna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5D3D071-03F9-498E-A798-44D588628E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86782" y="188640"/>
            <a:ext cx="7933690" cy="66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l-PL" sz="3200" b="1" cap="none" dirty="0">
                <a:solidFill>
                  <a:srgbClr val="0070C0"/>
                </a:solidFill>
                <a:latin typeface="Calibri" panose="020F0502020204030204" pitchFamily="34" charset="0"/>
              </a:rPr>
              <a:t>Więź podstawą jedności małżeńskiej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707FBD2-6DAF-425D-854C-258D17F31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54" y="1446519"/>
            <a:ext cx="2419108" cy="28824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57A17EE-01DB-44E8-88FC-A2CDB457C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42" y="1621019"/>
            <a:ext cx="2118730" cy="211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11837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3568" y="332655"/>
            <a:ext cx="8209607" cy="4896545"/>
            <a:chOff x="683568" y="332655"/>
            <a:chExt cx="8209607" cy="4896545"/>
          </a:xfrm>
        </p:grpSpPr>
        <p:sp>
          <p:nvSpPr>
            <p:cNvPr id="7" name="Oval 6"/>
            <p:cNvSpPr/>
            <p:nvPr/>
          </p:nvSpPr>
          <p:spPr>
            <a:xfrm>
              <a:off x="683568" y="332655"/>
              <a:ext cx="8209607" cy="489654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TextBox 2"/>
            <p:cNvSpPr txBox="1">
              <a:spLocks noChangeArrowheads="1"/>
            </p:cNvSpPr>
            <p:nvPr/>
          </p:nvSpPr>
          <p:spPr bwMode="auto">
            <a:xfrm>
              <a:off x="2362937" y="4149942"/>
              <a:ext cx="5134087" cy="72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4000"/>
                </a:lnSpc>
              </a:pPr>
              <a:r>
                <a:rPr lang="pl-PL" sz="36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Sakrament Małżeństwa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85891"/>
            <a:ext cx="1574800" cy="1876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934" y="1637212"/>
            <a:ext cx="1841500" cy="1841500"/>
          </a:xfrm>
          <a:prstGeom prst="rect">
            <a:avLst/>
          </a:prstGeom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2013308" y="5390527"/>
            <a:ext cx="5833343" cy="135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Warunek osiągnięcia komplementarności:</a:t>
            </a:r>
          </a:p>
          <a:p>
            <a:pPr marL="342900" indent="-342900" algn="ctr" eaLnBrk="1" hangingPunct="1">
              <a:lnSpc>
                <a:spcPct val="114000"/>
              </a:lnSpc>
              <a:buFont typeface="Wingdings 3" panose="05040102010807070707" pitchFamily="18" charset="2"/>
              <a:buChar char=""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wzajemne oddanie</a:t>
            </a:r>
          </a:p>
          <a:p>
            <a:pPr marL="342900" indent="-342900" algn="ctr" eaLnBrk="1" hangingPunct="1">
              <a:lnSpc>
                <a:spcPct val="114000"/>
              </a:lnSpc>
              <a:buFont typeface="Wingdings 3" panose="05040102010807070707" pitchFamily="18" charset="2"/>
              <a:buChar char=""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szacunek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3999979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pl-PL" sz="4000" b="1" dirty="0">
                <a:latin typeface="Calibri" panose="020F0502020204030204" pitchFamily="34" charset="0"/>
              </a:rPr>
              <a:t>Mężczyzna i Kobieta</a:t>
            </a:r>
            <a:br>
              <a:rPr lang="en-US" sz="4000" b="1" dirty="0">
                <a:latin typeface="Calibri" panose="020F0502020204030204" pitchFamily="34" charset="0"/>
              </a:rPr>
            </a:br>
            <a:br>
              <a:rPr lang="pl-PL" sz="4000" b="1" dirty="0">
                <a:latin typeface="Calibri" panose="020F0502020204030204" pitchFamily="34" charset="0"/>
              </a:rPr>
            </a:br>
            <a:r>
              <a:rPr lang="pl-PL" sz="4000" b="1" dirty="0">
                <a:solidFill>
                  <a:srgbClr val="0070C0"/>
                </a:solidFill>
                <a:latin typeface="Calibri" panose="020F0502020204030204" pitchFamily="34" charset="0"/>
              </a:rPr>
              <a:t>Siła i Wrażliwość </a:t>
            </a:r>
            <a:br>
              <a:rPr lang="pl-PL" sz="4000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pl-PL" sz="4000" b="1" dirty="0">
                <a:solidFill>
                  <a:srgbClr val="0070C0"/>
                </a:solidFill>
                <a:latin typeface="Calibri" panose="020F0502020204030204" pitchFamily="34" charset="0"/>
              </a:rPr>
              <a:t>Rozum i Serce </a:t>
            </a:r>
            <a:br>
              <a:rPr lang="pl-PL" sz="4000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pl-PL" sz="4000" b="1" dirty="0">
                <a:solidFill>
                  <a:srgbClr val="0070C0"/>
                </a:solidFill>
                <a:latin typeface="Calibri" panose="020F0502020204030204" pitchFamily="34" charset="0"/>
              </a:rPr>
              <a:t>Władza i Miłość</a:t>
            </a:r>
          </a:p>
        </p:txBody>
      </p:sp>
    </p:spTree>
    <p:extLst>
      <p:ext uri="{BB962C8B-B14F-4D97-AF65-F5344CB8AC3E}">
        <p14:creationId xmlns:p14="http://schemas.microsoft.com/office/powerpoint/2010/main" val="32944472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2F88A-DADD-436D-A27A-7F704E4C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952" y="1320541"/>
            <a:ext cx="6906469" cy="376464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Dlatego to mężczyzna opuszcza </a:t>
            </a:r>
            <a:br>
              <a:rPr lang="pl-PL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ojca swego i matkę swoją </a:t>
            </a:r>
            <a:br>
              <a:rPr lang="pl-PL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łączy się ze swą żoną tak ściśle, </a:t>
            </a:r>
            <a:br>
              <a:rPr lang="pl-PL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że stają się </a:t>
            </a:r>
            <a:br>
              <a:rPr lang="pl-PL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jednym ciałem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8FEA30-039F-4490-B09C-B1DBE97DFD42}"/>
              </a:ext>
            </a:extLst>
          </p:cNvPr>
          <p:cNvGrpSpPr/>
          <p:nvPr/>
        </p:nvGrpSpPr>
        <p:grpSpPr>
          <a:xfrm>
            <a:off x="3620634" y="357996"/>
            <a:ext cx="2475376" cy="1701946"/>
            <a:chOff x="3620634" y="357996"/>
            <a:chExt cx="2475376" cy="170194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6638E8-CFF2-4899-AB45-2BBEFB540127}"/>
                </a:ext>
              </a:extLst>
            </p:cNvPr>
            <p:cNvSpPr/>
            <p:nvPr/>
          </p:nvSpPr>
          <p:spPr>
            <a:xfrm>
              <a:off x="4238724" y="1565124"/>
              <a:ext cx="1857286" cy="49481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494F1C82-C07B-414D-B487-2D4E346A2621}"/>
                </a:ext>
              </a:extLst>
            </p:cNvPr>
            <p:cNvSpPr/>
            <p:nvPr/>
          </p:nvSpPr>
          <p:spPr>
            <a:xfrm>
              <a:off x="3620634" y="357996"/>
              <a:ext cx="1820183" cy="657025"/>
            </a:xfrm>
            <a:prstGeom prst="wedgeRoundRectCallout">
              <a:avLst>
                <a:gd name="adj1" fmla="val 28606"/>
                <a:gd name="adj2" fmla="val 128773"/>
                <a:gd name="adj3" fmla="val 16667"/>
              </a:avLst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Dojrzałość</a:t>
              </a:r>
              <a:endPara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BA57070-A5EA-432F-91DF-61810399A072}"/>
              </a:ext>
            </a:extLst>
          </p:cNvPr>
          <p:cNvGrpSpPr/>
          <p:nvPr/>
        </p:nvGrpSpPr>
        <p:grpSpPr>
          <a:xfrm>
            <a:off x="6096010" y="357996"/>
            <a:ext cx="2059431" cy="1701946"/>
            <a:chOff x="6096010" y="357996"/>
            <a:chExt cx="2059431" cy="17019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D590A3C-C46F-4082-A8D4-294860B85953}"/>
                </a:ext>
              </a:extLst>
            </p:cNvPr>
            <p:cNvSpPr/>
            <p:nvPr/>
          </p:nvSpPr>
          <p:spPr>
            <a:xfrm>
              <a:off x="6096010" y="1565124"/>
              <a:ext cx="1577329" cy="49481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9A12685C-7799-4B73-BC3C-FA155FADC9F4}"/>
                </a:ext>
              </a:extLst>
            </p:cNvPr>
            <p:cNvSpPr/>
            <p:nvPr/>
          </p:nvSpPr>
          <p:spPr>
            <a:xfrm>
              <a:off x="6335258" y="357996"/>
              <a:ext cx="1820183" cy="657025"/>
            </a:xfrm>
            <a:prstGeom prst="wedgeRoundRectCallout">
              <a:avLst>
                <a:gd name="adj1" fmla="val -36781"/>
                <a:gd name="adj2" fmla="val 137609"/>
                <a:gd name="adj3" fmla="val 16667"/>
              </a:avLst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Przemiana</a:t>
              </a:r>
              <a:endPara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7BD584B-FA2F-4B0A-97B8-7DB6726EC10B}"/>
              </a:ext>
            </a:extLst>
          </p:cNvPr>
          <p:cNvGrpSpPr/>
          <p:nvPr/>
        </p:nvGrpSpPr>
        <p:grpSpPr>
          <a:xfrm>
            <a:off x="448650" y="1445481"/>
            <a:ext cx="6796700" cy="1562251"/>
            <a:chOff x="448650" y="1445481"/>
            <a:chExt cx="6796700" cy="15622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754A6B-6BB3-49B6-B10B-752FEAC51298}"/>
                </a:ext>
              </a:extLst>
            </p:cNvPr>
            <p:cNvSpPr/>
            <p:nvPr/>
          </p:nvSpPr>
          <p:spPr>
            <a:xfrm>
              <a:off x="2829024" y="2295374"/>
              <a:ext cx="4416326" cy="49481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5C2F4A85-25E1-455C-93F6-D18E07D0929A}"/>
                </a:ext>
              </a:extLst>
            </p:cNvPr>
            <p:cNvSpPr/>
            <p:nvPr/>
          </p:nvSpPr>
          <p:spPr>
            <a:xfrm>
              <a:off x="448650" y="1445481"/>
              <a:ext cx="1606089" cy="1562251"/>
            </a:xfrm>
            <a:prstGeom prst="wedgeRoundRectCallout">
              <a:avLst>
                <a:gd name="adj1" fmla="val 96384"/>
                <a:gd name="adj2" fmla="val 20073"/>
                <a:gd name="adj3" fmla="val 16667"/>
              </a:avLst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Wzorzec pełnej rodziny</a:t>
              </a:r>
              <a:endPara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920E271-5B12-4569-A37B-DDD44C5AB438}"/>
              </a:ext>
            </a:extLst>
          </p:cNvPr>
          <p:cNvGrpSpPr/>
          <p:nvPr/>
        </p:nvGrpSpPr>
        <p:grpSpPr>
          <a:xfrm>
            <a:off x="1251694" y="3020929"/>
            <a:ext cx="2710706" cy="1966796"/>
            <a:chOff x="1251694" y="3020929"/>
            <a:chExt cx="2710706" cy="196679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2214B14-0C3D-45ED-AC3B-439E6BFA6956}"/>
                </a:ext>
              </a:extLst>
            </p:cNvPr>
            <p:cNvSpPr/>
            <p:nvPr/>
          </p:nvSpPr>
          <p:spPr>
            <a:xfrm>
              <a:off x="2473326" y="3020929"/>
              <a:ext cx="1489074" cy="49481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5E929C6E-78F3-43E6-B3DF-D8D3D84738FF}"/>
                </a:ext>
              </a:extLst>
            </p:cNvPr>
            <p:cNvSpPr/>
            <p:nvPr/>
          </p:nvSpPr>
          <p:spPr>
            <a:xfrm>
              <a:off x="1251694" y="3946310"/>
              <a:ext cx="1606089" cy="1041415"/>
            </a:xfrm>
            <a:prstGeom prst="wedgeRoundRectCallout">
              <a:avLst>
                <a:gd name="adj1" fmla="val 38547"/>
                <a:gd name="adj2" fmla="val -91424"/>
                <a:gd name="adj3" fmla="val 16667"/>
              </a:avLst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Nowa rodzina</a:t>
              </a:r>
              <a:endPara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1C16C3F-A794-465D-83C9-FC32392BFEFD}"/>
              </a:ext>
            </a:extLst>
          </p:cNvPr>
          <p:cNvGrpSpPr/>
          <p:nvPr/>
        </p:nvGrpSpPr>
        <p:grpSpPr>
          <a:xfrm>
            <a:off x="5167367" y="3007732"/>
            <a:ext cx="3757933" cy="1233571"/>
            <a:chOff x="5167367" y="3007732"/>
            <a:chExt cx="3757933" cy="123357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592E6A9-3EC2-4204-B4C3-DC8C739D8654}"/>
                </a:ext>
              </a:extLst>
            </p:cNvPr>
            <p:cNvSpPr/>
            <p:nvPr/>
          </p:nvSpPr>
          <p:spPr>
            <a:xfrm>
              <a:off x="5167367" y="3007732"/>
              <a:ext cx="871483" cy="49481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DA7E8136-2D46-415E-A0AA-E445A9AB4883}"/>
                </a:ext>
              </a:extLst>
            </p:cNvPr>
            <p:cNvSpPr/>
            <p:nvPr/>
          </p:nvSpPr>
          <p:spPr>
            <a:xfrm>
              <a:off x="6850744" y="3584514"/>
              <a:ext cx="2074556" cy="656789"/>
            </a:xfrm>
            <a:prstGeom prst="wedgeRoundRectCallout">
              <a:avLst>
                <a:gd name="adj1" fmla="val -88786"/>
                <a:gd name="adj2" fmla="val -73745"/>
                <a:gd name="adj3" fmla="val 16667"/>
              </a:avLst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Dopełnienie</a:t>
              </a:r>
              <a:endPara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696645B-4C1C-447A-8FED-8D7A29107295}"/>
              </a:ext>
            </a:extLst>
          </p:cNvPr>
          <p:cNvGrpSpPr/>
          <p:nvPr/>
        </p:nvGrpSpPr>
        <p:grpSpPr>
          <a:xfrm>
            <a:off x="4530726" y="3746485"/>
            <a:ext cx="3624715" cy="1273400"/>
            <a:chOff x="4530726" y="3746485"/>
            <a:chExt cx="3624715" cy="12734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C37F9B2-8FEB-4309-96A4-37DA6B0F79D0}"/>
                </a:ext>
              </a:extLst>
            </p:cNvPr>
            <p:cNvSpPr/>
            <p:nvPr/>
          </p:nvSpPr>
          <p:spPr>
            <a:xfrm>
              <a:off x="4530726" y="3746485"/>
              <a:ext cx="1447800" cy="49481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393010CB-FF6A-4C1D-A62F-0A0C783CA13A}"/>
                </a:ext>
              </a:extLst>
            </p:cNvPr>
            <p:cNvSpPr/>
            <p:nvPr/>
          </p:nvSpPr>
          <p:spPr>
            <a:xfrm>
              <a:off x="6868265" y="4363096"/>
              <a:ext cx="1287176" cy="656789"/>
            </a:xfrm>
            <a:prstGeom prst="wedgeRoundRectCallout">
              <a:avLst>
                <a:gd name="adj1" fmla="val -111338"/>
                <a:gd name="adj2" fmla="val -69325"/>
                <a:gd name="adj3" fmla="val 16667"/>
              </a:avLst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</a:t>
              </a:r>
              <a:endPara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9EC3C7-A1A3-4A52-BFA5-51E21448A335}"/>
              </a:ext>
            </a:extLst>
          </p:cNvPr>
          <p:cNvGrpSpPr/>
          <p:nvPr/>
        </p:nvGrpSpPr>
        <p:grpSpPr>
          <a:xfrm>
            <a:off x="2927716" y="4492907"/>
            <a:ext cx="4218939" cy="2186416"/>
            <a:chOff x="2927716" y="4492907"/>
            <a:chExt cx="4218939" cy="218641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2A3B19-25C4-4107-B819-D107D881EDED}"/>
                </a:ext>
              </a:extLst>
            </p:cNvPr>
            <p:cNvSpPr/>
            <p:nvPr/>
          </p:nvSpPr>
          <p:spPr>
            <a:xfrm>
              <a:off x="3709686" y="4492907"/>
              <a:ext cx="2586941" cy="49481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91A3F59A-E11A-4C25-A488-81010678F35E}"/>
                </a:ext>
              </a:extLst>
            </p:cNvPr>
            <p:cNvSpPr/>
            <p:nvPr/>
          </p:nvSpPr>
          <p:spPr>
            <a:xfrm>
              <a:off x="2927716" y="5266697"/>
              <a:ext cx="4218939" cy="1412626"/>
            </a:xfrm>
            <a:prstGeom prst="wedgeRoundRectCallout">
              <a:avLst>
                <a:gd name="adj1" fmla="val -16043"/>
                <a:gd name="adj2" fmla="val -75490"/>
                <a:gd name="adj3" fmla="val 16667"/>
              </a:avLst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Jednia małżeńska – głęboka intymność ciała i duszy małżonków</a:t>
              </a:r>
              <a:endPara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217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264696" cy="759619"/>
          </a:xfrm>
        </p:spPr>
        <p:txBody>
          <a:bodyPr/>
          <a:lstStyle/>
          <a:p>
            <a:pPr algn="l"/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</a:rPr>
              <a:t>Jedność w małżeństwie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31640" y="1412776"/>
            <a:ext cx="7560840" cy="3888432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pl-PL" sz="2400" b="0" i="0" dirty="0">
                <a:solidFill>
                  <a:srgbClr val="38383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Człowiek jest istotą trójwymiarową – posiada:</a:t>
            </a:r>
          </a:p>
          <a:p>
            <a:pPr>
              <a:spcBef>
                <a:spcPts val="600"/>
              </a:spcBef>
            </a:pPr>
            <a:r>
              <a:rPr lang="pl-PL" sz="2400" b="1" i="0" dirty="0">
                <a:solidFill>
                  <a:srgbClr val="38383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Wymiar cielesny </a:t>
            </a:r>
          </a:p>
          <a:p>
            <a:pPr>
              <a:spcBef>
                <a:spcPts val="600"/>
              </a:spcBef>
            </a:pPr>
            <a:r>
              <a:rPr lang="pl-PL" sz="2400" b="1" dirty="0">
                <a:solidFill>
                  <a:srgbClr val="38383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Wymiar psychiczny</a:t>
            </a:r>
            <a:r>
              <a:rPr lang="pl-PL" sz="2400" dirty="0">
                <a:solidFill>
                  <a:srgbClr val="38383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na który składa się sfera </a:t>
            </a:r>
            <a:r>
              <a:rPr lang="pl-PL" sz="2400" b="0" i="0" dirty="0">
                <a:solidFill>
                  <a:srgbClr val="38383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emocjonalna, umysłowa i społeczna</a:t>
            </a:r>
          </a:p>
          <a:p>
            <a:pPr>
              <a:spcBef>
                <a:spcPts val="600"/>
              </a:spcBef>
            </a:pPr>
            <a:r>
              <a:rPr lang="pl-PL" sz="2400" b="1" dirty="0">
                <a:solidFill>
                  <a:srgbClr val="38383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Wymiar </a:t>
            </a:r>
            <a:r>
              <a:rPr lang="pl-PL" sz="2400" b="1" i="0" dirty="0">
                <a:solidFill>
                  <a:srgbClr val="38383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duchowy</a:t>
            </a:r>
          </a:p>
          <a:p>
            <a:pPr>
              <a:spcBef>
                <a:spcPts val="600"/>
              </a:spcBef>
            </a:pPr>
            <a:endParaRPr lang="pl-PL" sz="2400" b="0" i="0" dirty="0">
              <a:solidFill>
                <a:srgbClr val="38383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l-PL" sz="2400" b="0" i="0" dirty="0">
                <a:solidFill>
                  <a:srgbClr val="38383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Wszystkie te ‘</a:t>
            </a:r>
            <a:r>
              <a:rPr lang="pl-PL" sz="2400" i="0" dirty="0">
                <a:solidFill>
                  <a:srgbClr val="38383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wymiary</a:t>
            </a:r>
            <a:r>
              <a:rPr lang="pl-PL" sz="2400" b="0" i="0" dirty="0">
                <a:solidFill>
                  <a:srgbClr val="38383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zostały zaprojektowane tak, by harmonijnie ze sobą współgrały.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5516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auto">
          <a:xfrm>
            <a:off x="1331640" y="332656"/>
            <a:ext cx="75608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l-PL" sz="4400" b="1" cap="none" dirty="0">
                <a:latin typeface="Calibri" panose="020F0502020204030204" pitchFamily="34" charset="0"/>
              </a:rPr>
              <a:t>Podstawowe zadania mężczyzny i kobiety</a:t>
            </a:r>
            <a:br>
              <a:rPr lang="pl-PL" sz="4400" b="1" cap="none" dirty="0">
                <a:latin typeface="Calibri" panose="020F0502020204030204" pitchFamily="34" charset="0"/>
              </a:rPr>
            </a:br>
            <a:endParaRPr lang="pl-PL" sz="4400" b="1" cap="none" dirty="0">
              <a:latin typeface="Calibri" panose="020F050202020403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0E48D6-58E2-4AEF-8A40-ED2F1DB1DD0F}"/>
              </a:ext>
            </a:extLst>
          </p:cNvPr>
          <p:cNvSpPr txBox="1">
            <a:spLocks/>
          </p:cNvSpPr>
          <p:nvPr/>
        </p:nvSpPr>
        <p:spPr>
          <a:xfrm>
            <a:off x="1331640" y="2492896"/>
            <a:ext cx="7385992" cy="3240360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Odnaleźć swoją tożsamość</a:t>
            </a:r>
          </a:p>
          <a:p>
            <a:pPr marL="463550"/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Zrozumieć zadania wobec siebie samego, wobec rodziny i społeczeństwa</a:t>
            </a:r>
          </a:p>
          <a:p>
            <a:pPr marL="463550"/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Odczytać swoje powołanie</a:t>
            </a:r>
          </a:p>
          <a:p>
            <a:pPr marL="463550"/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Droga życiowa, którą dla niego/jej przewidział Bóg</a:t>
            </a:r>
          </a:p>
        </p:txBody>
      </p:sp>
    </p:spTree>
    <p:extLst>
      <p:ext uri="{BB962C8B-B14F-4D97-AF65-F5344CB8AC3E}">
        <p14:creationId xmlns:p14="http://schemas.microsoft.com/office/powerpoint/2010/main" val="18112522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auto">
          <a:xfrm>
            <a:off x="971600" y="188640"/>
            <a:ext cx="75608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l-PL" sz="4400" b="1" cap="none" dirty="0">
                <a:latin typeface="Calibri" panose="020F0502020204030204" pitchFamily="34" charset="0"/>
              </a:rPr>
              <a:t>Podstawowe zadania mężczyzny i kobiety</a:t>
            </a:r>
            <a:br>
              <a:rPr lang="pl-PL" sz="4400" b="1" cap="none" dirty="0">
                <a:latin typeface="Calibri" panose="020F0502020204030204" pitchFamily="34" charset="0"/>
              </a:rPr>
            </a:br>
            <a:endParaRPr lang="pl-PL" sz="4400" b="1" cap="none" dirty="0">
              <a:latin typeface="Calibri" panose="020F050202020403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0E48D6-58E2-4AEF-8A40-ED2F1DB1DD0F}"/>
              </a:ext>
            </a:extLst>
          </p:cNvPr>
          <p:cNvSpPr txBox="1">
            <a:spLocks/>
          </p:cNvSpPr>
          <p:nvPr/>
        </p:nvSpPr>
        <p:spPr>
          <a:xfrm>
            <a:off x="1059024" y="1844824"/>
            <a:ext cx="7385992" cy="3960440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Indywidualne powołania można włączyć w trzy zasadnicze kategorie: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powołanie do małżeństwa i rodziny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powołanie do kapłaństwa, święceń czy też do życia zakonnego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powołanie do życia w stanie bezżennym, poza kapłaństwem czy zakonem - wypełnionego pracą dla dobra bliźnich</a:t>
            </a:r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328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ymbol zastępczy zawartości 2">
            <a:extLst>
              <a:ext uri="{FF2B5EF4-FFF2-40B4-BE49-F238E27FC236}">
                <a16:creationId xmlns:a16="http://schemas.microsoft.com/office/drawing/2014/main" id="{A736ACD1-9FBA-4B7C-902A-9192EEE04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596" y="1310833"/>
            <a:ext cx="8127357" cy="5124691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pl-PL" alt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Powołanie</a:t>
            </a:r>
            <a:r>
              <a:rPr lang="pl-PL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wezwanie na drogę do świętości</a:t>
            </a:r>
          </a:p>
          <a:p>
            <a:pPr>
              <a:spcBef>
                <a:spcPts val="1800"/>
              </a:spcBef>
            </a:pPr>
            <a:r>
              <a:rPr lang="pl-PL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pl-PL" alt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 i zadanie miłowania</a:t>
            </a:r>
            <a:r>
              <a:rPr lang="pl-PL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więc naśladowanie w miłości samego Boga</a:t>
            </a:r>
          </a:p>
          <a:p>
            <a:pPr>
              <a:spcBef>
                <a:spcPts val="1800"/>
              </a:spcBef>
            </a:pPr>
            <a:r>
              <a:rPr lang="pl-PL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Zadanie </a:t>
            </a:r>
            <a:r>
              <a:rPr lang="pl-PL" alt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budowania komunii osób na wzór komunii osób Boskich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pl-PL" alt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 zaufania ze strony Boga</a:t>
            </a:r>
            <a:r>
              <a:rPr lang="pl-PL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który wierzy w nich, ufa, liczy, że są jedyni i niepowtarzalni - tak bardzo, że zawierza człowiekowi  drugą osobę, aby ją czynił szczęśliwą, lepszą, gotową do osiągnięcia szczęścia w niebie, Bóg chce pomocy człowieka w uszczęśliwianiu i zbawianiu małżonków wzajemnie</a:t>
            </a:r>
          </a:p>
        </p:txBody>
      </p:sp>
      <p:sp>
        <p:nvSpPr>
          <p:cNvPr id="16386" name="Tytuł 1">
            <a:extLst>
              <a:ext uri="{FF2B5EF4-FFF2-40B4-BE49-F238E27FC236}">
                <a16:creationId xmlns:a16="http://schemas.microsoft.com/office/drawing/2014/main" id="{E15C3A7A-3FC8-48FA-A6C3-1CFCF7056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96" y="133109"/>
            <a:ext cx="7660754" cy="919665"/>
          </a:xfrm>
        </p:spPr>
        <p:txBody>
          <a:bodyPr/>
          <a:lstStyle/>
          <a:p>
            <a:pPr algn="ctr">
              <a:defRPr/>
            </a:pPr>
            <a:r>
              <a:rPr lang="pl-PL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Małżeństwo w nauczaniu Kościoła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ogethernes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Togetherness design slides</Template>
  <TotalTime>4682</TotalTime>
  <Words>1957</Words>
  <Application>Microsoft Office PowerPoint</Application>
  <PresentationFormat>On-screen Show (4:3)</PresentationFormat>
  <Paragraphs>291</Paragraphs>
  <Slides>41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Courier New</vt:lpstr>
      <vt:lpstr>Wingdings</vt:lpstr>
      <vt:lpstr>Wingdings 2</vt:lpstr>
      <vt:lpstr>Wingdings 3</vt:lpstr>
      <vt:lpstr>togetherness</vt:lpstr>
      <vt:lpstr>PowerPoint Presentation</vt:lpstr>
      <vt:lpstr>PowerPoint Presentation</vt:lpstr>
      <vt:lpstr>Księga Rodzaju, 2 </vt:lpstr>
      <vt:lpstr>Wtedy przystąpili do Niego faryzeusze, chcąc Go  wystawić na próbę, i zadali Mu pytanie:  «Czy wolno oddalić swoją żonę z jakiegokolwiek powodu?»  </vt:lpstr>
      <vt:lpstr>Dlatego to mężczyzna opuszcza  ojca swego i matkę swoją  i łączy się ze swą żoną tak ściśle,  że stają się  jednym ciałem</vt:lpstr>
      <vt:lpstr>Jedność w małżeństwie</vt:lpstr>
      <vt:lpstr>Podstawowe zadania mężczyzny i kobiety </vt:lpstr>
      <vt:lpstr>Podstawowe zadania mężczyzny i kobiety </vt:lpstr>
      <vt:lpstr>Małżeństwo w nauczaniu Kościoła</vt:lpstr>
      <vt:lpstr>PowerPoint Presentation</vt:lpstr>
      <vt:lpstr>Boży plan dla rodziny (Kor, Ef, Kol)</vt:lpstr>
      <vt:lpstr>Boży plan dla rodziny (Ef, Flp)</vt:lpstr>
      <vt:lpstr>PowerPoint Presentation</vt:lpstr>
      <vt:lpstr>PowerPoint Presentation</vt:lpstr>
      <vt:lpstr>Kobieta i mężczyzna – różnice</vt:lpstr>
      <vt:lpstr>Dwa światy – jedno serce (co żona powiedziała)</vt:lpstr>
      <vt:lpstr>Dwa światy – jedno serce (co mąż usłyszał)</vt:lpstr>
      <vt:lpstr>PowerPoint Presentation</vt:lpstr>
      <vt:lpstr>Kobieta a mężczyzna</vt:lpstr>
      <vt:lpstr>Kobieta a mężczyzna</vt:lpstr>
      <vt:lpstr>Serce i rozum</vt:lpstr>
      <vt:lpstr>Intuicja i empatia</vt:lpstr>
      <vt:lpstr>Odbiór zmysłów</vt:lpstr>
      <vt:lpstr>Interakcja ze światem</vt:lpstr>
      <vt:lpstr>Interakcja z drugim człowiekiem</vt:lpstr>
      <vt:lpstr>Odbiór i gromadzenie znaków pozytywnych</vt:lpstr>
      <vt:lpstr>Odbiór i gromadzenie znaków negatywnych</vt:lpstr>
      <vt:lpstr>Przeżywanie stresu</vt:lpstr>
      <vt:lpstr>Wyobraźnia</vt:lpstr>
      <vt:lpstr>Podejmowanie decyzji</vt:lpstr>
      <vt:lpstr>Poczucie czasu</vt:lpstr>
      <vt:lpstr>Kobieta a mężczyzna</vt:lpstr>
      <vt:lpstr>Psychika i duchowość</vt:lpstr>
      <vt:lpstr>Psychika i duchowość</vt:lpstr>
      <vt:lpstr>Kobieta i mężczyzna</vt:lpstr>
      <vt:lpstr>Adam uważa,  że jest z definicji mądry</vt:lpstr>
      <vt:lpstr>Kobieta - dar działania wpływem</vt:lpstr>
      <vt:lpstr>Przykład – geniusz działania wpływem</vt:lpstr>
      <vt:lpstr>PowerPoint Presentation</vt:lpstr>
      <vt:lpstr>Więź podstawą jedności małżeńskiej</vt:lpstr>
      <vt:lpstr>Mężczyzna i Kobieta  Siła i Wrażliwość  Rozum i Serce  Władza i Miłość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Togetherness</dc:title>
  <dc:creator>Waldek Tlaga</dc:creator>
  <cp:keywords/>
  <cp:lastModifiedBy>Waldemar Tlaga</cp:lastModifiedBy>
  <cp:revision>412</cp:revision>
  <dcterms:created xsi:type="dcterms:W3CDTF">2013-04-18T18:36:53Z</dcterms:created>
  <dcterms:modified xsi:type="dcterms:W3CDTF">2023-03-18T06:53:14Z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TC103368199990</vt:lpwstr>
  </property>
</Properties>
</file>