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79" r:id="rId3"/>
    <p:sldId id="280" r:id="rId4"/>
    <p:sldId id="286" r:id="rId5"/>
    <p:sldId id="283" r:id="rId6"/>
    <p:sldId id="284" r:id="rId7"/>
    <p:sldId id="285" r:id="rId8"/>
    <p:sldId id="278" r:id="rId9"/>
    <p:sldId id="281" r:id="rId10"/>
    <p:sldId id="264" r:id="rId11"/>
    <p:sldId id="265" r:id="rId12"/>
    <p:sldId id="266" r:id="rId13"/>
    <p:sldId id="282" r:id="rId14"/>
    <p:sldId id="258" r:id="rId15"/>
    <p:sldId id="259" r:id="rId16"/>
    <p:sldId id="262" r:id="rId17"/>
    <p:sldId id="270" r:id="rId18"/>
    <p:sldId id="269" r:id="rId19"/>
    <p:sldId id="271" r:id="rId20"/>
    <p:sldId id="272" r:id="rId21"/>
    <p:sldId id="274" r:id="rId22"/>
    <p:sldId id="277" r:id="rId2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0"/>
    <p:restoredTop sz="94721"/>
  </p:normalViewPr>
  <p:slideViewPr>
    <p:cSldViewPr snapToGrid="0" snapToObjects="1">
      <p:cViewPr>
        <p:scale>
          <a:sx n="70" d="100"/>
          <a:sy n="70" d="100"/>
        </p:scale>
        <p:origin x="592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3B6C5-69DF-DB47-A945-9A74C62F4343}" type="datetimeFigureOut">
              <a:rPr lang="pl-PL" smtClean="0"/>
              <a:t>2.12.2022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AA850-AA5A-9542-B18F-D92FE0DFD152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087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28641327-FA73-3040-9431-616214F9D031}" type="slidenum">
              <a:rPr lang="pl-PL" altLang="x-none"/>
              <a:pPr>
                <a:spcBef>
                  <a:spcPct val="0"/>
                </a:spcBef>
              </a:pPr>
              <a:t>5</a:t>
            </a:fld>
            <a:endParaRPr lang="pl-PL" altLang="x-none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949859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2496B569-E77A-2F43-99EB-77CF1E802F3C}" type="slidenum">
              <a:rPr lang="pl-PL" altLang="x-none"/>
              <a:pPr>
                <a:spcBef>
                  <a:spcPct val="0"/>
                </a:spcBef>
              </a:pPr>
              <a:t>22</a:t>
            </a:fld>
            <a:endParaRPr lang="pl-PL" altLang="x-none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94244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26D8F-72C2-EA47-AC4A-EB9D68EF323A}" type="datetimeFigureOut">
              <a:rPr lang="pl-PL" smtClean="0"/>
              <a:t>2.12.2022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AA9-B140-DF48-8023-CAC25FFB01FD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330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26D8F-72C2-EA47-AC4A-EB9D68EF323A}" type="datetimeFigureOut">
              <a:rPr lang="pl-PL" smtClean="0"/>
              <a:t>2.12.2022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AA9-B140-DF48-8023-CAC25FFB01FD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98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26D8F-72C2-EA47-AC4A-EB9D68EF323A}" type="datetimeFigureOut">
              <a:rPr lang="pl-PL" smtClean="0"/>
              <a:t>2.12.2022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AA9-B140-DF48-8023-CAC25FFB01FD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66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26D8F-72C2-EA47-AC4A-EB9D68EF323A}" type="datetimeFigureOut">
              <a:rPr lang="pl-PL" smtClean="0"/>
              <a:t>2.12.2022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AA9-B140-DF48-8023-CAC25FFB01FD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16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26D8F-72C2-EA47-AC4A-EB9D68EF323A}" type="datetimeFigureOut">
              <a:rPr lang="pl-PL" smtClean="0"/>
              <a:t>2.12.2022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AA9-B140-DF48-8023-CAC25FFB01FD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248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26D8F-72C2-EA47-AC4A-EB9D68EF323A}" type="datetimeFigureOut">
              <a:rPr lang="pl-PL" smtClean="0"/>
              <a:t>2.12.2022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AA9-B140-DF48-8023-CAC25FFB01FD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446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26D8F-72C2-EA47-AC4A-EB9D68EF323A}" type="datetimeFigureOut">
              <a:rPr lang="pl-PL" smtClean="0"/>
              <a:t>2.12.2022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AA9-B140-DF48-8023-CAC25FFB01FD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032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26D8F-72C2-EA47-AC4A-EB9D68EF323A}" type="datetimeFigureOut">
              <a:rPr lang="pl-PL" smtClean="0"/>
              <a:t>2.12.2022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AA9-B140-DF48-8023-CAC25FFB01FD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5517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26D8F-72C2-EA47-AC4A-EB9D68EF323A}" type="datetimeFigureOut">
              <a:rPr lang="pl-PL" smtClean="0"/>
              <a:t>2.12.2022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AA9-B140-DF48-8023-CAC25FFB01FD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706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26D8F-72C2-EA47-AC4A-EB9D68EF323A}" type="datetimeFigureOut">
              <a:rPr lang="pl-PL" smtClean="0"/>
              <a:t>2.12.2022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AA9-B140-DF48-8023-CAC25FFB01FD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756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26D8F-72C2-EA47-AC4A-EB9D68EF323A}" type="datetimeFigureOut">
              <a:rPr lang="pl-PL" smtClean="0"/>
              <a:t>2.12.2022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AA9-B140-DF48-8023-CAC25FFB01FD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26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26D8F-72C2-EA47-AC4A-EB9D68EF323A}" type="datetimeFigureOut">
              <a:rPr lang="pl-PL" smtClean="0"/>
              <a:t>2.12.2022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E7AA9-B140-DF48-8023-CAC25FFB01FD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70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624469"/>
            <a:ext cx="9144000" cy="1003609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pl-PL" dirty="0" smtClean="0"/>
              <a:t>Dojrzałość osobowości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5679307"/>
            <a:ext cx="9144000" cy="58767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dirty="0" smtClean="0"/>
              <a:t>Prof. </a:t>
            </a:r>
            <a:r>
              <a:rPr lang="pl-PL" dirty="0" err="1" smtClean="0"/>
              <a:t>GUMed</a:t>
            </a:r>
            <a:r>
              <a:rPr lang="pl-PL" dirty="0" smtClean="0"/>
              <a:t>, dr </a:t>
            </a:r>
            <a:r>
              <a:rPr lang="pl-PL" dirty="0" smtClean="0"/>
              <a:t>hab. Magdalena Błażek</a:t>
            </a:r>
          </a:p>
        </p:txBody>
      </p:sp>
      <p:sp>
        <p:nvSpPr>
          <p:cNvPr id="5" name="PoleTekstowe 4"/>
          <p:cNvSpPr txBox="1"/>
          <p:nvPr/>
        </p:nvSpPr>
        <p:spPr>
          <a:xfrm>
            <a:off x="8259580" y="1850771"/>
            <a:ext cx="240842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Osiąganie dojrzałości jest całożyciowym procesem</a:t>
            </a:r>
          </a:p>
          <a:p>
            <a:r>
              <a:rPr lang="pl-PL" sz="2400" i="1" dirty="0" smtClean="0"/>
              <a:t>Ks. </a:t>
            </a:r>
            <a:r>
              <a:rPr lang="pl-PL" sz="2400" i="1" dirty="0"/>
              <a:t>p</a:t>
            </a:r>
            <a:r>
              <a:rPr lang="pl-PL" sz="2400" i="1" dirty="0" smtClean="0"/>
              <a:t>rof. Zdzisław </a:t>
            </a:r>
            <a:r>
              <a:rPr lang="pl-PL" sz="2400" i="1" dirty="0" err="1" smtClean="0"/>
              <a:t>Kroplewski</a:t>
            </a:r>
            <a:endParaRPr lang="pl-PL" sz="2400" i="1" dirty="0"/>
          </a:p>
        </p:txBody>
      </p:sp>
      <p:sp>
        <p:nvSpPr>
          <p:cNvPr id="6" name="PoleTekstowe 5"/>
          <p:cNvSpPr txBox="1"/>
          <p:nvPr/>
        </p:nvSpPr>
        <p:spPr>
          <a:xfrm>
            <a:off x="1524000" y="2068643"/>
            <a:ext cx="2568315" cy="3170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Religia gwarantuje człowiekowi bezpieczeństwo i zaufanie, co jest wyrazem jej dojrzałości i warunkiem osiągania pełnej dojrzałości.</a:t>
            </a:r>
          </a:p>
          <a:p>
            <a:r>
              <a:rPr lang="pl-PL" sz="2000" i="1" dirty="0" smtClean="0"/>
              <a:t>Ks. Prof. Zdzisław </a:t>
            </a:r>
            <a:r>
              <a:rPr lang="pl-PL" sz="2000" i="1" dirty="0" err="1" smtClean="0"/>
              <a:t>Kroplewski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408499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3654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sz="3600" dirty="0" smtClean="0"/>
              <a:t>Rozwój w kierunku dojrzałej osobowości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46909"/>
            <a:ext cx="10515600" cy="4930054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pl-PL" dirty="0" smtClean="0"/>
              <a:t>Powiększanie wewnętrznego bogactwa</a:t>
            </a:r>
            <a:r>
              <a:rPr lang="pl-PL" dirty="0" smtClean="0">
                <a:sym typeface="Wingdings"/>
              </a:rPr>
              <a:t> przeżyć, przekonań, wiedzy i odniesień do świata związane z otwartością </a:t>
            </a:r>
            <a:r>
              <a:rPr lang="pl-PL" sz="2000" dirty="0" smtClean="0">
                <a:sym typeface="Wingdings"/>
              </a:rPr>
              <a:t>(Allport, 1961; Block i Block, 1980; </a:t>
            </a:r>
            <a:r>
              <a:rPr lang="pl-PL" sz="2000" dirty="0" err="1" smtClean="0">
                <a:sym typeface="Wingdings"/>
              </a:rPr>
              <a:t>Erickson</a:t>
            </a:r>
            <a:r>
              <a:rPr lang="pl-PL" sz="2000" dirty="0" smtClean="0">
                <a:sym typeface="Wingdings"/>
              </a:rPr>
              <a:t>, 1976)</a:t>
            </a:r>
          </a:p>
          <a:p>
            <a:r>
              <a:rPr lang="pl-PL" dirty="0" smtClean="0">
                <a:sym typeface="Wingdings"/>
              </a:rPr>
              <a:t>Dążenie do szczęścia zdolność do odczuwania i wyrażania radości życia, doświadczania dobrostanu, hedonizm, eudajmonizm, poszukiwanie sensu życia </a:t>
            </a:r>
            <a:r>
              <a:rPr lang="pl-PL" sz="2000" dirty="0" smtClean="0">
                <a:sym typeface="Wingdings"/>
              </a:rPr>
              <a:t>(</a:t>
            </a:r>
            <a:r>
              <a:rPr lang="pl-PL" sz="2000" dirty="0" err="1" smtClean="0">
                <a:sym typeface="Wingdings"/>
              </a:rPr>
              <a:t>Haidt</a:t>
            </a:r>
            <a:r>
              <a:rPr lang="pl-PL" sz="2000" dirty="0" smtClean="0">
                <a:sym typeface="Wingdings"/>
              </a:rPr>
              <a:t>, 2007; </a:t>
            </a:r>
            <a:r>
              <a:rPr lang="pl-PL" sz="2000" dirty="0" err="1" smtClean="0">
                <a:sym typeface="Wingdings"/>
              </a:rPr>
              <a:t>Seligman</a:t>
            </a:r>
            <a:r>
              <a:rPr lang="pl-PL" sz="2000" dirty="0" smtClean="0">
                <a:sym typeface="Wingdings"/>
              </a:rPr>
              <a:t>, 2014)</a:t>
            </a:r>
          </a:p>
          <a:p>
            <a:r>
              <a:rPr lang="pl-PL" dirty="0" smtClean="0">
                <a:sym typeface="Wingdings"/>
              </a:rPr>
              <a:t>Wybór celów i realizowanie dążeń życiowych umiejętność podejmowania decyzji opartych na jasnym systemie wartości, realizm w procesie planowania i skuteczność działania </a:t>
            </a:r>
            <a:r>
              <a:rPr lang="pl-PL" sz="2000" dirty="0" smtClean="0">
                <a:sym typeface="Wingdings"/>
              </a:rPr>
              <a:t>(</a:t>
            </a:r>
            <a:r>
              <a:rPr lang="pl-PL" sz="2000" dirty="0" err="1" smtClean="0">
                <a:sym typeface="Wingdings"/>
              </a:rPr>
              <a:t>Kuhl</a:t>
            </a:r>
            <a:r>
              <a:rPr lang="pl-PL" sz="2000" dirty="0" smtClean="0">
                <a:sym typeface="Wingdings"/>
              </a:rPr>
              <a:t>, 1985, 1997; </a:t>
            </a:r>
            <a:r>
              <a:rPr lang="pl-PL" sz="2000" dirty="0" err="1" smtClean="0">
                <a:sym typeface="Wingdings"/>
              </a:rPr>
              <a:t>Baumeister</a:t>
            </a:r>
            <a:r>
              <a:rPr lang="pl-PL" sz="2000" dirty="0" smtClean="0">
                <a:sym typeface="Wingdings"/>
              </a:rPr>
              <a:t>, 1991)</a:t>
            </a:r>
          </a:p>
          <a:p>
            <a:r>
              <a:rPr lang="pl-PL" dirty="0" smtClean="0">
                <a:sym typeface="Wingdings"/>
              </a:rPr>
              <a:t>Elastyczność adaptacji i adekwatność reagowania przejawianie naturalnych reakcji na zdarzenia życiowe, aktywność intencjonalna, zdolność do zmiany </a:t>
            </a:r>
            <a:r>
              <a:rPr lang="pl-PL" sz="2000" dirty="0" smtClean="0">
                <a:sym typeface="Wingdings"/>
              </a:rPr>
              <a:t>(</a:t>
            </a:r>
            <a:r>
              <a:rPr lang="pl-PL" sz="2000" dirty="0" err="1" smtClean="0">
                <a:sym typeface="Wingdings"/>
              </a:rPr>
              <a:t>Hermans</a:t>
            </a:r>
            <a:r>
              <a:rPr lang="pl-PL" sz="2000" dirty="0" smtClean="0">
                <a:sym typeface="Wingdings"/>
              </a:rPr>
              <a:t>, 2000; Block, 2008)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0127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779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sz="3600" dirty="0" smtClean="0"/>
              <a:t>Rozwój </a:t>
            </a:r>
            <a:r>
              <a:rPr lang="pl-PL" sz="3600" dirty="0"/>
              <a:t>w kierunku dojrzałej osobowości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87532"/>
            <a:ext cx="10515600" cy="5272645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pl-PL" dirty="0" smtClean="0"/>
              <a:t>Odporność na frustrację</a:t>
            </a:r>
            <a:r>
              <a:rPr lang="pl-PL" dirty="0" smtClean="0">
                <a:sym typeface="Wingdings"/>
              </a:rPr>
              <a:t> zdolność do aktywności w sytuacji stresu i napięcia, zdolność do realizacji zadań w sytuacji braku wsparcia społecznego, odporność na trudności </a:t>
            </a:r>
            <a:r>
              <a:rPr lang="pl-PL" sz="2000" dirty="0" smtClean="0">
                <a:sym typeface="Wingdings"/>
              </a:rPr>
              <a:t>(Dąbrowski, 2015, Oleś, 2011)</a:t>
            </a:r>
          </a:p>
          <a:p>
            <a:r>
              <a:rPr lang="pl-PL" dirty="0" smtClean="0">
                <a:sym typeface="Wingdings"/>
              </a:rPr>
              <a:t>Hierarchia wartości i orientacja wartościująca decyzje, co jest ważne, co nie; ocena zdarzeń i sytuacji, podejmowanie się rzeczy wzniosłych i ważnych </a:t>
            </a:r>
            <a:r>
              <a:rPr lang="pl-PL" sz="2000" dirty="0" smtClean="0">
                <a:sym typeface="Wingdings"/>
              </a:rPr>
              <a:t>(Brzozowski, 2007, Oleś, 2011)</a:t>
            </a:r>
          </a:p>
          <a:p>
            <a:r>
              <a:rPr lang="pl-PL" dirty="0" smtClean="0">
                <a:sym typeface="Wingdings"/>
              </a:rPr>
              <a:t>Zaangażowanie na rzecz wspólnego dobra umiejętność formułowania dążeń przekraczających osobisty interes, celów prospołecznych, realizacja samodzielnie wybranych dalekosiężnych celów, które służą ogólniejszemu dobru, ubogacają w wymiarze społecznym i moralnym </a:t>
            </a:r>
            <a:r>
              <a:rPr lang="pl-PL" sz="2000" dirty="0" smtClean="0">
                <a:sym typeface="Wingdings"/>
              </a:rPr>
              <a:t>(Obuchowski, 1985, 2000)</a:t>
            </a:r>
          </a:p>
          <a:p>
            <a:r>
              <a:rPr lang="pl-PL" dirty="0" smtClean="0">
                <a:sym typeface="Wingdings"/>
              </a:rPr>
              <a:t>Transgresja rozwój i zmiana, przekraczanie schematów, twórczość w wymiarze indywidualnym </a:t>
            </a:r>
            <a:r>
              <a:rPr lang="pl-PL" sz="2000" dirty="0" smtClean="0">
                <a:sym typeface="Wingdings"/>
              </a:rPr>
              <a:t>(Kozielecki, 2007, 2009)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04322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527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sz="3600" dirty="0" smtClean="0"/>
              <a:t>Rozwój </a:t>
            </a:r>
            <a:r>
              <a:rPr lang="pl-PL" sz="3600" dirty="0"/>
              <a:t>w kierunku dojrzałej osobowości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28156"/>
            <a:ext cx="10515600" cy="555765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dirty="0" smtClean="0"/>
              <a:t>Szacunek wobec innych</a:t>
            </a:r>
            <a:r>
              <a:rPr lang="pl-PL" dirty="0" smtClean="0">
                <a:sym typeface="Wingdings"/>
              </a:rPr>
              <a:t> podmiotowe traktowanie, „</a:t>
            </a:r>
            <a:r>
              <a:rPr lang="pl-PL" i="1" dirty="0" smtClean="0">
                <a:sym typeface="Wingdings"/>
              </a:rPr>
              <a:t>szanuj bliźniego swego jak siebie samego</a:t>
            </a:r>
            <a:r>
              <a:rPr lang="pl-PL" dirty="0" smtClean="0">
                <a:sym typeface="Wingdings"/>
              </a:rPr>
              <a:t>”, poszanowanie godności </a:t>
            </a:r>
            <a:r>
              <a:rPr lang="pl-PL" smtClean="0">
                <a:sym typeface="Wingdings"/>
              </a:rPr>
              <a:t>i wolności</a:t>
            </a:r>
          </a:p>
          <a:p>
            <a:r>
              <a:rPr lang="pl-PL" dirty="0" smtClean="0">
                <a:sym typeface="Wingdings"/>
              </a:rPr>
              <a:t>Odpowiedzialność podejmowanie decyzji i ponoszenie ich skutków </a:t>
            </a:r>
          </a:p>
          <a:p>
            <a:r>
              <a:rPr lang="pl-PL" dirty="0" smtClean="0">
                <a:sym typeface="Wingdings"/>
              </a:rPr>
              <a:t>Zdolność do wykorzystania potencjału rozwojowego mimo cierpienia i kosztów, jakie ze sobą niesie</a:t>
            </a:r>
          </a:p>
          <a:p>
            <a:r>
              <a:rPr lang="pl-PL" dirty="0" smtClean="0">
                <a:sym typeface="Wingdings"/>
              </a:rPr>
              <a:t>Autonomia w rozsądnym wydaniu wybór oparty na wartościach, przezwyciężenie lęku (przed zmianą)</a:t>
            </a:r>
          </a:p>
          <a:p>
            <a:r>
              <a:rPr lang="pl-PL" dirty="0" smtClean="0">
                <a:sym typeface="Wingdings"/>
              </a:rPr>
              <a:t>Dojrzałość moralna ocena moralna opiera się na jasno uświadomionych wartościach i normach oraz na zdolności do rozpoznawania okoliczności i wyjątków (Chlewiński, 1991)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049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911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pl-PL" dirty="0" smtClean="0"/>
              <a:t>Sfery rozwoju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69036"/>
            <a:ext cx="10515600" cy="4707927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lvl="1"/>
            <a:r>
              <a:rPr lang="pl-PL" sz="3200" dirty="0" smtClean="0"/>
              <a:t>rozwój </a:t>
            </a:r>
            <a:r>
              <a:rPr lang="pl-PL" sz="3200" dirty="0"/>
              <a:t>umysłowy</a:t>
            </a:r>
          </a:p>
          <a:p>
            <a:pPr lvl="1"/>
            <a:r>
              <a:rPr lang="pl-PL" sz="3200" dirty="0"/>
              <a:t>rozwój osobowościowy </a:t>
            </a:r>
          </a:p>
          <a:p>
            <a:pPr lvl="1"/>
            <a:r>
              <a:rPr lang="pl-PL" sz="3200" dirty="0"/>
              <a:t>rozwój uczuciowy  </a:t>
            </a:r>
          </a:p>
          <a:p>
            <a:pPr lvl="1"/>
            <a:r>
              <a:rPr lang="pl-PL" sz="3200" dirty="0"/>
              <a:t>rozwój społeczny</a:t>
            </a:r>
            <a:endParaRPr lang="pl-PL" dirty="0"/>
          </a:p>
          <a:p>
            <a:pPr marL="457200" lvl="1" indent="0">
              <a:buNone/>
            </a:pPr>
            <a:r>
              <a:rPr lang="pl-PL" sz="3200" dirty="0"/>
              <a:t>Wszystkie obszary rozwoju wzajemnie się uzupełniają tworząc dojrzałość psychologiczną (osobowościową). </a:t>
            </a:r>
          </a:p>
          <a:p>
            <a:pPr marL="457200" lvl="1" indent="0" algn="ctr">
              <a:buNone/>
            </a:pPr>
            <a:r>
              <a:rPr lang="pl-PL" sz="3200" b="1" dirty="0"/>
              <a:t>Czynią one człowieka zdolnego do </a:t>
            </a:r>
          </a:p>
          <a:p>
            <a:pPr marL="457200" lvl="1" indent="0" algn="ctr">
              <a:buNone/>
            </a:pPr>
            <a:r>
              <a:rPr lang="pl-PL" sz="3200" b="1" dirty="0"/>
              <a:t>„</a:t>
            </a:r>
            <a:r>
              <a:rPr lang="pl-PL" sz="3200" b="1" dirty="0" err="1"/>
              <a:t>actus</a:t>
            </a:r>
            <a:r>
              <a:rPr lang="pl-PL" sz="3200" b="1" dirty="0"/>
              <a:t> </a:t>
            </a:r>
            <a:r>
              <a:rPr lang="pl-PL" sz="3200" b="1" dirty="0" err="1"/>
              <a:t>humanus</a:t>
            </a:r>
            <a:r>
              <a:rPr lang="pl-PL" sz="3200" b="1" dirty="0"/>
              <a:t>” i „</a:t>
            </a:r>
            <a:r>
              <a:rPr lang="pl-PL" sz="3200" b="1" dirty="0" err="1"/>
              <a:t>actus</a:t>
            </a:r>
            <a:r>
              <a:rPr lang="pl-PL" sz="3200" b="1" dirty="0"/>
              <a:t> </a:t>
            </a:r>
            <a:r>
              <a:rPr lang="pl-PL" sz="3200" b="1" dirty="0" err="1"/>
              <a:t>voluntarius</a:t>
            </a:r>
            <a:r>
              <a:rPr lang="pl-PL" sz="3200" b="1" dirty="0"/>
              <a:t>”. </a:t>
            </a:r>
          </a:p>
          <a:p>
            <a:pPr marL="457200" lvl="1" indent="0" algn="ctr">
              <a:buNone/>
            </a:pPr>
            <a:r>
              <a:rPr lang="pl-PL" sz="3200" b="1" dirty="0"/>
              <a:t>Człowiek wolny, odpowiedzialny  i niezależny nie potrzebuje stałego wzmocnienia do realizacji własnych planów życiowych </a:t>
            </a:r>
          </a:p>
          <a:p>
            <a:pPr marL="457200" lvl="1" indent="0" algn="ctr">
              <a:buNone/>
            </a:pPr>
            <a:r>
              <a:rPr lang="pl-PL" sz="2800" dirty="0"/>
              <a:t>(Wojtyła, 1985)</a:t>
            </a:r>
            <a:endParaRPr lang="pl-PL" sz="3200" i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0302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3026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pl-PL" dirty="0" smtClean="0"/>
              <a:t>Dojrzałość umysłowa (intelektualna)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28156"/>
            <a:ext cx="10515600" cy="5308270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lvl="0"/>
            <a:r>
              <a:rPr lang="pl-PL" dirty="0" smtClean="0"/>
              <a:t>zdolność </a:t>
            </a:r>
            <a:r>
              <a:rPr lang="pl-PL" dirty="0"/>
              <a:t>do  racjonalnego i realistycznego, a nie życzeniowego spostrzegania, logicznego myślenia i wnioskowania, wydawania adekwatnych opinii  i </a:t>
            </a:r>
            <a:r>
              <a:rPr lang="pl-PL" dirty="0" smtClean="0"/>
              <a:t>ocen </a:t>
            </a:r>
            <a:endParaRPr lang="pl-PL" dirty="0"/>
          </a:p>
          <a:p>
            <a:pPr lvl="0"/>
            <a:r>
              <a:rPr lang="pl-PL" dirty="0"/>
              <a:t>stanowi jeden z </a:t>
            </a:r>
            <a:r>
              <a:rPr lang="pl-PL" dirty="0" smtClean="0"/>
              <a:t>ważnych </a:t>
            </a:r>
            <a:r>
              <a:rPr lang="pl-PL" dirty="0"/>
              <a:t>elementów dobrego przystosowania  do ról </a:t>
            </a:r>
            <a:r>
              <a:rPr lang="pl-PL" dirty="0" smtClean="0"/>
              <a:t>życiowych (osobistych i zawodowych)</a:t>
            </a:r>
            <a:endParaRPr lang="pl-PL" dirty="0"/>
          </a:p>
          <a:p>
            <a:pPr lvl="0"/>
            <a:r>
              <a:rPr lang="pl-PL" dirty="0"/>
              <a:t>o</a:t>
            </a:r>
            <a:r>
              <a:rPr lang="pl-PL" dirty="0" smtClean="0"/>
              <a:t>dnosi się różnych aspektów </a:t>
            </a:r>
            <a:r>
              <a:rPr lang="pl-PL" dirty="0"/>
              <a:t>poznawczego funkcjonowania, między innymi </a:t>
            </a:r>
            <a:r>
              <a:rPr lang="pl-PL" dirty="0" smtClean="0"/>
              <a:t>takich </a:t>
            </a:r>
            <a:r>
              <a:rPr lang="pl-PL" dirty="0"/>
              <a:t>jak: </a:t>
            </a:r>
            <a:endParaRPr lang="pl-PL" dirty="0" smtClean="0"/>
          </a:p>
          <a:p>
            <a:pPr lvl="1"/>
            <a:r>
              <a:rPr lang="pl-PL" dirty="0" smtClean="0"/>
              <a:t>pojęcia</a:t>
            </a:r>
            <a:r>
              <a:rPr lang="pl-PL" dirty="0"/>
              <a:t>, </a:t>
            </a:r>
            <a:endParaRPr lang="pl-PL" dirty="0" smtClean="0"/>
          </a:p>
          <a:p>
            <a:pPr lvl="1"/>
            <a:r>
              <a:rPr lang="pl-PL" dirty="0" smtClean="0"/>
              <a:t>postawy</a:t>
            </a:r>
            <a:r>
              <a:rPr lang="pl-PL" dirty="0"/>
              <a:t>, </a:t>
            </a:r>
            <a:endParaRPr lang="pl-PL" dirty="0" smtClean="0"/>
          </a:p>
          <a:p>
            <a:pPr lvl="1"/>
            <a:r>
              <a:rPr lang="pl-PL" dirty="0" smtClean="0"/>
              <a:t>wiedza </a:t>
            </a:r>
          </a:p>
          <a:p>
            <a:pPr lvl="1"/>
            <a:r>
              <a:rPr lang="pl-PL" dirty="0" smtClean="0"/>
              <a:t>umiejętności</a:t>
            </a:r>
            <a:r>
              <a:rPr lang="pl-PL" dirty="0"/>
              <a:t>, </a:t>
            </a:r>
            <a:r>
              <a:rPr lang="pl-PL" dirty="0" smtClean="0"/>
              <a:t>które </a:t>
            </a:r>
          </a:p>
          <a:p>
            <a:pPr lvl="0"/>
            <a:r>
              <a:rPr lang="pl-PL" dirty="0" smtClean="0"/>
              <a:t>wraz </a:t>
            </a:r>
            <a:r>
              <a:rPr lang="pl-PL" dirty="0"/>
              <a:t>z wiekiem </a:t>
            </a:r>
            <a:r>
              <a:rPr lang="pl-PL" dirty="0" smtClean="0"/>
              <a:t>osiągają </a:t>
            </a:r>
            <a:r>
              <a:rPr lang="pl-PL" dirty="0"/>
              <a:t>wyższy poziom dojrzałości, integracji i operatywności czyniąc jednostkę bardziej predysponowaną do realizacji </a:t>
            </a:r>
            <a:r>
              <a:rPr lang="pl-PL" dirty="0" smtClean="0"/>
              <a:t>zadań (</a:t>
            </a:r>
            <a:r>
              <a:rPr lang="pl-PL" dirty="0"/>
              <a:t>Smolak 1993</a:t>
            </a:r>
            <a:r>
              <a:rPr lang="pl-PL" dirty="0" smtClean="0"/>
              <a:t>)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170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261257"/>
            <a:ext cx="10515600" cy="84314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4000" dirty="0" smtClean="0"/>
              <a:t>Typy myślenia nierealistycznego- niedojrzałego</a:t>
            </a:r>
            <a:br>
              <a:rPr lang="pl-PL" sz="4000" dirty="0" smtClean="0"/>
            </a:b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41912"/>
            <a:ext cx="10515600" cy="50588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b="1" dirty="0" smtClean="0"/>
              <a:t>myślenie życzeniowe</a:t>
            </a:r>
            <a:r>
              <a:rPr lang="pl-PL" b="1" dirty="0" smtClean="0">
                <a:sym typeface="Wingdings"/>
              </a:rPr>
              <a:t></a:t>
            </a:r>
            <a:r>
              <a:rPr lang="pl-PL" b="1" dirty="0" smtClean="0"/>
              <a:t> </a:t>
            </a:r>
            <a:r>
              <a:rPr lang="pl-PL" dirty="0"/>
              <a:t>polega na kierowaniu się głównie </a:t>
            </a:r>
            <a:r>
              <a:rPr lang="pl-PL" dirty="0" smtClean="0"/>
              <a:t>pragnieniami</a:t>
            </a:r>
            <a:r>
              <a:rPr lang="pl-PL" dirty="0" smtClean="0">
                <a:sym typeface="Wingdings"/>
              </a:rPr>
              <a:t></a:t>
            </a:r>
            <a:r>
              <a:rPr lang="pl-PL" dirty="0" smtClean="0"/>
              <a:t> przy </a:t>
            </a:r>
            <a:r>
              <a:rPr lang="pl-PL" dirty="0"/>
              <a:t>myśleniu życzeniowym widzimy rzeczywistość nie taką jaką jest, lecz taką jakiej pragniemy. </a:t>
            </a:r>
            <a:endParaRPr lang="pl-PL" dirty="0" smtClean="0"/>
          </a:p>
          <a:p>
            <a:pPr lvl="1"/>
            <a:r>
              <a:rPr lang="pl-PL" dirty="0" smtClean="0"/>
              <a:t>Działania </a:t>
            </a:r>
            <a:r>
              <a:rPr lang="pl-PL" dirty="0"/>
              <a:t>i decyzje opierają się na marzeniach, pragnieniach, a nie na zdarzeniach faktycznie zachodzących. </a:t>
            </a:r>
            <a:endParaRPr lang="pl-PL" dirty="0" smtClean="0"/>
          </a:p>
          <a:p>
            <a:r>
              <a:rPr lang="pl-PL" b="1" dirty="0" smtClean="0"/>
              <a:t>myślenie sztywne, pryncypialne</a:t>
            </a:r>
            <a:r>
              <a:rPr lang="pl-PL" dirty="0" smtClean="0">
                <a:sym typeface="Wingdings"/>
              </a:rPr>
              <a:t> </a:t>
            </a:r>
            <a:r>
              <a:rPr lang="pl-PL" dirty="0" smtClean="0"/>
              <a:t>zgodne </a:t>
            </a:r>
            <a:r>
              <a:rPr lang="pl-PL" dirty="0"/>
              <a:t>z przyjętymi z góry zasadami, od których nie ma odstępstwa. </a:t>
            </a:r>
            <a:endParaRPr lang="pl-PL" dirty="0" smtClean="0"/>
          </a:p>
          <a:p>
            <a:pPr lvl="1"/>
            <a:r>
              <a:rPr lang="pl-PL" dirty="0"/>
              <a:t>p</a:t>
            </a:r>
            <a:r>
              <a:rPr lang="pl-PL" dirty="0" smtClean="0"/>
              <a:t>rzy </a:t>
            </a:r>
            <a:r>
              <a:rPr lang="pl-PL" dirty="0"/>
              <a:t>myśleniu pryncypialnym zasady przysłaniają </a:t>
            </a:r>
            <a:r>
              <a:rPr lang="pl-PL" dirty="0" smtClean="0"/>
              <a:t>rzeczywistość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85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427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sz="3600" dirty="0" smtClean="0"/>
              <a:t>Dojrzałość osobowościowa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99408"/>
            <a:ext cx="10515600" cy="5402114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Dojrzewanie osobowości: </a:t>
            </a:r>
          </a:p>
          <a:p>
            <a:pPr lvl="1"/>
            <a:r>
              <a:rPr lang="pl-PL" dirty="0" smtClean="0"/>
              <a:t>impulsywność-refleksyjność, </a:t>
            </a:r>
          </a:p>
          <a:p>
            <a:pPr lvl="1"/>
            <a:r>
              <a:rPr lang="pl-PL" dirty="0" smtClean="0"/>
              <a:t>nieświadomość, irracjonalność- świadomość, racjonalność, </a:t>
            </a:r>
          </a:p>
          <a:p>
            <a:pPr lvl="1"/>
            <a:r>
              <a:rPr lang="pl-PL" dirty="0" smtClean="0"/>
              <a:t>procesy automatyczne- procesy kontrolowane, </a:t>
            </a:r>
          </a:p>
          <a:p>
            <a:pPr lvl="1"/>
            <a:r>
              <a:rPr lang="pl-PL" dirty="0" smtClean="0"/>
              <a:t>brak planowania- planowanie i odpowiedzialność za działania i decyzje</a:t>
            </a:r>
          </a:p>
          <a:p>
            <a:r>
              <a:rPr lang="pl-PL" dirty="0" smtClean="0"/>
              <a:t>Przystosowanie zapewniające skuteczne funkcjonowanie społeczne:</a:t>
            </a:r>
          </a:p>
          <a:p>
            <a:pPr lvl="1"/>
            <a:r>
              <a:rPr lang="pl-PL" dirty="0" smtClean="0"/>
              <a:t>Umiejętność realizowania celów osobistych i pozaosobistych w sposób niekonfliktowy</a:t>
            </a:r>
          </a:p>
          <a:p>
            <a:pPr lvl="1"/>
            <a:r>
              <a:rPr lang="pl-PL" dirty="0" smtClean="0"/>
              <a:t>Stosowanie się do zasad i norm</a:t>
            </a:r>
          </a:p>
          <a:p>
            <a:pPr lvl="1"/>
            <a:r>
              <a:rPr lang="pl-PL" dirty="0" smtClean="0"/>
              <a:t>Tworzenie dobrego środowiska rozwojowego</a:t>
            </a:r>
          </a:p>
          <a:p>
            <a:pPr marL="457200" lvl="1" indent="0" algn="ctr">
              <a:buNone/>
            </a:pPr>
            <a:r>
              <a:rPr lang="pl-PL" sz="2800" dirty="0" smtClean="0">
                <a:solidFill>
                  <a:srgbClr val="C00000"/>
                </a:solidFill>
              </a:rPr>
              <a:t>W konsekwencji: większe zadowolenie z życia i skuteczne funkcjonowanie społeczne</a:t>
            </a:r>
          </a:p>
          <a:p>
            <a:r>
              <a:rPr lang="pl-PL" dirty="0" smtClean="0"/>
              <a:t>Wzrost w kierunku ideału osobowości:</a:t>
            </a:r>
          </a:p>
          <a:p>
            <a:pPr lvl="1"/>
            <a:r>
              <a:rPr lang="pl-PL" dirty="0" smtClean="0"/>
              <a:t>Duża refleksyjność</a:t>
            </a:r>
          </a:p>
          <a:p>
            <a:pPr lvl="1"/>
            <a:r>
              <a:rPr lang="pl-PL" dirty="0" smtClean="0"/>
              <a:t>Wyzwania</a:t>
            </a:r>
          </a:p>
          <a:p>
            <a:pPr lvl="1"/>
            <a:r>
              <a:rPr lang="pl-PL" dirty="0" smtClean="0"/>
              <a:t>Stres </a:t>
            </a:r>
            <a:r>
              <a:rPr lang="pl-PL" dirty="0" smtClean="0">
                <a:sym typeface="Wingdings"/>
              </a:rPr>
              <a:t> odporność</a:t>
            </a:r>
          </a:p>
          <a:p>
            <a:pPr lvl="1"/>
            <a:r>
              <a:rPr lang="pl-PL" dirty="0" smtClean="0">
                <a:sym typeface="Wingdings"/>
              </a:rPr>
              <a:t>Wzorce stymulujące rozwój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rgbClr val="C00000"/>
                </a:solidFill>
                <a:sym typeface="Wingdings"/>
              </a:rPr>
              <a:t>W konsekwencji: większe zadowolenie z siebie i zdolność do rozwijania potencjału</a:t>
            </a:r>
            <a:endParaRPr lang="pl-PL" dirty="0" smtClean="0"/>
          </a:p>
          <a:p>
            <a:r>
              <a:rPr lang="pl-PL" dirty="0"/>
              <a:t>J</a:t>
            </a:r>
            <a:r>
              <a:rPr lang="pl-PL" dirty="0" smtClean="0"/>
              <a:t>ednostki dojrzałe charakteryzuje niska konfliktowość i i wysoki poziom przystosowania, ale nie konformizmu (Oleś, 2011; Dąbrowski, 2015) </a:t>
            </a:r>
          </a:p>
        </p:txBody>
      </p:sp>
    </p:spTree>
    <p:extLst>
      <p:ext uri="{BB962C8B-B14F-4D97-AF65-F5344CB8AC3E}">
        <p14:creationId xmlns:p14="http://schemas.microsoft.com/office/powerpoint/2010/main" val="68527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115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pl-PL" sz="3600" dirty="0" smtClean="0"/>
              <a:t>Dojrzałość uczuciowa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75656"/>
            <a:ext cx="10515600" cy="5545777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pl-PL" b="1" dirty="0" smtClean="0"/>
              <a:t>Obejmuje sferę </a:t>
            </a:r>
            <a:r>
              <a:rPr lang="pl-PL" b="1" dirty="0"/>
              <a:t>uczuć wyższych, w tym głównie:</a:t>
            </a:r>
            <a:endParaRPr lang="pl-PL" dirty="0"/>
          </a:p>
          <a:p>
            <a:pPr lvl="1"/>
            <a:r>
              <a:rPr lang="pl-PL" b="1" dirty="0" smtClean="0"/>
              <a:t>uczucia </a:t>
            </a:r>
            <a:r>
              <a:rPr lang="pl-PL" b="1" dirty="0"/>
              <a:t>miłości, </a:t>
            </a:r>
            <a:endParaRPr lang="pl-PL" dirty="0"/>
          </a:p>
          <a:p>
            <a:pPr lvl="1"/>
            <a:r>
              <a:rPr lang="pl-PL" b="1" dirty="0"/>
              <a:t>uczuć etyczno-moralnych </a:t>
            </a:r>
            <a:r>
              <a:rPr lang="pl-PL" b="1" dirty="0" smtClean="0"/>
              <a:t>i religijnych, których przedmiotem </a:t>
            </a:r>
            <a:r>
              <a:rPr lang="pl-PL" b="1" dirty="0"/>
              <a:t>jest dobro, </a:t>
            </a:r>
            <a:endParaRPr lang="pl-PL" dirty="0"/>
          </a:p>
          <a:p>
            <a:pPr lvl="1"/>
            <a:r>
              <a:rPr lang="pl-PL" b="1" dirty="0"/>
              <a:t>uczuć intelektualnych - przedmiotem których jest prawda i piękno, </a:t>
            </a:r>
            <a:endParaRPr lang="pl-PL" dirty="0"/>
          </a:p>
          <a:p>
            <a:pPr lvl="1"/>
            <a:r>
              <a:rPr lang="pl-PL" b="1" dirty="0"/>
              <a:t>oraz uczuć społecznych  opartych na sprawiedliwości. </a:t>
            </a:r>
            <a:endParaRPr lang="pl-PL" dirty="0"/>
          </a:p>
          <a:p>
            <a:r>
              <a:rPr lang="pl-PL" b="1" dirty="0"/>
              <a:t>Kryteria dojrzałości uczuciowej wg. Z. </a:t>
            </a:r>
            <a:r>
              <a:rPr lang="pl-PL" b="1" dirty="0" smtClean="0"/>
              <a:t>Chlewińskiego (1991)</a:t>
            </a:r>
            <a:endParaRPr lang="pl-PL" dirty="0"/>
          </a:p>
          <a:p>
            <a:pPr lvl="1"/>
            <a:r>
              <a:rPr lang="pl-PL" b="1" dirty="0" smtClean="0"/>
              <a:t>zależności </a:t>
            </a:r>
            <a:r>
              <a:rPr lang="pl-PL" b="1" dirty="0"/>
              <a:t>- </a:t>
            </a:r>
            <a:r>
              <a:rPr lang="pl-PL" b="1" dirty="0" smtClean="0"/>
              <a:t>niezależności,</a:t>
            </a:r>
            <a:endParaRPr lang="pl-PL" dirty="0"/>
          </a:p>
          <a:p>
            <a:pPr lvl="1"/>
            <a:r>
              <a:rPr lang="pl-PL" b="1" dirty="0" smtClean="0"/>
              <a:t>zasady </a:t>
            </a:r>
            <a:r>
              <a:rPr lang="pl-PL" b="1" dirty="0"/>
              <a:t>przyjemności - rzeczywistości, </a:t>
            </a:r>
            <a:endParaRPr lang="pl-PL" dirty="0"/>
          </a:p>
          <a:p>
            <a:pPr lvl="1"/>
            <a:r>
              <a:rPr lang="pl-PL" b="1" dirty="0" smtClean="0"/>
              <a:t>organizacji </a:t>
            </a:r>
            <a:r>
              <a:rPr lang="pl-PL" b="1" dirty="0"/>
              <a:t>uczuć, </a:t>
            </a:r>
            <a:endParaRPr lang="pl-PL" dirty="0"/>
          </a:p>
          <a:p>
            <a:pPr lvl="1"/>
            <a:r>
              <a:rPr lang="pl-PL" b="1" dirty="0" smtClean="0"/>
              <a:t>samokontroli </a:t>
            </a:r>
            <a:r>
              <a:rPr lang="pl-PL" b="1" dirty="0"/>
              <a:t>emocji, </a:t>
            </a:r>
            <a:endParaRPr lang="pl-PL" dirty="0"/>
          </a:p>
          <a:p>
            <a:pPr lvl="1"/>
            <a:r>
              <a:rPr lang="pl-PL" b="1" dirty="0" smtClean="0"/>
              <a:t>umiejętności </a:t>
            </a:r>
            <a:r>
              <a:rPr lang="pl-PL" b="1" dirty="0"/>
              <a:t>przeżywania frustracji.</a:t>
            </a:r>
            <a:endParaRPr lang="pl-PL" dirty="0"/>
          </a:p>
          <a:p>
            <a:r>
              <a:rPr lang="pl-PL" sz="3300" dirty="0" smtClean="0"/>
              <a:t>Rozwój </a:t>
            </a:r>
            <a:r>
              <a:rPr lang="pl-PL" sz="3300" dirty="0"/>
              <a:t>uczuciowy człowieka  </a:t>
            </a:r>
            <a:r>
              <a:rPr lang="pl-PL" sz="3300" dirty="0" smtClean="0"/>
              <a:t>polega na </a:t>
            </a:r>
            <a:r>
              <a:rPr lang="pl-PL" sz="3300" dirty="0"/>
              <a:t>przechodzeniu od uczuć o charakterze popędowo-biologicznym  do uczuć </a:t>
            </a:r>
            <a:r>
              <a:rPr lang="pl-PL" sz="3300" dirty="0" smtClean="0"/>
              <a:t>wyższych</a:t>
            </a:r>
            <a:endParaRPr lang="pl-PL" sz="3300" dirty="0"/>
          </a:p>
          <a:p>
            <a:pPr lvl="0"/>
            <a:r>
              <a:rPr lang="pl-PL" sz="3300" dirty="0"/>
              <a:t>Osiągnięcie przez jednostkę dojrzałości uczuciowej jest istotnym uwarunkowaniem </a:t>
            </a:r>
            <a:r>
              <a:rPr lang="pl-PL" sz="3300" dirty="0" smtClean="0"/>
              <a:t>dobrego pełnienia ważnych ról społecznych i realizacji powołania.</a:t>
            </a:r>
            <a:endParaRPr lang="pl-PL" sz="3300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207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3654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sz="3600" dirty="0"/>
              <a:t>Wgląd w motywy swojego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82534"/>
            <a:ext cx="10515600" cy="5367647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pl-PL" b="1" dirty="0" smtClean="0"/>
              <a:t>orientacja </a:t>
            </a:r>
            <a:r>
              <a:rPr lang="pl-PL" b="1" dirty="0"/>
              <a:t>jakimi motywami kieruję się naprawdę</a:t>
            </a:r>
            <a:r>
              <a:rPr lang="pl-PL" dirty="0"/>
              <a:t> w swoich wyborach i </a:t>
            </a:r>
            <a:r>
              <a:rPr lang="pl-PL" dirty="0" smtClean="0"/>
              <a:t>decyzjach, co wymaga</a:t>
            </a:r>
            <a:r>
              <a:rPr lang="pl-PL" dirty="0" smtClean="0">
                <a:sym typeface="Wingdings"/>
              </a:rPr>
              <a:t> </a:t>
            </a:r>
            <a:r>
              <a:rPr lang="pl-PL" dirty="0" smtClean="0"/>
              <a:t>poznania siebie</a:t>
            </a:r>
            <a:r>
              <a:rPr lang="pl-PL" dirty="0" smtClean="0">
                <a:sym typeface="Wingdings"/>
              </a:rPr>
              <a:t> </a:t>
            </a:r>
            <a:r>
              <a:rPr lang="pl-PL" dirty="0" smtClean="0"/>
              <a:t>uzyskania  </a:t>
            </a:r>
            <a:r>
              <a:rPr lang="pl-PL" dirty="0"/>
              <a:t>możliwie pełnego i niezafałszowanego obrazu </a:t>
            </a:r>
            <a:r>
              <a:rPr lang="pl-PL" dirty="0" smtClean="0"/>
              <a:t>siebie</a:t>
            </a:r>
            <a:r>
              <a:rPr lang="pl-PL" dirty="0" smtClean="0">
                <a:sym typeface="Wingdings"/>
              </a:rPr>
              <a:t> </a:t>
            </a:r>
            <a:r>
              <a:rPr lang="pl-PL" dirty="0" smtClean="0"/>
              <a:t>umiejętność </a:t>
            </a:r>
            <a:r>
              <a:rPr lang="pl-PL" dirty="0"/>
              <a:t>odpowiedzenia sobie na pytania: </a:t>
            </a:r>
            <a:endParaRPr lang="pl-PL" dirty="0" smtClean="0"/>
          </a:p>
          <a:p>
            <a:pPr lvl="1"/>
            <a:r>
              <a:rPr lang="pl-PL" dirty="0" smtClean="0"/>
              <a:t>dlaczego </a:t>
            </a:r>
            <a:r>
              <a:rPr lang="pl-PL" dirty="0"/>
              <a:t>jestem taki jaki </a:t>
            </a:r>
            <a:r>
              <a:rPr lang="pl-PL" dirty="0" smtClean="0"/>
              <a:t>jestem? </a:t>
            </a:r>
          </a:p>
          <a:p>
            <a:pPr lvl="1"/>
            <a:r>
              <a:rPr lang="pl-PL" dirty="0" smtClean="0"/>
              <a:t>jakimi </a:t>
            </a:r>
            <a:r>
              <a:rPr lang="pl-PL" dirty="0"/>
              <a:t>kieruję się wartościami, </a:t>
            </a:r>
            <a:r>
              <a:rPr lang="pl-PL" dirty="0" smtClean="0"/>
              <a:t>motywami? </a:t>
            </a:r>
          </a:p>
          <a:p>
            <a:pPr lvl="1"/>
            <a:r>
              <a:rPr lang="pl-PL" dirty="0" smtClean="0"/>
              <a:t>co mnie ogranicza? </a:t>
            </a:r>
          </a:p>
          <a:p>
            <a:pPr lvl="1"/>
            <a:r>
              <a:rPr lang="pl-PL" dirty="0"/>
              <a:t>j</a:t>
            </a:r>
            <a:r>
              <a:rPr lang="pl-PL" dirty="0" smtClean="0"/>
              <a:t>akie są moje mocne i słabe strony? </a:t>
            </a:r>
          </a:p>
          <a:p>
            <a:pPr lvl="1"/>
            <a:r>
              <a:rPr lang="pl-PL" dirty="0"/>
              <a:t>j</a:t>
            </a:r>
            <a:r>
              <a:rPr lang="pl-PL" dirty="0" smtClean="0"/>
              <a:t>akie są moje zainteresowania?</a:t>
            </a:r>
            <a:endParaRPr lang="pl-PL" dirty="0"/>
          </a:p>
          <a:p>
            <a:pPr lvl="0"/>
            <a:r>
              <a:rPr lang="pl-PL" b="1" dirty="0"/>
              <a:t>c</a:t>
            </a:r>
            <a:r>
              <a:rPr lang="pl-PL" b="1" dirty="0" smtClean="0"/>
              <a:t>złowiek </a:t>
            </a:r>
            <a:r>
              <a:rPr lang="pl-PL" b="1" dirty="0"/>
              <a:t>uświadamia sobie tylko część motywów,  </a:t>
            </a:r>
            <a:r>
              <a:rPr lang="pl-PL" dirty="0"/>
              <a:t>natomiast  znaczna ich część pozostaje w ogóle nieuświadomiona, choć w dalszym ciągu jest aktywna w jego życiu psychicznym </a:t>
            </a:r>
          </a:p>
          <a:p>
            <a:r>
              <a:rPr lang="pl-PL" b="1" dirty="0"/>
              <a:t>c</a:t>
            </a:r>
            <a:r>
              <a:rPr lang="pl-PL" b="1" dirty="0" smtClean="0"/>
              <a:t>złowiek </a:t>
            </a:r>
            <a:r>
              <a:rPr lang="pl-PL" b="1" dirty="0"/>
              <a:t>niedojrzały </a:t>
            </a:r>
            <a:r>
              <a:rPr lang="pl-PL" dirty="0"/>
              <a:t>ma wyraźną tendencję do świadomego zniekształcania, przeinaczania własnych motywów czy informacji , które w jakiś sposób godzą w jego autorytet, w obraz własnego </a:t>
            </a:r>
            <a:r>
              <a:rPr lang="pl-PL" i="1" dirty="0" smtClean="0"/>
              <a:t>Ja</a:t>
            </a:r>
            <a:r>
              <a:rPr lang="pl-PL" dirty="0" smtClean="0"/>
              <a:t>. </a:t>
            </a:r>
            <a:r>
              <a:rPr lang="pl-PL" dirty="0"/>
              <a:t>Są to mechanizmy obronne, które bronią </a:t>
            </a:r>
            <a:r>
              <a:rPr lang="pl-PL" dirty="0" smtClean="0"/>
              <a:t>dobrego, szlachetnego obrazu </a:t>
            </a:r>
            <a:r>
              <a:rPr lang="pl-PL" dirty="0"/>
              <a:t>siebie.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787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779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sz="3600" dirty="0" smtClean="0"/>
              <a:t>Dojrzałość społeczna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99408"/>
            <a:ext cx="10515600" cy="545077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/>
            <a:r>
              <a:rPr lang="pl-PL" b="1" dirty="0"/>
              <a:t>nastawienie na </a:t>
            </a:r>
            <a:r>
              <a:rPr lang="pl-PL" b="1" dirty="0" smtClean="0"/>
              <a:t>otrzymywanie</a:t>
            </a:r>
            <a:r>
              <a:rPr lang="pl-PL" b="1" dirty="0" smtClean="0">
                <a:sym typeface="Wingdings"/>
              </a:rPr>
              <a:t> </a:t>
            </a:r>
            <a:r>
              <a:rPr lang="pl-PL" dirty="0" smtClean="0"/>
              <a:t>najniższy </a:t>
            </a:r>
            <a:r>
              <a:rPr lang="pl-PL" dirty="0"/>
              <a:t>poziom uczuć </a:t>
            </a:r>
            <a:r>
              <a:rPr lang="pl-PL" dirty="0" smtClean="0"/>
              <a:t>społecznych Zatrzymanie na tym poziomie rozwoju oznacza:</a:t>
            </a:r>
          </a:p>
          <a:p>
            <a:pPr lvl="1"/>
            <a:r>
              <a:rPr lang="pl-PL" dirty="0"/>
              <a:t>o</a:t>
            </a:r>
            <a:r>
              <a:rPr lang="pl-PL" dirty="0" smtClean="0"/>
              <a:t>czekiwanie, że wszystko się należy </a:t>
            </a:r>
          </a:p>
          <a:p>
            <a:pPr lvl="1"/>
            <a:r>
              <a:rPr lang="pl-PL" dirty="0"/>
              <a:t>o</a:t>
            </a:r>
            <a:r>
              <a:rPr lang="pl-PL" dirty="0" smtClean="0"/>
              <a:t>czekiwanie, że </a:t>
            </a:r>
            <a:r>
              <a:rPr lang="pl-PL" dirty="0"/>
              <a:t>partnerzy interakcji zobowiązani są </a:t>
            </a:r>
            <a:r>
              <a:rPr lang="pl-PL" dirty="0" smtClean="0"/>
              <a:t>świadczyć </a:t>
            </a:r>
            <a:r>
              <a:rPr lang="pl-PL" dirty="0"/>
              <a:t>różne </a:t>
            </a:r>
            <a:r>
              <a:rPr lang="pl-PL" dirty="0" smtClean="0"/>
              <a:t>usługi, z jednoczesnymi problemami w </a:t>
            </a:r>
            <a:r>
              <a:rPr lang="pl-PL" dirty="0"/>
              <a:t>obdarowywaniu </a:t>
            </a:r>
            <a:r>
              <a:rPr lang="pl-PL" dirty="0" smtClean="0"/>
              <a:t>innych</a:t>
            </a:r>
          </a:p>
          <a:p>
            <a:pPr lvl="1"/>
            <a:r>
              <a:rPr lang="pl-PL" dirty="0" smtClean="0"/>
              <a:t>egoizm </a:t>
            </a:r>
            <a:r>
              <a:rPr lang="pl-PL" dirty="0"/>
              <a:t>i </a:t>
            </a:r>
            <a:r>
              <a:rPr lang="pl-PL" dirty="0" smtClean="0"/>
              <a:t>egocentryzm </a:t>
            </a:r>
          </a:p>
          <a:p>
            <a:pPr lvl="1"/>
            <a:r>
              <a:rPr lang="pl-PL" dirty="0" smtClean="0"/>
              <a:t>utrudnia dobre </a:t>
            </a:r>
            <a:r>
              <a:rPr lang="pl-PL" dirty="0"/>
              <a:t>przystosowanie do życia </a:t>
            </a:r>
            <a:r>
              <a:rPr lang="pl-PL" dirty="0" smtClean="0"/>
              <a:t>społecznego</a:t>
            </a:r>
            <a:endParaRPr lang="pl-PL" dirty="0"/>
          </a:p>
          <a:p>
            <a:pPr lvl="0"/>
            <a:r>
              <a:rPr lang="pl-PL" b="1" dirty="0"/>
              <a:t>zabieganie przymilne lub </a:t>
            </a:r>
            <a:r>
              <a:rPr lang="pl-PL" b="1" dirty="0" smtClean="0"/>
              <a:t>gniewne</a:t>
            </a:r>
            <a:r>
              <a:rPr lang="pl-PL" dirty="0" smtClean="0">
                <a:sym typeface="Wingdings"/>
              </a:rPr>
              <a:t> </a:t>
            </a:r>
            <a:r>
              <a:rPr lang="pl-PL" dirty="0" smtClean="0"/>
              <a:t>w zależności od celu (potrzeby) przyjmowanie postawy </a:t>
            </a:r>
            <a:r>
              <a:rPr lang="pl-PL" dirty="0"/>
              <a:t>albo wyjątkowo </a:t>
            </a:r>
            <a:r>
              <a:rPr lang="pl-PL" dirty="0" smtClean="0"/>
              <a:t>przyjaznej </a:t>
            </a:r>
            <a:r>
              <a:rPr lang="pl-PL" dirty="0"/>
              <a:t>albo </a:t>
            </a:r>
            <a:r>
              <a:rPr lang="pl-PL" dirty="0" smtClean="0"/>
              <a:t>z tendencją </a:t>
            </a:r>
            <a:r>
              <a:rPr lang="pl-PL" dirty="0"/>
              <a:t>do obrażania się, gniewania, </a:t>
            </a:r>
            <a:r>
              <a:rPr lang="pl-PL" dirty="0" smtClean="0"/>
              <a:t>oczekiwania </a:t>
            </a:r>
            <a:r>
              <a:rPr lang="pl-PL" dirty="0"/>
              <a:t>pewnej rekompensaty w postaci spełnienia </a:t>
            </a:r>
            <a:r>
              <a:rPr lang="pl-PL" dirty="0" smtClean="0"/>
              <a:t>pragnień</a:t>
            </a:r>
            <a:r>
              <a:rPr lang="pl-PL" dirty="0"/>
              <a:t> </a:t>
            </a:r>
            <a:r>
              <a:rPr lang="pl-PL" dirty="0" smtClean="0"/>
              <a:t>i </a:t>
            </a:r>
            <a:r>
              <a:rPr lang="pl-PL" dirty="0"/>
              <a:t>kaprysów itp.; 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436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909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pl-PL" dirty="0" smtClean="0"/>
              <a:t>Dlaczego rozmawiamy o dojrzałości/dorosłości?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28996"/>
            <a:ext cx="10515600" cy="5141627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pl-PL" dirty="0"/>
              <a:t>trend do przedłużania </a:t>
            </a:r>
            <a:r>
              <a:rPr lang="pl-PL" u="sng" dirty="0"/>
              <a:t>okresu młodzieńczości </a:t>
            </a:r>
            <a:r>
              <a:rPr lang="pl-PL" dirty="0"/>
              <a:t>i </a:t>
            </a:r>
            <a:r>
              <a:rPr lang="pl-PL" u="sng" dirty="0"/>
              <a:t>opóźniania</a:t>
            </a:r>
            <a:r>
              <a:rPr lang="pl-PL" dirty="0"/>
              <a:t> podejmowania zadań wynikających z dorosłości, który można współcześnie obserwować wśród młodych dorosłych oraz zjawisko infantylizacji kultury </a:t>
            </a:r>
            <a:r>
              <a:rPr lang="pl-PL" dirty="0" smtClean="0"/>
              <a:t>popularnej</a:t>
            </a:r>
          </a:p>
          <a:p>
            <a:r>
              <a:rPr lang="pl-PL" u="sng" dirty="0"/>
              <a:t>odejście od tradycyjnego modelu dorosłości</a:t>
            </a:r>
            <a:r>
              <a:rPr lang="pl-PL" dirty="0"/>
              <a:t>, który zakładał realizację konkretnych zadań życiowych wyróżnionych dla tego okresu życia człowieka na rzecz </a:t>
            </a:r>
            <a:r>
              <a:rPr lang="pl-PL" u="sng" dirty="0"/>
              <a:t>modelu </a:t>
            </a:r>
            <a:r>
              <a:rPr lang="pl-PL" u="sng" dirty="0" smtClean="0"/>
              <a:t>nowoczesnego, </a:t>
            </a:r>
            <a:r>
              <a:rPr lang="pl-PL" u="sng" dirty="0"/>
              <a:t>bardziej liberalnego, opartego na indywidualnym stylu </a:t>
            </a:r>
            <a:r>
              <a:rPr lang="pl-PL" u="sng" dirty="0" smtClean="0"/>
              <a:t>życia </a:t>
            </a:r>
            <a:r>
              <a:rPr lang="pl-PL" dirty="0" smtClean="0"/>
              <a:t>(przedłużanie </a:t>
            </a:r>
            <a:r>
              <a:rPr lang="pl-PL" dirty="0"/>
              <a:t>okresu moratorium psychospołecznego , co sprzyja trwaniu w fazie </a:t>
            </a:r>
            <a:r>
              <a:rPr lang="pl-PL" dirty="0" err="1" smtClean="0"/>
              <a:t>przeddorosłej</a:t>
            </a:r>
            <a:r>
              <a:rPr lang="pl-PL" dirty="0" smtClean="0"/>
              <a:t>)</a:t>
            </a:r>
            <a:r>
              <a:rPr lang="pl-PL" dirty="0" smtClean="0">
                <a:sym typeface="Wingdings"/>
              </a:rPr>
              <a:t>d</a:t>
            </a:r>
            <a:r>
              <a:rPr lang="pl-PL" dirty="0" smtClean="0"/>
              <a:t>orosłość </a:t>
            </a:r>
            <a:r>
              <a:rPr lang="pl-PL" dirty="0"/>
              <a:t>dzisiaj to nie role społeczne, ale </a:t>
            </a:r>
            <a:r>
              <a:rPr lang="pl-PL" dirty="0" smtClean="0"/>
              <a:t>niezależność</a:t>
            </a:r>
          </a:p>
          <a:p>
            <a:r>
              <a:rPr lang="pl-PL" dirty="0" smtClean="0"/>
              <a:t>tendencji </a:t>
            </a:r>
            <a:r>
              <a:rPr lang="pl-PL" dirty="0"/>
              <a:t>do opóźniania </a:t>
            </a:r>
            <a:r>
              <a:rPr lang="pl-PL" dirty="0" smtClean="0"/>
              <a:t>dorosłości sprzyja uczestnictwo </a:t>
            </a:r>
            <a:r>
              <a:rPr lang="pl-PL" dirty="0"/>
              <a:t>w infantylnej kulturze współczesnej, która proponuje te same produkty </a:t>
            </a:r>
            <a:r>
              <a:rPr lang="pl-PL" dirty="0" smtClean="0"/>
              <a:t>dzieciom</a:t>
            </a:r>
            <a:r>
              <a:rPr lang="pl-PL" dirty="0"/>
              <a:t>, młodzieży </a:t>
            </a:r>
            <a:r>
              <a:rPr lang="pl-PL" dirty="0" smtClean="0"/>
              <a:t>i dorosłym</a:t>
            </a:r>
          </a:p>
        </p:txBody>
      </p:sp>
    </p:spTree>
    <p:extLst>
      <p:ext uri="{BB962C8B-B14F-4D97-AF65-F5344CB8AC3E}">
        <p14:creationId xmlns:p14="http://schemas.microsoft.com/office/powerpoint/2010/main" val="11929700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865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sz="3600" dirty="0" smtClean="0"/>
              <a:t>Dojrzałość społeczna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30827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/>
            <a:r>
              <a:rPr lang="pl-PL" b="1" dirty="0"/>
              <a:t>zdolność do </a:t>
            </a:r>
            <a:r>
              <a:rPr lang="pl-PL" b="1" dirty="0" smtClean="0"/>
              <a:t>kompromisu</a:t>
            </a:r>
            <a:r>
              <a:rPr lang="pl-PL" dirty="0"/>
              <a:t> </a:t>
            </a:r>
            <a:r>
              <a:rPr lang="pl-PL" dirty="0" smtClean="0">
                <a:sym typeface="Wingdings"/>
              </a:rPr>
              <a:t> </a:t>
            </a:r>
          </a:p>
          <a:p>
            <a:pPr lvl="1"/>
            <a:r>
              <a:rPr lang="pl-PL" sz="2800" dirty="0" smtClean="0"/>
              <a:t>wynika </a:t>
            </a:r>
            <a:r>
              <a:rPr lang="pl-PL" sz="2800" dirty="0"/>
              <a:t>ze zdolności </a:t>
            </a:r>
            <a:r>
              <a:rPr lang="pl-PL" sz="2800" dirty="0" smtClean="0"/>
              <a:t>do </a:t>
            </a:r>
            <a:r>
              <a:rPr lang="pl-PL" sz="2800" dirty="0"/>
              <a:t>strategicznej i realistycznej  oceny sytuacji, </a:t>
            </a:r>
            <a:endParaRPr lang="pl-PL" sz="2800" dirty="0" smtClean="0"/>
          </a:p>
          <a:p>
            <a:pPr lvl="1"/>
            <a:r>
              <a:rPr lang="pl-PL" sz="2800" dirty="0" smtClean="0"/>
              <a:t>jest </a:t>
            </a:r>
            <a:r>
              <a:rPr lang="pl-PL" sz="2800" dirty="0"/>
              <a:t>bardziej dojrzała emocjonalnie, </a:t>
            </a:r>
            <a:endParaRPr lang="pl-PL" sz="2800" dirty="0" smtClean="0"/>
          </a:p>
          <a:p>
            <a:pPr lvl="1"/>
            <a:r>
              <a:rPr lang="pl-PL" sz="2800" dirty="0"/>
              <a:t>w</a:t>
            </a:r>
            <a:r>
              <a:rPr lang="pl-PL" sz="2800" dirty="0" smtClean="0"/>
              <a:t>yraża zdolność panowania nad uczuciami </a:t>
            </a:r>
          </a:p>
          <a:p>
            <a:pPr lvl="1"/>
            <a:r>
              <a:rPr lang="pl-PL" sz="2800" dirty="0"/>
              <a:t>w</a:t>
            </a:r>
            <a:r>
              <a:rPr lang="pl-PL" sz="2800" dirty="0" smtClean="0"/>
              <a:t>yraża zdolność do odroczenia gratyfikacji </a:t>
            </a:r>
          </a:p>
          <a:p>
            <a:pPr lvl="1"/>
            <a:r>
              <a:rPr lang="pl-PL" sz="2800" dirty="0"/>
              <a:t>z</a:t>
            </a:r>
            <a:r>
              <a:rPr lang="pl-PL" sz="2800" dirty="0" smtClean="0"/>
              <a:t>dolność do kompromisu </a:t>
            </a:r>
            <a:r>
              <a:rPr lang="pl-PL" sz="2800" dirty="0"/>
              <a:t>nie </a:t>
            </a:r>
            <a:r>
              <a:rPr lang="pl-PL" sz="2800" dirty="0" smtClean="0"/>
              <a:t>jest tożsama </a:t>
            </a:r>
            <a:r>
              <a:rPr lang="pl-PL" sz="2800" dirty="0"/>
              <a:t>z </a:t>
            </a:r>
            <a:r>
              <a:rPr lang="pl-PL" sz="2800" dirty="0" smtClean="0"/>
              <a:t>uległością</a:t>
            </a:r>
          </a:p>
          <a:p>
            <a:pPr lvl="1"/>
            <a:r>
              <a:rPr lang="pl-PL" sz="2800" dirty="0" smtClean="0"/>
              <a:t>zdolność </a:t>
            </a:r>
            <a:r>
              <a:rPr lang="pl-PL" sz="2800" dirty="0"/>
              <a:t>do kompromisu  jest szczególnie cenna w rozwiązywa</a:t>
            </a:r>
            <a:r>
              <a:rPr lang="pl-PL" dirty="0"/>
              <a:t>niu </a:t>
            </a:r>
            <a:r>
              <a:rPr lang="pl-PL" sz="2800" dirty="0"/>
              <a:t>konfliktów małżeńskich i </a:t>
            </a:r>
            <a:r>
              <a:rPr lang="pl-PL" sz="2800" dirty="0" smtClean="0"/>
              <a:t>rodzinnych</a:t>
            </a:r>
          </a:p>
          <a:p>
            <a:r>
              <a:rPr lang="pl-PL" b="1" dirty="0"/>
              <a:t>umiejętność obdarowywania  </a:t>
            </a:r>
            <a:r>
              <a:rPr lang="pl-PL" b="1" dirty="0" smtClean="0"/>
              <a:t>innych </a:t>
            </a:r>
          </a:p>
          <a:p>
            <a:pPr lvl="1"/>
            <a:r>
              <a:rPr lang="pl-PL" sz="2800" dirty="0"/>
              <a:t>n</a:t>
            </a:r>
            <a:r>
              <a:rPr lang="pl-PL" sz="2800" dirty="0" smtClean="0"/>
              <a:t>ajwiększą </a:t>
            </a:r>
            <a:r>
              <a:rPr lang="pl-PL" sz="2800" dirty="0"/>
              <a:t>nagrodą dla osób dających jest radość z tego, że inni </a:t>
            </a:r>
            <a:r>
              <a:rPr lang="pl-PL" sz="2800" dirty="0" smtClean="0"/>
              <a:t>przyjmują </a:t>
            </a:r>
            <a:r>
              <a:rPr lang="pl-PL" sz="2800" dirty="0"/>
              <a:t>z wdzięcznością dary, które przez tą właśnie osobę zostały im </a:t>
            </a:r>
            <a:r>
              <a:rPr lang="pl-PL" sz="2800" dirty="0" smtClean="0"/>
              <a:t>ofiarowane</a:t>
            </a:r>
            <a:endParaRPr lang="pl-PL" sz="2800" dirty="0"/>
          </a:p>
          <a:p>
            <a:pPr lvl="0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60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928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sz="3600" dirty="0" smtClean="0"/>
              <a:t>Cechy dojrzałej osoby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18161"/>
            <a:ext cx="10515600" cy="5142016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lvl="0"/>
            <a:r>
              <a:rPr lang="pl-PL" sz="2600" dirty="0" smtClean="0"/>
              <a:t>zintegrowana </a:t>
            </a:r>
            <a:r>
              <a:rPr lang="pl-PL" sz="2600" dirty="0"/>
              <a:t>struktura osobowości przy jednoczesnym zróżnicowaniu struktur ego i superego (uzdolnień, zainteresowań, możliwości, otwartość na normy </a:t>
            </a:r>
            <a:r>
              <a:rPr lang="pl-PL" sz="2600" dirty="0" smtClean="0"/>
              <a:t>etyczno-moralne, rozwój uczuć religijnych);</a:t>
            </a:r>
            <a:endParaRPr lang="pl-PL" sz="2600" dirty="0"/>
          </a:p>
          <a:p>
            <a:pPr lvl="0"/>
            <a:r>
              <a:rPr lang="pl-PL" sz="2600" dirty="0"/>
              <a:t>spójna i zintegrowana hierarchia wartości i norm postępowania</a:t>
            </a:r>
            <a:r>
              <a:rPr lang="pl-PL" sz="2600" dirty="0" smtClean="0"/>
              <a:t>;</a:t>
            </a:r>
          </a:p>
          <a:p>
            <a:pPr lvl="0"/>
            <a:r>
              <a:rPr lang="pl-PL" sz="2600" dirty="0"/>
              <a:t>d</a:t>
            </a:r>
            <a:r>
              <a:rPr lang="pl-PL" sz="2600" dirty="0" smtClean="0"/>
              <a:t>ystans do samego siebie</a:t>
            </a:r>
            <a:endParaRPr lang="pl-PL" sz="2600" dirty="0"/>
          </a:p>
          <a:p>
            <a:pPr lvl="0"/>
            <a:r>
              <a:rPr lang="pl-PL" sz="2600" dirty="0"/>
              <a:t>jasne i  precyzyjne myślenie, </a:t>
            </a:r>
          </a:p>
          <a:p>
            <a:pPr lvl="0"/>
            <a:r>
              <a:rPr lang="pl-PL" sz="2600" dirty="0"/>
              <a:t>zdolność ujmowania rzeczywistości w sposób logiczny i syntetyczny, realistyczny;</a:t>
            </a:r>
          </a:p>
          <a:p>
            <a:pPr lvl="1"/>
            <a:r>
              <a:rPr lang="pl-PL" dirty="0"/>
              <a:t>odpowiedzialność za swoje wybory i decyzje;</a:t>
            </a:r>
            <a:endParaRPr lang="pl-PL" sz="2000" dirty="0"/>
          </a:p>
          <a:p>
            <a:pPr lvl="1"/>
            <a:r>
              <a:rPr lang="pl-PL" dirty="0"/>
              <a:t>odporność na manipulacyjne formy oddziaływania innych; </a:t>
            </a:r>
            <a:endParaRPr lang="pl-PL" sz="2000" dirty="0"/>
          </a:p>
          <a:p>
            <a:pPr lvl="1"/>
            <a:r>
              <a:rPr lang="pl-PL" dirty="0"/>
              <a:t>kierowanie się własnym systemem norm, ocen, wartości, przy założeniu, że nie szkodzą  one innym; </a:t>
            </a:r>
            <a:endParaRPr lang="pl-PL" sz="2000" dirty="0"/>
          </a:p>
          <a:p>
            <a:pPr lvl="1"/>
            <a:r>
              <a:rPr lang="pl-PL" dirty="0"/>
              <a:t>zdolność realizacji swoich potrzeb, osiągania własnych   celów, ale nie za cenę  niszczenia innych.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304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5"/>
            <a:ext cx="4040188" cy="71913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pl-PL" altLang="x-none" dirty="0"/>
              <a:t> </a:t>
            </a:r>
            <a:r>
              <a:rPr lang="pl-PL" altLang="x-none" dirty="0" smtClean="0"/>
              <a:t>Rozwój indywidualny</a:t>
            </a:r>
            <a:endParaRPr lang="pl-PL" altLang="x-none" dirty="0"/>
          </a:p>
        </p:txBody>
      </p:sp>
      <p:sp>
        <p:nvSpPr>
          <p:cNvPr id="62467" name="Symbol zastępczy zawartości 4"/>
          <p:cNvSpPr>
            <a:spLocks noGrp="1"/>
          </p:cNvSpPr>
          <p:nvPr>
            <p:ph sz="half" idx="2"/>
          </p:nvPr>
        </p:nvSpPr>
        <p:spPr>
          <a:xfrm>
            <a:off x="1981200" y="2174876"/>
            <a:ext cx="4040188" cy="2549525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eaLnBrk="1" hangingPunct="1"/>
            <a:r>
              <a:rPr lang="pl-PL" altLang="x-none" b="1" dirty="0"/>
              <a:t>trwałe zainteresowania,</a:t>
            </a:r>
          </a:p>
          <a:p>
            <a:pPr eaLnBrk="1" hangingPunct="1"/>
            <a:r>
              <a:rPr lang="pl-PL" altLang="x-none" b="1" dirty="0"/>
              <a:t>związki przyjaźni i miłości</a:t>
            </a:r>
            <a:r>
              <a:rPr lang="pl-PL" altLang="x-none" b="1" dirty="0" smtClean="0"/>
              <a:t>,</a:t>
            </a:r>
          </a:p>
          <a:p>
            <a:pPr eaLnBrk="1" hangingPunct="1"/>
            <a:r>
              <a:rPr lang="pl-PL" altLang="x-none" b="1" dirty="0"/>
              <a:t>u</a:t>
            </a:r>
            <a:r>
              <a:rPr lang="pl-PL" altLang="x-none" b="1" dirty="0" smtClean="0"/>
              <a:t>mocnienie wiary</a:t>
            </a:r>
            <a:endParaRPr lang="pl-PL" altLang="x-none" b="1" dirty="0"/>
          </a:p>
          <a:p>
            <a:pPr eaLnBrk="1" hangingPunct="1"/>
            <a:r>
              <a:rPr lang="pl-PL" altLang="x-none" b="1" dirty="0"/>
              <a:t>perspektywa </a:t>
            </a:r>
            <a:r>
              <a:rPr lang="pl-PL" altLang="x-none" b="1" dirty="0" smtClean="0"/>
              <a:t>temporalna i akceptacja śmiertelności</a:t>
            </a:r>
            <a:endParaRPr lang="pl-PL" altLang="x-none" b="1" dirty="0"/>
          </a:p>
          <a:p>
            <a:endParaRPr lang="pl-PL" altLang="x-none" dirty="0"/>
          </a:p>
        </p:txBody>
      </p:sp>
      <p:sp>
        <p:nvSpPr>
          <p:cNvPr id="62468" name="Symbol zastępczy tekstu 5"/>
          <p:cNvSpPr>
            <a:spLocks noGrp="1"/>
          </p:cNvSpPr>
          <p:nvPr>
            <p:ph type="body" sz="quarter" idx="3"/>
          </p:nvPr>
        </p:nvSpPr>
        <p:spPr>
          <a:xfrm>
            <a:off x="6169026" y="1196975"/>
            <a:ext cx="4041775" cy="71913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x-none" dirty="0" smtClean="0"/>
              <a:t>Rozwój społeczny</a:t>
            </a:r>
            <a:endParaRPr lang="pl-PL" altLang="x-none" dirty="0"/>
          </a:p>
        </p:txBody>
      </p:sp>
      <p:sp>
        <p:nvSpPr>
          <p:cNvPr id="62469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6169026" y="2174876"/>
            <a:ext cx="4041775" cy="2549525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pl-PL" altLang="x-none" b="1" dirty="0"/>
              <a:t>empatia, </a:t>
            </a:r>
          </a:p>
          <a:p>
            <a:pPr eaLnBrk="1" hangingPunct="1"/>
            <a:r>
              <a:rPr lang="pl-PL" altLang="x-none" b="1" dirty="0"/>
              <a:t>odpowiedzialność, </a:t>
            </a:r>
          </a:p>
          <a:p>
            <a:pPr eaLnBrk="1" hangingPunct="1"/>
            <a:r>
              <a:rPr lang="pl-PL" altLang="x-none" b="1" dirty="0"/>
              <a:t>autonomia, </a:t>
            </a:r>
          </a:p>
          <a:p>
            <a:pPr eaLnBrk="1" hangingPunct="1"/>
            <a:r>
              <a:rPr lang="pl-PL" altLang="x-none" b="1" dirty="0"/>
              <a:t>wysoki poziom świadomości społecznej </a:t>
            </a:r>
          </a:p>
          <a:p>
            <a:endParaRPr lang="pl-PL" altLang="x-none" dirty="0"/>
          </a:p>
        </p:txBody>
      </p:sp>
      <p:sp>
        <p:nvSpPr>
          <p:cNvPr id="62470" name="PoleTekstowe 8"/>
          <p:cNvSpPr txBox="1">
            <a:spLocks noChangeArrowheads="1"/>
          </p:cNvSpPr>
          <p:nvPr/>
        </p:nvSpPr>
        <p:spPr bwMode="auto">
          <a:xfrm>
            <a:off x="1981200" y="5373689"/>
            <a:ext cx="8229600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x-none" sz="2000" b="1" dirty="0"/>
              <a:t>Tak ukształtowana struktura podlega zmianom ilościowym, jest zdolna do zachowań altruistycznych, co ma ważne skutki </a:t>
            </a:r>
            <a:r>
              <a:rPr lang="pl-PL" altLang="x-none" sz="2000" b="1" dirty="0" smtClean="0"/>
              <a:t>społeczne</a:t>
            </a:r>
            <a:endParaRPr lang="pl-PL" altLang="x-none" sz="2000" b="1" dirty="0"/>
          </a:p>
        </p:txBody>
      </p:sp>
    </p:spTree>
    <p:extLst>
      <p:ext uri="{BB962C8B-B14F-4D97-AF65-F5344CB8AC3E}">
        <p14:creationId xmlns:p14="http://schemas.microsoft.com/office/powerpoint/2010/main" val="126334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408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sz="3600" dirty="0"/>
              <a:t>Dlaczego rozmawiamy o dojrzałości/dorosłości?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19134"/>
            <a:ext cx="10515600" cy="532150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pl-PL" dirty="0"/>
              <a:t>W literaturze psychologicznej i socjologicznej wspomina </a:t>
            </a:r>
            <a:r>
              <a:rPr lang="pl-PL" dirty="0" err="1"/>
              <a:t>sie</a:t>
            </a:r>
            <a:r>
              <a:rPr lang="pl-PL" dirty="0"/>
              <a:t>̨ o odraczaniu </a:t>
            </a:r>
            <a:r>
              <a:rPr lang="pl-PL" dirty="0" err="1"/>
              <a:t>dorosłości</a:t>
            </a:r>
            <a:r>
              <a:rPr lang="pl-PL" dirty="0"/>
              <a:t> (</a:t>
            </a:r>
            <a:r>
              <a:rPr lang="pl-PL" dirty="0" err="1"/>
              <a:t>Arnett</a:t>
            </a:r>
            <a:r>
              <a:rPr lang="pl-PL" dirty="0"/>
              <a:t>, 1997; 2000a; 2000b; Liberska, 2007) lub </a:t>
            </a:r>
            <a:r>
              <a:rPr lang="pl-PL" dirty="0" err="1"/>
              <a:t>nastolatyzacji</a:t>
            </a:r>
            <a:r>
              <a:rPr lang="pl-PL" dirty="0"/>
              <a:t> dorosłych (</a:t>
            </a:r>
            <a:r>
              <a:rPr lang="pl-PL" dirty="0" err="1"/>
              <a:t>Wrzesien</a:t>
            </a:r>
            <a:r>
              <a:rPr lang="pl-PL" dirty="0"/>
              <a:t>́, 2010). </a:t>
            </a:r>
            <a:endParaRPr lang="pl-PL" dirty="0" smtClean="0"/>
          </a:p>
          <a:p>
            <a:r>
              <a:rPr lang="pl-PL" dirty="0"/>
              <a:t>W naukach społecznych </a:t>
            </a:r>
            <a:r>
              <a:rPr lang="pl-PL" dirty="0" smtClean="0"/>
              <a:t>dorosłość </a:t>
            </a:r>
            <a:r>
              <a:rPr lang="pl-PL" dirty="0"/>
              <a:t>ujmowana jest </a:t>
            </a:r>
            <a:r>
              <a:rPr lang="pl-PL" dirty="0" err="1"/>
              <a:t>najczęściej</a:t>
            </a:r>
            <a:r>
              <a:rPr lang="pl-PL" dirty="0"/>
              <a:t> jako kategoria społeczna i psychiczna (Malewski, 1991; </a:t>
            </a:r>
            <a:r>
              <a:rPr lang="pl-PL" dirty="0" smtClean="0"/>
              <a:t>Przyszczypkowski</a:t>
            </a:r>
            <a:r>
              <a:rPr lang="pl-PL" dirty="0"/>
              <a:t>, </a:t>
            </a:r>
            <a:r>
              <a:rPr lang="pl-PL" dirty="0" smtClean="0"/>
              <a:t>2003):</a:t>
            </a:r>
          </a:p>
          <a:p>
            <a:pPr lvl="1"/>
            <a:r>
              <a:rPr lang="pl-PL" dirty="0" smtClean="0"/>
              <a:t>kategoria społeczna</a:t>
            </a:r>
            <a:r>
              <a:rPr lang="pl-PL" dirty="0" smtClean="0">
                <a:sym typeface="Wingdings"/>
              </a:rPr>
              <a:t> </a:t>
            </a:r>
            <a:r>
              <a:rPr lang="pl-PL" dirty="0" smtClean="0"/>
              <a:t>stopień </a:t>
            </a:r>
            <a:r>
              <a:rPr lang="pl-PL" dirty="0"/>
              <a:t>realizacji przez </a:t>
            </a:r>
            <a:r>
              <a:rPr lang="pl-PL" dirty="0" smtClean="0"/>
              <a:t>jednostkę̨ </a:t>
            </a:r>
            <a:r>
              <a:rPr lang="pl-PL" dirty="0"/>
              <a:t>społecznych </a:t>
            </a:r>
            <a:r>
              <a:rPr lang="pl-PL" dirty="0" smtClean="0"/>
              <a:t>oczekiwań́</a:t>
            </a:r>
            <a:r>
              <a:rPr lang="pl-PL" dirty="0" smtClean="0">
                <a:sym typeface="Wingdings"/>
              </a:rPr>
              <a:t> </a:t>
            </a:r>
            <a:r>
              <a:rPr lang="pl-PL" dirty="0">
                <a:sym typeface="Wingdings"/>
              </a:rPr>
              <a:t>o</a:t>
            </a:r>
            <a:r>
              <a:rPr lang="pl-PL" dirty="0" smtClean="0"/>
              <a:t>d </a:t>
            </a:r>
            <a:r>
              <a:rPr lang="pl-PL" dirty="0"/>
              <a:t>stopnia </a:t>
            </a:r>
            <a:r>
              <a:rPr lang="pl-PL" dirty="0" smtClean="0"/>
              <a:t>ich zrealizowania (</a:t>
            </a:r>
            <a:r>
              <a:rPr lang="pl-PL" dirty="0"/>
              <a:t>m.in. zdobycia </a:t>
            </a:r>
            <a:r>
              <a:rPr lang="pl-PL" dirty="0" smtClean="0"/>
              <a:t>niezależności ekonomicznej</a:t>
            </a:r>
            <a:r>
              <a:rPr lang="pl-PL" dirty="0"/>
              <a:t>, wypełniania </a:t>
            </a:r>
            <a:r>
              <a:rPr lang="pl-PL" dirty="0" smtClean="0"/>
              <a:t>obowiązków </a:t>
            </a:r>
            <a:r>
              <a:rPr lang="pl-PL" dirty="0"/>
              <a:t>rodzinnych i obywatelskich) </a:t>
            </a:r>
            <a:endParaRPr lang="pl-PL" dirty="0" smtClean="0"/>
          </a:p>
          <a:p>
            <a:pPr lvl="1"/>
            <a:r>
              <a:rPr lang="pl-PL" dirty="0" smtClean="0"/>
              <a:t>kategoria psychiczna</a:t>
            </a:r>
            <a:r>
              <a:rPr lang="pl-PL" dirty="0" smtClean="0">
                <a:sym typeface="Wingdings"/>
              </a:rPr>
              <a:t> </a:t>
            </a:r>
            <a:r>
              <a:rPr lang="pl-PL" dirty="0"/>
              <a:t>człowiek nie jest dorosły </a:t>
            </a:r>
            <a:r>
              <a:rPr lang="pl-PL" dirty="0" err="1"/>
              <a:t>dzięki</a:t>
            </a:r>
            <a:r>
              <a:rPr lang="pl-PL" dirty="0"/>
              <a:t> rolom, </a:t>
            </a:r>
            <a:r>
              <a:rPr lang="pl-PL" dirty="0" err="1"/>
              <a:t>które</a:t>
            </a:r>
            <a:r>
              <a:rPr lang="pl-PL" dirty="0"/>
              <a:t> </a:t>
            </a:r>
            <a:r>
              <a:rPr lang="pl-PL" dirty="0" smtClean="0"/>
              <a:t>pełni, </a:t>
            </a:r>
            <a:r>
              <a:rPr lang="pl-PL" dirty="0"/>
              <a:t>ale nieustannie staje </a:t>
            </a:r>
            <a:r>
              <a:rPr lang="pl-PL" dirty="0" err="1"/>
              <a:t>sie</a:t>
            </a:r>
            <a:r>
              <a:rPr lang="pl-PL" dirty="0"/>
              <a:t>̨ dorosłym poprzez nabywanie </a:t>
            </a:r>
            <a:r>
              <a:rPr lang="pl-PL" dirty="0" err="1"/>
              <a:t>określonych</a:t>
            </a:r>
            <a:r>
              <a:rPr lang="pl-PL" dirty="0"/>
              <a:t> </a:t>
            </a:r>
            <a:r>
              <a:rPr lang="pl-PL" dirty="0" smtClean="0"/>
              <a:t>kompetencji</a:t>
            </a:r>
            <a:r>
              <a:rPr lang="pl-PL" dirty="0"/>
              <a:t>, np. poprzez wzrost </a:t>
            </a:r>
            <a:r>
              <a:rPr lang="pl-PL" dirty="0" err="1"/>
              <a:t>samoświadomości</a:t>
            </a:r>
            <a:r>
              <a:rPr lang="pl-PL" dirty="0"/>
              <a:t>, </a:t>
            </a:r>
            <a:r>
              <a:rPr lang="pl-PL" dirty="0" err="1"/>
              <a:t>adekwatności</a:t>
            </a:r>
            <a:r>
              <a:rPr lang="pl-PL" dirty="0"/>
              <a:t> samooceny, poczucia </a:t>
            </a:r>
            <a:r>
              <a:rPr lang="pl-PL" dirty="0" err="1"/>
              <a:t>odpowiedzialności</a:t>
            </a:r>
            <a:r>
              <a:rPr lang="pl-PL" dirty="0"/>
              <a:t>.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8322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ytuł 1"/>
          <p:cNvSpPr>
            <a:spLocks noGrp="1"/>
          </p:cNvSpPr>
          <p:nvPr>
            <p:ph type="title"/>
          </p:nvPr>
        </p:nvSpPr>
        <p:spPr>
          <a:xfrm>
            <a:off x="621792" y="274639"/>
            <a:ext cx="10771632" cy="777875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x-none" sz="3600"/>
              <a:t>Potencjał rozwojowy</a:t>
            </a:r>
          </a:p>
        </p:txBody>
      </p:sp>
      <p:sp>
        <p:nvSpPr>
          <p:cNvPr id="36866" name="Symbol zastępczy zawartości 2"/>
          <p:cNvSpPr>
            <a:spLocks noGrp="1"/>
          </p:cNvSpPr>
          <p:nvPr>
            <p:ph idx="1"/>
          </p:nvPr>
        </p:nvSpPr>
        <p:spPr>
          <a:xfrm>
            <a:off x="621792" y="1268413"/>
            <a:ext cx="10771632" cy="5473700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just" eaLnBrk="1" hangingPunct="1"/>
            <a:r>
              <a:rPr lang="pl-PL" altLang="x-none" dirty="0"/>
              <a:t>Potencjał rozwojowy jest równoznaczny z potencjałem umożliwiającym osiągnięcie tożsamości i osobowości.</a:t>
            </a:r>
          </a:p>
          <a:p>
            <a:pPr algn="just" eaLnBrk="1" hangingPunct="1"/>
            <a:r>
              <a:rPr lang="pl-PL" altLang="x-none" dirty="0"/>
              <a:t>O potencjale rozwojowym osoby decydują trzy czynniki:</a:t>
            </a:r>
          </a:p>
          <a:p>
            <a:pPr lvl="1" algn="just" eaLnBrk="1" hangingPunct="1"/>
            <a:r>
              <a:rPr lang="pl-PL" altLang="x-none" dirty="0"/>
              <a:t>wrodzone właściwości, </a:t>
            </a:r>
          </a:p>
          <a:p>
            <a:pPr lvl="1" algn="just" eaLnBrk="1" hangingPunct="1"/>
            <a:r>
              <a:rPr lang="pl-PL" altLang="x-none" dirty="0"/>
              <a:t>wpływy kulturowo-społeczne,</a:t>
            </a:r>
          </a:p>
          <a:p>
            <a:pPr lvl="1" algn="just" eaLnBrk="1" hangingPunct="1"/>
            <a:r>
              <a:rPr lang="pl-PL" altLang="x-none" dirty="0"/>
              <a:t>ośrodek dyspozycyjno-kierowniczy psychiki (autonomia, autentyczność osoby).</a:t>
            </a:r>
          </a:p>
          <a:p>
            <a:pPr algn="just" eaLnBrk="1" hangingPunct="1"/>
            <a:r>
              <a:rPr lang="pl-PL" altLang="x-none" sz="2400" dirty="0"/>
              <a:t>Dezintegracja pozytywna to korzystne z punktu widzenia rozwoju rozluźnienie struktur psychicznych (okres dojrzewania, nerwica, konflikty wewnętrzne). </a:t>
            </a:r>
          </a:p>
          <a:p>
            <a:pPr algn="just" eaLnBrk="1" hangingPunct="1"/>
            <a:endParaRPr lang="pl-PL" altLang="x-none" dirty="0"/>
          </a:p>
          <a:p>
            <a:pPr algn="just" eaLnBrk="1" hangingPunct="1"/>
            <a:endParaRPr lang="pl-PL" altLang="x-none" b="1" dirty="0"/>
          </a:p>
          <a:p>
            <a:pPr eaLnBrk="1" hangingPunct="1">
              <a:buFontTx/>
              <a:buNone/>
            </a:pPr>
            <a:endParaRPr lang="pl-PL" altLang="x-none" b="1" dirty="0"/>
          </a:p>
          <a:p>
            <a:endParaRPr lang="pl-PL" altLang="x-none" dirty="0"/>
          </a:p>
        </p:txBody>
      </p:sp>
    </p:spTree>
    <p:extLst>
      <p:ext uri="{BB962C8B-B14F-4D97-AF65-F5344CB8AC3E}">
        <p14:creationId xmlns:p14="http://schemas.microsoft.com/office/powerpoint/2010/main" val="711497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54075"/>
          </a:xfr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pl-PL" altLang="x-none" sz="3200" b="1"/>
              <a:t>Funkcjonowanie osoby dojrzałej </a:t>
            </a:r>
            <a:br>
              <a:rPr lang="pl-PL" altLang="x-none" sz="3200" b="1"/>
            </a:br>
            <a:r>
              <a:rPr lang="pl-PL" altLang="x-none" sz="3200" b="1"/>
              <a:t>(G. Allport, 1961)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1"/>
            <a:ext cx="10515600" cy="4924425"/>
          </a:xfrm>
          <a:ln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algn="just" eaLnBrk="1" hangingPunct="1"/>
            <a:r>
              <a:rPr lang="pl-PL" altLang="x-none" sz="2300" dirty="0"/>
              <a:t>Bezpieczeństwo emocjonalne i samoakceptacja: dojrzałość emocjonalna, tolerancja na frustrację, akceptacja własnych słabości, brak nastawienia obronnego </a:t>
            </a:r>
          </a:p>
          <a:p>
            <a:pPr algn="just" eaLnBrk="1" hangingPunct="1"/>
            <a:r>
              <a:rPr lang="pl-PL" altLang="x-none" sz="2300" dirty="0"/>
              <a:t>Realizm: zdrowy rozsądek i umiar, dystans do siebie i świata, brak skłonności do nadmiernej obronności</a:t>
            </a:r>
          </a:p>
          <a:p>
            <a:pPr algn="just" eaLnBrk="1" hangingPunct="1"/>
            <a:r>
              <a:rPr lang="pl-PL" altLang="x-none" sz="2300" dirty="0"/>
              <a:t>Obiektywizacja siebie: wgląd i poczucie humoru, zdolność do rozumienia siebie, odnajdywanie radości w życiu, niezłośliwe poczucie humoru, zdolność do śmiania się z siebie</a:t>
            </a:r>
          </a:p>
          <a:p>
            <a:pPr algn="just" eaLnBrk="1" hangingPunct="1"/>
            <a:r>
              <a:rPr lang="pl-PL" altLang="x-none" sz="2300" dirty="0"/>
              <a:t>Filozofia życia: świadomość celu życia, wolność od uprzedzeń i stereotypów, kierowanie się wybraną orientacją wartościującą: prawda, miłość, piękno, doskonałość, władza, użyteczność.</a:t>
            </a:r>
          </a:p>
          <a:p>
            <a:pPr algn="just" eaLnBrk="1" hangingPunct="1"/>
            <a:endParaRPr lang="pl-PL" altLang="x-none" sz="2300" dirty="0"/>
          </a:p>
          <a:p>
            <a:pPr algn="just" eaLnBrk="1" hangingPunct="1"/>
            <a:endParaRPr lang="pl-PL" altLang="x-none" sz="2300" dirty="0"/>
          </a:p>
          <a:p>
            <a:pPr algn="just" eaLnBrk="1" hangingPunct="1"/>
            <a:endParaRPr lang="pl-PL" altLang="x-none" sz="2300" dirty="0"/>
          </a:p>
          <a:p>
            <a:pPr algn="just" eaLnBrk="1" hangingPunct="1"/>
            <a:endParaRPr lang="pl-PL" altLang="x-none" sz="2300" b="1" dirty="0"/>
          </a:p>
        </p:txBody>
      </p:sp>
    </p:spTree>
    <p:extLst>
      <p:ext uri="{BB962C8B-B14F-4D97-AF65-F5344CB8AC3E}">
        <p14:creationId xmlns:p14="http://schemas.microsoft.com/office/powerpoint/2010/main" val="716667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2105" y="333376"/>
            <a:ext cx="10619874" cy="1281113"/>
          </a:xfr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 smtClean="0"/>
              <a:t>Dojrzałość osobowości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2105" y="1809750"/>
            <a:ext cx="10619874" cy="4787900"/>
          </a:xfrm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pl-PL" dirty="0" smtClean="0"/>
              <a:t>nie </a:t>
            </a:r>
            <a:r>
              <a:rPr lang="pl-PL" dirty="0"/>
              <a:t>ma charakteru  </a:t>
            </a:r>
            <a:r>
              <a:rPr lang="pl-PL" dirty="0" smtClean="0"/>
              <a:t>statycznego, </a:t>
            </a:r>
            <a:r>
              <a:rPr lang="pl-PL" dirty="0"/>
              <a:t>lecz jest procesem </a:t>
            </a:r>
            <a:r>
              <a:rPr lang="pl-PL" dirty="0" smtClean="0"/>
              <a:t>dynamicznym </a:t>
            </a:r>
            <a:endParaRPr lang="pl-PL" dirty="0"/>
          </a:p>
          <a:p>
            <a:pPr>
              <a:defRPr/>
            </a:pPr>
            <a:r>
              <a:rPr lang="pl-PL" dirty="0"/>
              <a:t>jest pewnym </a:t>
            </a:r>
            <a:r>
              <a:rPr lang="pl-PL" dirty="0" smtClean="0"/>
              <a:t>ideałem, </a:t>
            </a:r>
            <a:r>
              <a:rPr lang="pl-PL" dirty="0"/>
              <a:t>do którego człowiek  </a:t>
            </a:r>
            <a:r>
              <a:rPr lang="pl-PL" dirty="0" smtClean="0"/>
              <a:t>dąży </a:t>
            </a:r>
            <a:endParaRPr lang="pl-PL" dirty="0"/>
          </a:p>
          <a:p>
            <a:pPr>
              <a:defRPr/>
            </a:pPr>
            <a:r>
              <a:rPr lang="pl-PL" dirty="0"/>
              <a:t>jednostka jest bardziej autonomiczna, tzn. w swoim myśleniu, dążeniach, decyzjach,  postępowaniu, kieruje się własnymi przekonaniami i uznawanym  przez siebie systemem </a:t>
            </a:r>
            <a:r>
              <a:rPr lang="pl-PL" dirty="0" smtClean="0"/>
              <a:t>wartości</a:t>
            </a:r>
            <a:endParaRPr lang="pl-PL" dirty="0"/>
          </a:p>
          <a:p>
            <a:pPr>
              <a:defRPr/>
            </a:pPr>
            <a:r>
              <a:rPr lang="pl-PL" dirty="0"/>
              <a:t>jednostka  potrafi traktować drugiego człowieka w sposób podmiotowy (stosunek do innych ludzi</a:t>
            </a:r>
            <a:r>
              <a:rPr lang="pl-PL" dirty="0" smtClean="0"/>
              <a:t>)</a:t>
            </a:r>
            <a:endParaRPr lang="pl-PL" dirty="0"/>
          </a:p>
          <a:p>
            <a:pPr>
              <a:defRPr/>
            </a:pPr>
            <a:r>
              <a:rPr lang="pl-PL" dirty="0" smtClean="0"/>
              <a:t>posiada </a:t>
            </a:r>
            <a:r>
              <a:rPr lang="pl-PL" dirty="0"/>
              <a:t>dokładniejszy i bardziej rzetelny </a:t>
            </a:r>
            <a:r>
              <a:rPr lang="pl-PL" dirty="0" smtClean="0"/>
              <a:t>wgląd </a:t>
            </a:r>
            <a:r>
              <a:rPr lang="pl-PL" dirty="0"/>
              <a:t>w motywy swego </a:t>
            </a:r>
            <a:r>
              <a:rPr lang="pl-PL" dirty="0" smtClean="0"/>
              <a:t>postępowania </a:t>
            </a:r>
            <a:r>
              <a:rPr lang="pl-PL" sz="1500" dirty="0"/>
              <a:t>(Chlewiński 1991; Oleś, 2011, Dąbrowski, 2015)</a:t>
            </a:r>
          </a:p>
          <a:p>
            <a:pPr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3776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ytuł 1"/>
          <p:cNvSpPr>
            <a:spLocks noGrp="1"/>
          </p:cNvSpPr>
          <p:nvPr>
            <p:ph type="title"/>
          </p:nvPr>
        </p:nvSpPr>
        <p:spPr>
          <a:xfrm>
            <a:off x="898358" y="188913"/>
            <a:ext cx="10395284" cy="1008062"/>
          </a:xfr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x-none" sz="2700"/>
              <a:t>Wymiary dojrzałej osobowości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8358" y="1484314"/>
            <a:ext cx="10395284" cy="5113337"/>
          </a:xfrm>
          <a:ln>
            <a:solidFill>
              <a:srgbClr val="00B0F0"/>
            </a:solidFill>
          </a:ln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pl-PL" b="1" dirty="0"/>
              <a:t>Wewnętrzna autonomia człowieka i centrum sterowania zwane </a:t>
            </a:r>
            <a:r>
              <a:rPr lang="pl-PL" b="1" dirty="0" smtClean="0"/>
              <a:t>wolą:</a:t>
            </a:r>
            <a:r>
              <a:rPr lang="pl-PL" b="1" i="1" dirty="0" smtClean="0"/>
              <a:t> </a:t>
            </a:r>
            <a:endParaRPr lang="pl-PL" dirty="0"/>
          </a:p>
          <a:p>
            <a:pPr lvl="1">
              <a:defRPr/>
            </a:pPr>
            <a:r>
              <a:rPr lang="pl-PL" dirty="0" smtClean="0"/>
              <a:t>Człowiek </a:t>
            </a:r>
            <a:r>
              <a:rPr lang="pl-PL" dirty="0"/>
              <a:t>jest tym bardziej wolny, im bardziej zależny jest w swoich wyborach i działaniach od własnych autentycznych przekonań i uznawanego systemu wartości, a nie od aktualnych nacisków otoczenia (Chlewiński </a:t>
            </a:r>
            <a:r>
              <a:rPr lang="pl-PL" dirty="0" smtClean="0"/>
              <a:t>1991, Dąbrowski, 1967/2015). </a:t>
            </a:r>
            <a:endParaRPr lang="pl-PL" dirty="0"/>
          </a:p>
          <a:p>
            <a:pPr>
              <a:defRPr/>
            </a:pPr>
            <a:r>
              <a:rPr lang="pl-PL" dirty="0" smtClean="0"/>
              <a:t>Stosunek </a:t>
            </a:r>
            <a:r>
              <a:rPr lang="pl-PL" dirty="0"/>
              <a:t>człowieka do</a:t>
            </a:r>
            <a:r>
              <a:rPr lang="pl-PL" b="1" dirty="0"/>
              <a:t> </a:t>
            </a:r>
            <a:r>
              <a:rPr lang="pl-PL" b="1" dirty="0" smtClean="0"/>
              <a:t>przeszłości, </a:t>
            </a:r>
            <a:r>
              <a:rPr lang="pl-PL" dirty="0" smtClean="0"/>
              <a:t>poziom świadomości związany z jej wpływem na zachowanie i wybory oraz reakcje emocjonalne. Świadomość, że całkowite </a:t>
            </a:r>
            <a:r>
              <a:rPr lang="pl-PL" dirty="0"/>
              <a:t>odcięcie się  od przeszłości jest trudne, a w jakimś stopniu nawet </a:t>
            </a:r>
            <a:r>
              <a:rPr lang="pl-PL" dirty="0" smtClean="0"/>
              <a:t>niemożliwe</a:t>
            </a:r>
            <a:r>
              <a:rPr lang="pl-PL" b="1" dirty="0" smtClean="0"/>
              <a:t>.</a:t>
            </a:r>
            <a:endParaRPr lang="pl-PL" dirty="0"/>
          </a:p>
          <a:p>
            <a:pPr>
              <a:defRPr/>
            </a:pPr>
            <a:r>
              <a:rPr lang="pl-PL" dirty="0" smtClean="0"/>
              <a:t>Autonomia </a:t>
            </a:r>
            <a:r>
              <a:rPr lang="pl-PL" dirty="0"/>
              <a:t>sprzyja wytworzeniu przez jednostkę bardziej </a:t>
            </a:r>
            <a:r>
              <a:rPr lang="pl-PL" b="1" dirty="0" smtClean="0"/>
              <a:t>adekwatnego </a:t>
            </a:r>
            <a:r>
              <a:rPr lang="pl-PL" b="1" dirty="0"/>
              <a:t>obrazu siebie </a:t>
            </a:r>
            <a:r>
              <a:rPr lang="pl-PL" dirty="0"/>
              <a:t>oraz </a:t>
            </a:r>
            <a:r>
              <a:rPr lang="pl-PL" b="1" dirty="0" smtClean="0"/>
              <a:t>własnego </a:t>
            </a:r>
            <a:r>
              <a:rPr lang="pl-PL" b="1" dirty="0"/>
              <a:t>stylu życia. </a:t>
            </a:r>
            <a:endParaRPr lang="pl-PL" dirty="0"/>
          </a:p>
          <a:p>
            <a:pPr>
              <a:defRPr/>
            </a:pPr>
            <a:r>
              <a:rPr lang="pl-PL" b="1" dirty="0" smtClean="0"/>
              <a:t>Człowiek </a:t>
            </a:r>
            <a:r>
              <a:rPr lang="pl-PL" b="1" dirty="0"/>
              <a:t>wolny, odpowiedzialny  i niezależny nie potrzebuje </a:t>
            </a:r>
            <a:r>
              <a:rPr lang="pl-PL" b="1" dirty="0" smtClean="0"/>
              <a:t>stałego </a:t>
            </a:r>
            <a:r>
              <a:rPr lang="pl-PL" b="1" dirty="0"/>
              <a:t>wzmocnienia, do realizacji własnych planów </a:t>
            </a:r>
            <a:r>
              <a:rPr lang="pl-PL" b="1" dirty="0" smtClean="0"/>
              <a:t>życiowych</a:t>
            </a:r>
            <a:r>
              <a:rPr lang="pl-PL" b="1" dirty="0"/>
              <a:t>. </a:t>
            </a:r>
            <a:endParaRPr lang="pl-PL" b="1" dirty="0" smtClean="0"/>
          </a:p>
          <a:p>
            <a:pPr>
              <a:defRPr/>
            </a:pPr>
            <a:r>
              <a:rPr lang="pl-PL" dirty="0" smtClean="0"/>
              <a:t>Ludzie </a:t>
            </a:r>
            <a:r>
              <a:rPr lang="pl-PL" dirty="0"/>
              <a:t>wewnętrznie autonomiczni potrafią wyjść poza własne </a:t>
            </a:r>
            <a:r>
              <a:rPr lang="pl-PL" dirty="0" smtClean="0"/>
              <a:t>potrzeby </a:t>
            </a:r>
            <a:r>
              <a:rPr lang="pl-PL" dirty="0"/>
              <a:t>i pragnienia, są zdolni zaangażować się w jakąś </a:t>
            </a:r>
            <a:r>
              <a:rPr lang="pl-PL" dirty="0" smtClean="0"/>
              <a:t>dziedzinę </a:t>
            </a:r>
            <a:r>
              <a:rPr lang="pl-PL" dirty="0"/>
              <a:t>aktywności, która ukierunkowuje ich </a:t>
            </a:r>
            <a:r>
              <a:rPr lang="pl-PL" dirty="0" smtClean="0"/>
              <a:t>działanie i </a:t>
            </a:r>
            <a:r>
              <a:rPr lang="pl-PL" dirty="0"/>
              <a:t>nadaje sens ich </a:t>
            </a:r>
            <a:r>
              <a:rPr lang="pl-PL" dirty="0" smtClean="0"/>
              <a:t>życiu</a:t>
            </a:r>
            <a:r>
              <a:rPr lang="pl-PL" dirty="0"/>
              <a:t>.</a:t>
            </a:r>
          </a:p>
          <a:p>
            <a:pPr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842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3451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lvl="0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sz="4000" dirty="0" smtClean="0"/>
              <a:t>Kryteria dorosłości </a:t>
            </a:r>
            <a:r>
              <a:rPr lang="pl-PL" sz="2700" dirty="0" smtClean="0"/>
              <a:t>(Wojtyła, 1985; Chlewiński 1991; Oleś, 2011, Dąbrowski, 2015)</a:t>
            </a:r>
            <a:br>
              <a:rPr lang="pl-PL" sz="2700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26996"/>
            <a:ext cx="10515600" cy="5298656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pl-PL" sz="2600" b="1" dirty="0" smtClean="0"/>
              <a:t>Rodzaj zadań życiowych </a:t>
            </a:r>
            <a:r>
              <a:rPr lang="pl-PL" sz="2600" dirty="0" smtClean="0"/>
              <a:t>(zadania typowe to podjęcie pracy i założenie rodziny) oraz określenie </a:t>
            </a:r>
            <a:r>
              <a:rPr lang="pl-PL" sz="2600" b="1" dirty="0" smtClean="0"/>
              <a:t>kierunku własnego życia</a:t>
            </a:r>
          </a:p>
          <a:p>
            <a:r>
              <a:rPr lang="pl-PL" sz="2600" b="1" dirty="0" smtClean="0"/>
              <a:t>Odpowiedzialność za siebie i innych</a:t>
            </a:r>
            <a:r>
              <a:rPr lang="pl-PL" sz="2600" dirty="0" smtClean="0"/>
              <a:t>, zakończenie etapu codzienności na próbę</a:t>
            </a:r>
            <a:r>
              <a:rPr lang="pl-PL" sz="2600" dirty="0" smtClean="0">
                <a:sym typeface="Wingdings"/>
              </a:rPr>
              <a:t> świadomość skutków działań (czynów) dla siebie i innych nie pozwala przekroczyć granicy racjonalnego ryzyka i kosztów oraz krzywdy </a:t>
            </a:r>
          </a:p>
          <a:p>
            <a:r>
              <a:rPr lang="pl-PL" sz="2600" b="1" dirty="0" smtClean="0">
                <a:sym typeface="Wingdings"/>
              </a:rPr>
              <a:t>Autonomia w decyzjach i działaniu </a:t>
            </a:r>
            <a:r>
              <a:rPr lang="pl-PL" sz="2600" dirty="0" smtClean="0">
                <a:sym typeface="Wingdings"/>
              </a:rPr>
              <a:t>oraz </a:t>
            </a:r>
            <a:r>
              <a:rPr lang="pl-PL" sz="2600" b="1" dirty="0" smtClean="0">
                <a:sym typeface="Wingdings"/>
              </a:rPr>
              <a:t>niezależność emocjonalna </a:t>
            </a:r>
            <a:r>
              <a:rPr lang="pl-PL" sz="2600" dirty="0" smtClean="0">
                <a:sym typeface="Wingdings"/>
              </a:rPr>
              <a:t>od innych (zdolność dokonywania wyborów bez konieczności uzyskiwania wsparcia innych)</a:t>
            </a:r>
          </a:p>
          <a:p>
            <a:r>
              <a:rPr lang="pl-PL" sz="2600" b="1" dirty="0" smtClean="0">
                <a:sym typeface="Wingdings"/>
              </a:rPr>
              <a:t>Podmiotowe </a:t>
            </a:r>
            <a:r>
              <a:rPr lang="pl-PL" sz="2600" dirty="0" smtClean="0">
                <a:sym typeface="Wingdings"/>
              </a:rPr>
              <a:t>traktowanie innych ludzi </a:t>
            </a:r>
            <a:r>
              <a:rPr lang="mr-IN" sz="2600" dirty="0" smtClean="0">
                <a:sym typeface="Wingdings"/>
              </a:rPr>
              <a:t>–</a:t>
            </a:r>
            <a:r>
              <a:rPr lang="pl-PL" sz="2600" dirty="0" smtClean="0">
                <a:sym typeface="Wingdings"/>
              </a:rPr>
              <a:t> inni jako wartość sama w sobie</a:t>
            </a:r>
          </a:p>
          <a:p>
            <a:r>
              <a:rPr lang="pl-PL" sz="2600" b="1" dirty="0" smtClean="0">
                <a:sym typeface="Wingdings"/>
              </a:rPr>
              <a:t>Świadomość</a:t>
            </a:r>
            <a:r>
              <a:rPr lang="pl-PL" sz="2600" dirty="0" smtClean="0">
                <a:sym typeface="Wingdings"/>
              </a:rPr>
              <a:t> uwarunkowań i motywacji towarzyszących działaniom oraz </a:t>
            </a:r>
            <a:r>
              <a:rPr lang="pl-PL" sz="2600" b="1" dirty="0" smtClean="0">
                <a:sym typeface="Wingdings"/>
              </a:rPr>
              <a:t>wpływu przeszłości </a:t>
            </a:r>
            <a:r>
              <a:rPr lang="pl-PL" sz="2600" dirty="0" smtClean="0">
                <a:sym typeface="Wingdings"/>
              </a:rPr>
              <a:t>na wybory i reakcje emocjonalne, </a:t>
            </a:r>
            <a:r>
              <a:rPr lang="pl-PL" sz="2600" b="1" dirty="0" smtClean="0">
                <a:sym typeface="Wingdings"/>
              </a:rPr>
              <a:t>akceptacja własnych ograniczeń oraz frustracji i negatywnych stanów emocjonalnych</a:t>
            </a:r>
          </a:p>
          <a:p>
            <a:r>
              <a:rPr lang="pl-PL" sz="2600" b="1" dirty="0" smtClean="0">
                <a:sym typeface="Wingdings"/>
              </a:rPr>
              <a:t>Wewnętrzne, nieodbieralne poczucie własnej wartości</a:t>
            </a:r>
          </a:p>
          <a:p>
            <a:r>
              <a:rPr lang="pl-PL" sz="2600" b="1" dirty="0" smtClean="0">
                <a:sym typeface="Wingdings"/>
              </a:rPr>
              <a:t>Dojrzałość oznacza przejmowanie się tym, co jest przejmowania warte, w tym dystans do siebie </a:t>
            </a:r>
            <a:r>
              <a:rPr lang="pl-PL" sz="2600" dirty="0" smtClean="0">
                <a:sym typeface="Wingdings"/>
              </a:rPr>
              <a:t>(M. Manson)</a:t>
            </a:r>
          </a:p>
          <a:p>
            <a:pPr marL="228600" lvl="1">
              <a:spcBef>
                <a:spcPts val="1000"/>
              </a:spcBef>
            </a:pPr>
            <a:r>
              <a:rPr lang="pl-PL" sz="2600" b="1" dirty="0" smtClean="0">
                <a:sym typeface="Wingdings"/>
              </a:rPr>
              <a:t>Wolność wyboru i siła do spełniania pragnień i realizacji dążeń</a:t>
            </a:r>
            <a:r>
              <a:rPr lang="pl-PL" sz="2600" dirty="0" smtClean="0">
                <a:sym typeface="Wingdings"/>
              </a:rPr>
              <a:t> </a:t>
            </a:r>
            <a:r>
              <a:rPr lang="pl-PL" sz="2600" i="1" dirty="0" smtClean="0"/>
              <a:t>Człowiek jest tym bardziej wolny, im bardziej zależny jest w swoich wyborach i działaniach od własnych autentycznych przekonań i uznawanego systemu wartości, a nie od aktualnych nacisków otoczenia</a:t>
            </a:r>
            <a:endParaRPr lang="pl-PL" dirty="0" smtClean="0">
              <a:sym typeface="Wingdings"/>
            </a:endParaRP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3442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9177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pl-PL" dirty="0" smtClean="0"/>
              <a:t>Kryteria dorosłości </a:t>
            </a:r>
            <a:r>
              <a:rPr lang="pl-PL" sz="2800" dirty="0" smtClean="0"/>
              <a:t>(</a:t>
            </a:r>
            <a:r>
              <a:rPr lang="pl-PL" sz="2800" dirty="0" err="1" smtClean="0"/>
              <a:t>Wysota</a:t>
            </a:r>
            <a:r>
              <a:rPr lang="pl-PL" sz="2800" dirty="0" smtClean="0"/>
              <a:t>, </a:t>
            </a:r>
            <a:r>
              <a:rPr lang="pl-PL" sz="2800" dirty="0" err="1" smtClean="0"/>
              <a:t>Bakiera</a:t>
            </a:r>
            <a:r>
              <a:rPr lang="pl-PL" sz="2800" dirty="0" smtClean="0"/>
              <a:t>, 2019)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79095"/>
            <a:ext cx="10515600" cy="5276538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odpowiedzialność </a:t>
            </a:r>
            <a:r>
              <a:rPr lang="pl-PL" dirty="0"/>
              <a:t>za siebie i innych, </a:t>
            </a:r>
          </a:p>
          <a:p>
            <a:r>
              <a:rPr lang="pl-PL" dirty="0" smtClean="0"/>
              <a:t>samodzielność </a:t>
            </a:r>
            <a:r>
              <a:rPr lang="pl-PL" dirty="0"/>
              <a:t>w podejmowaniu decyzji i </a:t>
            </a:r>
            <a:r>
              <a:rPr lang="pl-PL" dirty="0" err="1"/>
              <a:t>rozwiązywaniu</a:t>
            </a:r>
            <a:r>
              <a:rPr lang="pl-PL" dirty="0"/>
              <a:t> </a:t>
            </a:r>
            <a:r>
              <a:rPr lang="pl-PL" dirty="0" smtClean="0"/>
              <a:t>problemów</a:t>
            </a:r>
            <a:r>
              <a:rPr lang="pl-PL" dirty="0"/>
              <a:t>, </a:t>
            </a:r>
          </a:p>
          <a:p>
            <a:r>
              <a:rPr lang="pl-PL" dirty="0" smtClean="0"/>
              <a:t>ukształtowany </a:t>
            </a:r>
            <a:r>
              <a:rPr lang="pl-PL" dirty="0" err="1"/>
              <a:t>światopogląd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/>
              <a:t>s</a:t>
            </a:r>
            <a:r>
              <a:rPr lang="pl-PL" dirty="0" smtClean="0"/>
              <a:t>tabilność emocjonalna,</a:t>
            </a:r>
            <a:endParaRPr lang="pl-PL" dirty="0"/>
          </a:p>
          <a:p>
            <a:r>
              <a:rPr lang="pl-PL" dirty="0" smtClean="0"/>
              <a:t>sformułowanie </a:t>
            </a:r>
            <a:r>
              <a:rPr lang="pl-PL" dirty="0" err="1"/>
              <a:t>planów</a:t>
            </a:r>
            <a:r>
              <a:rPr lang="pl-PL" dirty="0"/>
              <a:t> </a:t>
            </a:r>
            <a:r>
              <a:rPr lang="pl-PL" dirty="0" err="1"/>
              <a:t>życiowych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szacunek </a:t>
            </a:r>
            <a:r>
              <a:rPr lang="pl-PL" dirty="0"/>
              <a:t>wobec innych </a:t>
            </a:r>
            <a:r>
              <a:rPr lang="pl-PL" dirty="0" err="1"/>
              <a:t>osób</a:t>
            </a:r>
            <a:r>
              <a:rPr lang="pl-PL" dirty="0"/>
              <a:t> i ich </a:t>
            </a:r>
            <a:r>
              <a:rPr lang="pl-PL" dirty="0" err="1"/>
              <a:t>poglądów</a:t>
            </a:r>
            <a:r>
              <a:rPr lang="pl-PL" dirty="0"/>
              <a:t>, </a:t>
            </a:r>
          </a:p>
          <a:p>
            <a:r>
              <a:rPr lang="pl-PL" dirty="0" err="1" smtClean="0"/>
              <a:t>pogłe</a:t>
            </a:r>
            <a:r>
              <a:rPr lang="pl-PL" dirty="0" err="1"/>
              <a:t>̨bianie</a:t>
            </a:r>
            <a:r>
              <a:rPr lang="pl-PL" dirty="0"/>
              <a:t> </a:t>
            </a:r>
            <a:r>
              <a:rPr lang="pl-PL" dirty="0" err="1"/>
              <a:t>zainteresowan</a:t>
            </a:r>
            <a:r>
              <a:rPr lang="pl-PL" dirty="0"/>
              <a:t>́, </a:t>
            </a:r>
          </a:p>
          <a:p>
            <a:r>
              <a:rPr lang="pl-PL" dirty="0" err="1" smtClean="0"/>
              <a:t>umieje</a:t>
            </a:r>
            <a:r>
              <a:rPr lang="pl-PL" dirty="0" err="1"/>
              <a:t>̨tnośc</a:t>
            </a:r>
            <a:r>
              <a:rPr lang="pl-PL" dirty="0"/>
              <a:t>́ budowania relacji </a:t>
            </a:r>
            <a:r>
              <a:rPr lang="pl-PL" dirty="0" smtClean="0"/>
              <a:t>intymnych</a:t>
            </a:r>
          </a:p>
          <a:p>
            <a:pPr marL="0" indent="0">
              <a:buNone/>
            </a:pPr>
            <a:endParaRPr lang="pl-PL" b="1" dirty="0">
              <a:solidFill>
                <a:srgbClr val="C00000"/>
              </a:solidFill>
              <a:sym typeface="Wingdings"/>
            </a:endParaRPr>
          </a:p>
          <a:p>
            <a:pPr marL="0" indent="0" algn="ctr">
              <a:buNone/>
            </a:pPr>
            <a:r>
              <a:rPr lang="pl-PL" b="1" dirty="0" smtClean="0">
                <a:solidFill>
                  <a:srgbClr val="C00000"/>
                </a:solidFill>
                <a:sym typeface="Wingdings"/>
              </a:rPr>
              <a:t>Podstawowo </a:t>
            </a:r>
            <a:r>
              <a:rPr lang="pl-PL" b="1" dirty="0">
                <a:solidFill>
                  <a:srgbClr val="C00000"/>
                </a:solidFill>
                <a:sym typeface="Wingdings"/>
              </a:rPr>
              <a:t>dojrzałością można nazwać rzeczywistą, czyli przejawianą w różnego rodzaju aktach </a:t>
            </a:r>
            <a:r>
              <a:rPr lang="pl-PL" b="1" dirty="0" smtClean="0">
                <a:solidFill>
                  <a:srgbClr val="C00000"/>
                </a:solidFill>
                <a:sym typeface="Wingdings"/>
              </a:rPr>
              <a:t>wewnętrznych </a:t>
            </a:r>
            <a:r>
              <a:rPr lang="pl-PL" b="1" dirty="0">
                <a:solidFill>
                  <a:srgbClr val="C00000"/>
                </a:solidFill>
                <a:sym typeface="Wingdings"/>
              </a:rPr>
              <a:t>i zewnętrznych- zdolność do bycia </a:t>
            </a:r>
            <a:r>
              <a:rPr lang="pl-PL" b="1" dirty="0" smtClean="0">
                <a:solidFill>
                  <a:srgbClr val="C00000"/>
                </a:solidFill>
                <a:sym typeface="Wingdings"/>
              </a:rPr>
              <a:t>odpowiedzialnym. </a:t>
            </a:r>
          </a:p>
          <a:p>
            <a:pPr marL="0" indent="0" algn="ctr">
              <a:buNone/>
            </a:pPr>
            <a:r>
              <a:rPr lang="pl-PL" b="1" smtClean="0">
                <a:solidFill>
                  <a:srgbClr val="C00000"/>
                </a:solidFill>
                <a:sym typeface="Wingdings"/>
              </a:rPr>
              <a:t>(Anna Gałdowa</a:t>
            </a:r>
            <a:r>
              <a:rPr lang="pl-PL" b="1" dirty="0">
                <a:solidFill>
                  <a:srgbClr val="C00000"/>
                </a:solidFill>
                <a:sym typeface="Wingdings"/>
              </a:rPr>
              <a:t>, 2005, Rozwój i kryteria dojrzałości osobowej, s. 44 )</a:t>
            </a:r>
          </a:p>
          <a:p>
            <a:endParaRPr lang="pl-PL" dirty="0"/>
          </a:p>
          <a:p>
            <a:endParaRPr lang="pl-PL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657055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2430</TotalTime>
  <Words>2162</Words>
  <Application>Microsoft Macintosh PowerPoint</Application>
  <PresentationFormat>Panoramiczny</PresentationFormat>
  <Paragraphs>187</Paragraphs>
  <Slides>22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8" baseType="lpstr">
      <vt:lpstr>Calibri</vt:lpstr>
      <vt:lpstr>Calibri Light</vt:lpstr>
      <vt:lpstr>Mangal</vt:lpstr>
      <vt:lpstr>Wingdings</vt:lpstr>
      <vt:lpstr>Arial</vt:lpstr>
      <vt:lpstr>Motyw pakietu Office</vt:lpstr>
      <vt:lpstr>Dojrzałość osobowości</vt:lpstr>
      <vt:lpstr>Dlaczego rozmawiamy o dojrzałości/dorosłości? </vt:lpstr>
      <vt:lpstr>Dlaczego rozmawiamy o dojrzałości/dorosłości? </vt:lpstr>
      <vt:lpstr>Potencjał rozwojowy</vt:lpstr>
      <vt:lpstr>Funkcjonowanie osoby dojrzałej  (G. Allport, 1961)</vt:lpstr>
      <vt:lpstr> Dojrzałość osobowości </vt:lpstr>
      <vt:lpstr>Wymiary dojrzałej osobowości</vt:lpstr>
      <vt:lpstr>  Kryteria dorosłości (Wojtyła, 1985; Chlewiński 1991; Oleś, 2011, Dąbrowski, 2015)  </vt:lpstr>
      <vt:lpstr>Kryteria dorosłości (Wysota, Bakiera, 2019)</vt:lpstr>
      <vt:lpstr>Rozwój w kierunku dojrzałej osobowości</vt:lpstr>
      <vt:lpstr>Rozwój w kierunku dojrzałej osobowości</vt:lpstr>
      <vt:lpstr>Rozwój w kierunku dojrzałej osobowości</vt:lpstr>
      <vt:lpstr>Sfery rozwoju </vt:lpstr>
      <vt:lpstr>Dojrzałość umysłowa (intelektualna)</vt:lpstr>
      <vt:lpstr> Typy myślenia nierealistycznego- niedojrzałego </vt:lpstr>
      <vt:lpstr>Dojrzałość osobowościowa</vt:lpstr>
      <vt:lpstr>Dojrzałość uczuciowa</vt:lpstr>
      <vt:lpstr>Wgląd w motywy swojego postępowania</vt:lpstr>
      <vt:lpstr>Dojrzałość społeczna</vt:lpstr>
      <vt:lpstr>Dojrzałość społeczna</vt:lpstr>
      <vt:lpstr>Cechy dojrzałej osoby</vt:lpstr>
      <vt:lpstr>Prezentacja programu PowerPoint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Magdalena Błażek</dc:creator>
  <cp:lastModifiedBy>Błażek Wojciech</cp:lastModifiedBy>
  <cp:revision>40</cp:revision>
  <dcterms:created xsi:type="dcterms:W3CDTF">2019-09-16T17:32:25Z</dcterms:created>
  <dcterms:modified xsi:type="dcterms:W3CDTF">2022-12-02T17:01:47Z</dcterms:modified>
</cp:coreProperties>
</file>