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435" r:id="rId2"/>
    <p:sldId id="3263" r:id="rId3"/>
    <p:sldId id="3354" r:id="rId4"/>
    <p:sldId id="3124" r:id="rId5"/>
    <p:sldId id="3288" r:id="rId6"/>
    <p:sldId id="3729" r:id="rId7"/>
    <p:sldId id="3287" r:id="rId8"/>
    <p:sldId id="3387" r:id="rId9"/>
    <p:sldId id="3347" r:id="rId10"/>
    <p:sldId id="3746" r:id="rId11"/>
    <p:sldId id="3721" r:id="rId12"/>
    <p:sldId id="3711" r:id="rId13"/>
    <p:sldId id="2883" r:id="rId14"/>
    <p:sldId id="3522" r:id="rId15"/>
    <p:sldId id="3660" r:id="rId16"/>
    <p:sldId id="2103" r:id="rId17"/>
    <p:sldId id="2387" r:id="rId18"/>
    <p:sldId id="2388" r:id="rId19"/>
    <p:sldId id="3747" r:id="rId20"/>
    <p:sldId id="3748" r:id="rId21"/>
    <p:sldId id="3369" r:id="rId22"/>
    <p:sldId id="3736" r:id="rId23"/>
    <p:sldId id="3712" r:id="rId24"/>
    <p:sldId id="3749" r:id="rId25"/>
    <p:sldId id="3750" r:id="rId26"/>
    <p:sldId id="3751" r:id="rId27"/>
    <p:sldId id="2256" r:id="rId28"/>
    <p:sldId id="3713" r:id="rId29"/>
    <p:sldId id="3738" r:id="rId30"/>
    <p:sldId id="3262" r:id="rId31"/>
    <p:sldId id="3726" r:id="rId32"/>
    <p:sldId id="256" r:id="rId33"/>
    <p:sldId id="3727" r:id="rId34"/>
    <p:sldId id="3728" r:id="rId35"/>
    <p:sldId id="3654" r:id="rId36"/>
    <p:sldId id="3677" r:id="rId37"/>
    <p:sldId id="3676" r:id="rId38"/>
    <p:sldId id="3689" r:id="rId39"/>
    <p:sldId id="3740" r:id="rId40"/>
    <p:sldId id="3733" r:id="rId41"/>
    <p:sldId id="1968" r:id="rId42"/>
    <p:sldId id="3328" r:id="rId43"/>
    <p:sldId id="3377" r:id="rId44"/>
    <p:sldId id="3732" r:id="rId45"/>
    <p:sldId id="3739" r:id="rId46"/>
    <p:sldId id="3719" r:id="rId47"/>
    <p:sldId id="3704" r:id="rId48"/>
    <p:sldId id="3698" r:id="rId49"/>
    <p:sldId id="3684" r:id="rId5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WA-ULTRABOOK" initials="E" lastIdx="1" clrIdx="0">
    <p:extLst>
      <p:ext uri="{19B8F6BF-5375-455C-9EA6-DF929625EA0E}">
        <p15:presenceInfo xmlns:p15="http://schemas.microsoft.com/office/powerpoint/2012/main" userId="EWA-ULTRABOO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39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9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Arkusz1!$A$4:$A$92</c:f>
              <c:numCache>
                <c:formatCode>General</c:formatCode>
                <c:ptCount val="89"/>
                <c:pt idx="0">
                  <c:v>80</c:v>
                </c:pt>
                <c:pt idx="1">
                  <c:v>40</c:v>
                </c:pt>
                <c:pt idx="2">
                  <c:v>80</c:v>
                </c:pt>
                <c:pt idx="3">
                  <c:v>80</c:v>
                </c:pt>
                <c:pt idx="4">
                  <c:v>10</c:v>
                </c:pt>
                <c:pt idx="5">
                  <c:v>60</c:v>
                </c:pt>
                <c:pt idx="6">
                  <c:v>160</c:v>
                </c:pt>
                <c:pt idx="7">
                  <c:v>80</c:v>
                </c:pt>
                <c:pt idx="8">
                  <c:v>60</c:v>
                </c:pt>
                <c:pt idx="9">
                  <c:v>60</c:v>
                </c:pt>
                <c:pt idx="10">
                  <c:v>160</c:v>
                </c:pt>
                <c:pt idx="11">
                  <c:v>160</c:v>
                </c:pt>
                <c:pt idx="12">
                  <c:v>80</c:v>
                </c:pt>
                <c:pt idx="13">
                  <c:v>80</c:v>
                </c:pt>
                <c:pt idx="14">
                  <c:v>60</c:v>
                </c:pt>
                <c:pt idx="15">
                  <c:v>160</c:v>
                </c:pt>
                <c:pt idx="16">
                  <c:v>60</c:v>
                </c:pt>
                <c:pt idx="17">
                  <c:v>60</c:v>
                </c:pt>
                <c:pt idx="18">
                  <c:v>60</c:v>
                </c:pt>
                <c:pt idx="19">
                  <c:v>60</c:v>
                </c:pt>
                <c:pt idx="20">
                  <c:v>40</c:v>
                </c:pt>
                <c:pt idx="21">
                  <c:v>40</c:v>
                </c:pt>
                <c:pt idx="22">
                  <c:v>80</c:v>
                </c:pt>
                <c:pt idx="23">
                  <c:v>160</c:v>
                </c:pt>
                <c:pt idx="24">
                  <c:v>160</c:v>
                </c:pt>
                <c:pt idx="25">
                  <c:v>60</c:v>
                </c:pt>
                <c:pt idx="26">
                  <c:v>40</c:v>
                </c:pt>
                <c:pt idx="27">
                  <c:v>160</c:v>
                </c:pt>
                <c:pt idx="28">
                  <c:v>160</c:v>
                </c:pt>
                <c:pt idx="29">
                  <c:v>80</c:v>
                </c:pt>
                <c:pt idx="30">
                  <c:v>80</c:v>
                </c:pt>
                <c:pt idx="31">
                  <c:v>80</c:v>
                </c:pt>
                <c:pt idx="32">
                  <c:v>160</c:v>
                </c:pt>
                <c:pt idx="33">
                  <c:v>160</c:v>
                </c:pt>
                <c:pt idx="34">
                  <c:v>160</c:v>
                </c:pt>
                <c:pt idx="35">
                  <c:v>60</c:v>
                </c:pt>
                <c:pt idx="36">
                  <c:v>160</c:v>
                </c:pt>
                <c:pt idx="37">
                  <c:v>160</c:v>
                </c:pt>
                <c:pt idx="38">
                  <c:v>40</c:v>
                </c:pt>
                <c:pt idx="39">
                  <c:v>80</c:v>
                </c:pt>
                <c:pt idx="40">
                  <c:v>160</c:v>
                </c:pt>
                <c:pt idx="41">
                  <c:v>80</c:v>
                </c:pt>
                <c:pt idx="42">
                  <c:v>160</c:v>
                </c:pt>
                <c:pt idx="43">
                  <c:v>60</c:v>
                </c:pt>
                <c:pt idx="44">
                  <c:v>80</c:v>
                </c:pt>
                <c:pt idx="45">
                  <c:v>160</c:v>
                </c:pt>
                <c:pt idx="46">
                  <c:v>160</c:v>
                </c:pt>
                <c:pt idx="47">
                  <c:v>160</c:v>
                </c:pt>
                <c:pt idx="48">
                  <c:v>80</c:v>
                </c:pt>
                <c:pt idx="49">
                  <c:v>60</c:v>
                </c:pt>
                <c:pt idx="50">
                  <c:v>40</c:v>
                </c:pt>
                <c:pt idx="51">
                  <c:v>160</c:v>
                </c:pt>
                <c:pt idx="52">
                  <c:v>160</c:v>
                </c:pt>
                <c:pt idx="53">
                  <c:v>40</c:v>
                </c:pt>
                <c:pt idx="54">
                  <c:v>160</c:v>
                </c:pt>
                <c:pt idx="55">
                  <c:v>80</c:v>
                </c:pt>
                <c:pt idx="56">
                  <c:v>80</c:v>
                </c:pt>
                <c:pt idx="57">
                  <c:v>15</c:v>
                </c:pt>
                <c:pt idx="58">
                  <c:v>0</c:v>
                </c:pt>
                <c:pt idx="59">
                  <c:v>15</c:v>
                </c:pt>
                <c:pt idx="60">
                  <c:v>5</c:v>
                </c:pt>
                <c:pt idx="61">
                  <c:v>15</c:v>
                </c:pt>
                <c:pt idx="62">
                  <c:v>40</c:v>
                </c:pt>
                <c:pt idx="63">
                  <c:v>40</c:v>
                </c:pt>
                <c:pt idx="64">
                  <c:v>80</c:v>
                </c:pt>
                <c:pt idx="65">
                  <c:v>15</c:v>
                </c:pt>
                <c:pt idx="66">
                  <c:v>5</c:v>
                </c:pt>
                <c:pt idx="67">
                  <c:v>160</c:v>
                </c:pt>
                <c:pt idx="68">
                  <c:v>160</c:v>
                </c:pt>
                <c:pt idx="69">
                  <c:v>160</c:v>
                </c:pt>
                <c:pt idx="70">
                  <c:v>40</c:v>
                </c:pt>
                <c:pt idx="71">
                  <c:v>5</c:v>
                </c:pt>
                <c:pt idx="72">
                  <c:v>15</c:v>
                </c:pt>
                <c:pt idx="73">
                  <c:v>0</c:v>
                </c:pt>
                <c:pt idx="74">
                  <c:v>40</c:v>
                </c:pt>
                <c:pt idx="75">
                  <c:v>160</c:v>
                </c:pt>
                <c:pt idx="76">
                  <c:v>160</c:v>
                </c:pt>
                <c:pt idx="77">
                  <c:v>80</c:v>
                </c:pt>
                <c:pt idx="78">
                  <c:v>160</c:v>
                </c:pt>
                <c:pt idx="79">
                  <c:v>160</c:v>
                </c:pt>
                <c:pt idx="80">
                  <c:v>80</c:v>
                </c:pt>
                <c:pt idx="81">
                  <c:v>80</c:v>
                </c:pt>
                <c:pt idx="82">
                  <c:v>40</c:v>
                </c:pt>
                <c:pt idx="83">
                  <c:v>80</c:v>
                </c:pt>
                <c:pt idx="84">
                  <c:v>40</c:v>
                </c:pt>
                <c:pt idx="85">
                  <c:v>80</c:v>
                </c:pt>
                <c:pt idx="86">
                  <c:v>60</c:v>
                </c:pt>
                <c:pt idx="87">
                  <c:v>40</c:v>
                </c:pt>
                <c:pt idx="88">
                  <c:v>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CDD-4BD2-A2D7-6F0115AC3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964799"/>
        <c:axId val="413937919"/>
      </c:scatterChart>
      <c:valAx>
        <c:axId val="413964799"/>
        <c:scaling>
          <c:orientation val="minMax"/>
        </c:scaling>
        <c:delete val="0"/>
        <c:axPos val="b"/>
        <c:majorGridlines>
          <c:spPr>
            <a:ln w="285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3937919"/>
        <c:crosses val="autoZero"/>
        <c:crossBetween val="midCat"/>
      </c:valAx>
      <c:valAx>
        <c:axId val="413937919"/>
        <c:scaling>
          <c:orientation val="minMax"/>
        </c:scaling>
        <c:delete val="0"/>
        <c:axPos val="l"/>
        <c:majorGridlines>
          <c:spPr>
            <a:ln w="2857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3964799"/>
        <c:crosses val="autoZero"/>
        <c:crossBetween val="midCat"/>
      </c:val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l-PL" sz="1600" b="1" i="0" u="none" strike="noStrike" kern="1200" spc="100" baseline="0">
                <a:solidFill>
                  <a:srgbClr val="F2F2F2"/>
                </a:solidFill>
                <a:effectLst>
                  <a:outerShdw dist="38103" dir="5400000">
                    <a:srgbClr val="000000"/>
                  </a:outerShdw>
                </a:effectLst>
                <a:latin typeface="Calibri"/>
              </a:defRPr>
            </a:pPr>
            <a:r>
              <a:rPr lang="pl-PL" sz="1600" b="1" i="0" u="none" strike="noStrike" kern="1200" cap="none" spc="100" baseline="0" dirty="0">
                <a:solidFill>
                  <a:srgbClr val="F2F2F2"/>
                </a:solidFill>
                <a:effectLst>
                  <a:outerShdw dist="38103" dir="5400000">
                    <a:srgbClr val="000000"/>
                  </a:outerShdw>
                </a:effectLst>
                <a:uFillTx/>
                <a:latin typeface="Calibri"/>
              </a:rPr>
              <a:t>Obniżenie wysokiego poziomu żelaza na poście w porfirii</a:t>
            </a:r>
          </a:p>
        </c:rich>
      </c:tx>
      <c:layout>
        <c:manualLayout>
          <c:xMode val="edge"/>
          <c:yMode val="edge"/>
          <c:x val="0.12461536249213664"/>
          <c:y val="7.784393149856619E-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211046727225891"/>
          <c:y val="0.23591124900959293"/>
          <c:w val="0.84489365335930078"/>
          <c:h val="0.65105077338638484"/>
        </c:manualLayout>
      </c:layout>
      <c:lineChart>
        <c:grouping val="standard"/>
        <c:varyColors val="0"/>
        <c:ser>
          <c:idx val="0"/>
          <c:order val="0"/>
          <c:tx>
            <c:v>Serie1</c:v>
          </c:tx>
          <c:spPr>
            <a:ln w="34920" cap="rnd">
              <a:solidFill>
                <a:srgbClr val="5B9BD5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307</c:v>
              </c:pt>
              <c:pt idx="1">
                <c:v>235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C173-4E5B-B960-2DD8C5289775}"/>
            </c:ext>
          </c:extLst>
        </c:ser>
        <c:ser>
          <c:idx val="1"/>
          <c:order val="1"/>
          <c:tx>
            <c:v>Serie2</c:v>
          </c:tx>
          <c:spPr>
            <a:ln w="34920" cap="rnd">
              <a:solidFill>
                <a:srgbClr val="ED7D31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268</c:v>
              </c:pt>
              <c:pt idx="1">
                <c:v>212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C173-4E5B-B960-2DD8C5289775}"/>
            </c:ext>
          </c:extLst>
        </c:ser>
        <c:ser>
          <c:idx val="2"/>
          <c:order val="2"/>
          <c:tx>
            <c:v>Serie3</c:v>
          </c:tx>
          <c:spPr>
            <a:ln w="34920" cap="rnd">
              <a:solidFill>
                <a:srgbClr val="A5A5A5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268</c:v>
              </c:pt>
              <c:pt idx="1">
                <c:v>156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C173-4E5B-B960-2DD8C5289775}"/>
            </c:ext>
          </c:extLst>
        </c:ser>
        <c:ser>
          <c:idx val="3"/>
          <c:order val="3"/>
          <c:tx>
            <c:v>Serie4</c:v>
          </c:tx>
          <c:spPr>
            <a:ln w="34920" cap="rnd">
              <a:solidFill>
                <a:srgbClr val="FFC000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251</c:v>
              </c:pt>
              <c:pt idx="1">
                <c:v>162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C173-4E5B-B960-2DD8C5289775}"/>
            </c:ext>
          </c:extLst>
        </c:ser>
        <c:ser>
          <c:idx val="4"/>
          <c:order val="4"/>
          <c:tx>
            <c:v>Serie5</c:v>
          </c:tx>
          <c:spPr>
            <a:ln w="34920" cap="rnd">
              <a:solidFill>
                <a:srgbClr val="4472C4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245</c:v>
              </c:pt>
              <c:pt idx="1">
                <c:v>134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C173-4E5B-B960-2DD8C5289775}"/>
            </c:ext>
          </c:extLst>
        </c:ser>
        <c:ser>
          <c:idx val="5"/>
          <c:order val="5"/>
          <c:tx>
            <c:v>Serie6</c:v>
          </c:tx>
          <c:spPr>
            <a:ln w="34920" cap="rnd">
              <a:solidFill>
                <a:srgbClr val="70AD47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212</c:v>
              </c:pt>
              <c:pt idx="1">
                <c:v>122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5-C173-4E5B-B960-2DD8C5289775}"/>
            </c:ext>
          </c:extLst>
        </c:ser>
        <c:ser>
          <c:idx val="6"/>
          <c:order val="6"/>
          <c:tx>
            <c:v>Serie7</c:v>
          </c:tx>
          <c:spPr>
            <a:ln w="34920" cap="rnd">
              <a:solidFill>
                <a:srgbClr val="255E91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195</c:v>
              </c:pt>
              <c:pt idx="1">
                <c:v>106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6-C173-4E5B-B960-2DD8C5289775}"/>
            </c:ext>
          </c:extLst>
        </c:ser>
        <c:ser>
          <c:idx val="7"/>
          <c:order val="7"/>
          <c:tx>
            <c:v>Serie8</c:v>
          </c:tx>
          <c:spPr>
            <a:ln w="34920" cap="rnd">
              <a:solidFill>
                <a:srgbClr val="9E480E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184</c:v>
              </c:pt>
              <c:pt idx="1">
                <c:v>146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7-C173-4E5B-B960-2DD8C5289775}"/>
            </c:ext>
          </c:extLst>
        </c:ser>
        <c:ser>
          <c:idx val="8"/>
          <c:order val="8"/>
          <c:tx>
            <c:v>Serie9</c:v>
          </c:tx>
          <c:spPr>
            <a:ln w="34920" cap="rnd">
              <a:solidFill>
                <a:srgbClr val="636363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173</c:v>
              </c:pt>
              <c:pt idx="1">
                <c:v>94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8-C173-4E5B-B960-2DD8C5289775}"/>
            </c:ext>
          </c:extLst>
        </c:ser>
        <c:ser>
          <c:idx val="9"/>
          <c:order val="9"/>
          <c:tx>
            <c:v>Serie10</c:v>
          </c:tx>
          <c:spPr>
            <a:ln w="34920" cap="rnd">
              <a:solidFill>
                <a:srgbClr val="997300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168</c:v>
              </c:pt>
              <c:pt idx="1">
                <c:v>111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9-C173-4E5B-B960-2DD8C5289775}"/>
            </c:ext>
          </c:extLst>
        </c:ser>
        <c:ser>
          <c:idx val="10"/>
          <c:order val="10"/>
          <c:tx>
            <c:v>Serie11</c:v>
          </c:tx>
          <c:spPr>
            <a:ln w="34920" cap="rnd">
              <a:solidFill>
                <a:srgbClr val="264478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156</c:v>
              </c:pt>
              <c:pt idx="1">
                <c:v>161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A-C173-4E5B-B960-2DD8C5289775}"/>
            </c:ext>
          </c:extLst>
        </c:ser>
        <c:ser>
          <c:idx val="11"/>
          <c:order val="11"/>
          <c:tx>
            <c:v>Serie12</c:v>
          </c:tx>
          <c:spPr>
            <a:ln w="34920" cap="rnd">
              <a:solidFill>
                <a:srgbClr val="43682B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140</c:v>
              </c:pt>
              <c:pt idx="1">
                <c:v>134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B-C173-4E5B-B960-2DD8C5289775}"/>
            </c:ext>
          </c:extLst>
        </c:ser>
        <c:ser>
          <c:idx val="12"/>
          <c:order val="12"/>
          <c:tx>
            <c:v>Serie13</c:v>
          </c:tx>
          <c:spPr>
            <a:ln w="34920" cap="rnd">
              <a:solidFill>
                <a:srgbClr val="7CAFDD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128</c:v>
              </c:pt>
              <c:pt idx="1">
                <c:v>106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C-C173-4E5B-B960-2DD8C5289775}"/>
            </c:ext>
          </c:extLst>
        </c:ser>
        <c:ser>
          <c:idx val="13"/>
          <c:order val="13"/>
          <c:tx>
            <c:v>Serie14</c:v>
          </c:tx>
          <c:spPr>
            <a:ln w="34920" cap="rnd">
              <a:solidFill>
                <a:srgbClr val="F1975A"/>
              </a:solidFill>
              <a:prstDash val="solid"/>
              <a:round/>
            </a:ln>
            <a:effectLst>
              <a:outerShdw dist="19046" dir="5400000" algn="tl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2"/>
              <c:pt idx="0">
                <c:v>przed</c:v>
              </c:pt>
              <c:pt idx="1">
                <c:v>po 4 tygodniach</c:v>
              </c:pt>
            </c:strLit>
          </c:cat>
          <c:val>
            <c:numLit>
              <c:formatCode>General</c:formatCode>
              <c:ptCount val="2"/>
              <c:pt idx="0">
                <c:v>117</c:v>
              </c:pt>
              <c:pt idx="1">
                <c:v>117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D-C173-4E5B-B960-2DD8C5289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7620416"/>
        <c:axId val="1077625856"/>
      </c:lineChart>
      <c:valAx>
        <c:axId val="1077625856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F2F2F2">
                  <a:alpha val="10000"/>
                </a:srgbClr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l-PL" sz="1400" b="0" i="0" u="none" strike="noStrike" kern="1200" baseline="0">
                <a:solidFill>
                  <a:schemeClr val="tx1"/>
                </a:solidFill>
                <a:latin typeface="Calibri"/>
              </a:defRPr>
            </a:pPr>
            <a:endParaRPr lang="pl-PL"/>
          </a:p>
        </c:txPr>
        <c:crossAx val="1077620416"/>
        <c:crosses val="autoZero"/>
        <c:crossBetween val="between"/>
      </c:valAx>
      <c:catAx>
        <c:axId val="1077620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F2F2F2">
                <a:alpha val="10000"/>
              </a:srgbClr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l-PL" sz="14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defRPr>
            </a:pPr>
            <a:endParaRPr lang="pl-PL"/>
          </a:p>
        </c:txPr>
        <c:crossAx val="1077625856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gradFill>
      <a:gsLst>
        <a:gs pos="0">
          <a:srgbClr val="595959"/>
        </a:gs>
        <a:gs pos="100000">
          <a:srgbClr val="262626"/>
        </a:gs>
      </a:gsLst>
      <a:path path="circle">
        <a:fillToRect l="50000" t="50000" r="50000" b="50000"/>
      </a:path>
    </a:gradFill>
    <a:ln>
      <a:noFill/>
    </a:ln>
    <a:scene3d>
      <a:camera prst="orthographicFront"/>
      <a:lightRig rig="threePt" dir="t"/>
    </a:scene3d>
    <a:sp3d prstMaterial="translucentPowder">
      <a:bevelT w="203200" h="50800" prst="softRound"/>
    </a:sp3d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1000" b="0" i="0" u="none" strike="noStrike" kern="1200" baseline="0">
          <a:solidFill>
            <a:srgbClr val="000000"/>
          </a:solidFill>
          <a:latin typeface="Calibri"/>
        </a:defRPr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l-PL" dirty="0"/>
              <a:t>Wzrost</a:t>
            </a:r>
            <a:r>
              <a:rPr lang="pl-PL" baseline="0" dirty="0"/>
              <a:t> niskiego poziomu żelaza </a:t>
            </a:r>
          </a:p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l-PL" baseline="0" dirty="0"/>
              <a:t>na poście w anemii </a:t>
            </a:r>
            <a:endParaRPr lang="pl-PL" dirty="0"/>
          </a:p>
        </c:rich>
      </c:tx>
      <c:layout>
        <c:manualLayout>
          <c:xMode val="edge"/>
          <c:yMode val="edge"/>
          <c:x val="0.11663363400046249"/>
          <c:y val="2.59630495280945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2336046940718591E-2"/>
          <c:y val="0.26023308017638863"/>
          <c:w val="0.87206187269491231"/>
          <c:h val="0.46900949598753772"/>
        </c:manualLayout>
      </c:layout>
      <c:lineChart>
        <c:grouping val="standard"/>
        <c:varyColors val="0"/>
        <c:ser>
          <c:idx val="0"/>
          <c:order val="0"/>
          <c:tx>
            <c:strRef>
              <c:f>Arkusz1!$A$197</c:f>
              <c:strCache>
                <c:ptCount val="1"/>
                <c:pt idx="0">
                  <c:v>6 tygodni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Arkusz1!$B$196:$C$196</c:f>
              <c:strCache>
                <c:ptCount val="2"/>
                <c:pt idx="0">
                  <c:v>przed</c:v>
                </c:pt>
                <c:pt idx="1">
                  <c:v>po diecie</c:v>
                </c:pt>
              </c:strCache>
            </c:strRef>
          </c:cat>
          <c:val>
            <c:numRef>
              <c:f>Arkusz1!$B$197:$C$197</c:f>
              <c:numCache>
                <c:formatCode>General</c:formatCode>
                <c:ptCount val="2"/>
                <c:pt idx="0">
                  <c:v>60</c:v>
                </c:pt>
                <c:pt idx="1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00-47A4-9455-8AD31BACAC7F}"/>
            </c:ext>
          </c:extLst>
        </c:ser>
        <c:ser>
          <c:idx val="1"/>
          <c:order val="1"/>
          <c:tx>
            <c:strRef>
              <c:f>Arkusz1!$A$198</c:f>
              <c:strCache>
                <c:ptCount val="1"/>
                <c:pt idx="0">
                  <c:v>6 tygodni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Arkusz1!$B$196:$C$196</c:f>
              <c:strCache>
                <c:ptCount val="2"/>
                <c:pt idx="0">
                  <c:v>przed</c:v>
                </c:pt>
                <c:pt idx="1">
                  <c:v>po diecie</c:v>
                </c:pt>
              </c:strCache>
            </c:strRef>
          </c:cat>
          <c:val>
            <c:numRef>
              <c:f>Arkusz1!$B$198:$C$198</c:f>
              <c:numCache>
                <c:formatCode>General</c:formatCode>
                <c:ptCount val="2"/>
                <c:pt idx="0">
                  <c:v>20</c:v>
                </c:pt>
                <c:pt idx="1">
                  <c:v>160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00-47A4-9455-8AD31BACAC7F}"/>
            </c:ext>
          </c:extLst>
        </c:ser>
        <c:ser>
          <c:idx val="2"/>
          <c:order val="2"/>
          <c:tx>
            <c:strRef>
              <c:f>Arkusz1!$A$199</c:f>
              <c:strCache>
                <c:ptCount val="1"/>
                <c:pt idx="0">
                  <c:v>6  tygodni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Arkusz1!$B$196:$C$196</c:f>
              <c:strCache>
                <c:ptCount val="2"/>
                <c:pt idx="0">
                  <c:v>przed</c:v>
                </c:pt>
                <c:pt idx="1">
                  <c:v>po diecie</c:v>
                </c:pt>
              </c:strCache>
            </c:strRef>
          </c:cat>
          <c:val>
            <c:numRef>
              <c:f>Arkusz1!$B$199:$C$199</c:f>
              <c:numCache>
                <c:formatCode>General</c:formatCode>
                <c:ptCount val="2"/>
                <c:pt idx="0">
                  <c:v>19.899999999999999</c:v>
                </c:pt>
                <c:pt idx="1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00-47A4-9455-8AD31BACAC7F}"/>
            </c:ext>
          </c:extLst>
        </c:ser>
        <c:ser>
          <c:idx val="3"/>
          <c:order val="3"/>
          <c:tx>
            <c:strRef>
              <c:f>Arkusz1!$A$200</c:f>
              <c:strCache>
                <c:ptCount val="1"/>
                <c:pt idx="0">
                  <c:v>2 tygodnie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Arkusz1!$B$196:$C$196</c:f>
              <c:strCache>
                <c:ptCount val="2"/>
                <c:pt idx="0">
                  <c:v>przed</c:v>
                </c:pt>
                <c:pt idx="1">
                  <c:v>po diecie</c:v>
                </c:pt>
              </c:strCache>
            </c:strRef>
          </c:cat>
          <c:val>
            <c:numRef>
              <c:f>Arkusz1!$B$200:$C$200</c:f>
              <c:numCache>
                <c:formatCode>General</c:formatCode>
                <c:ptCount val="2"/>
                <c:pt idx="0">
                  <c:v>22</c:v>
                </c:pt>
                <c:pt idx="1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00-47A4-9455-8AD31BACAC7F}"/>
            </c:ext>
          </c:extLst>
        </c:ser>
        <c:ser>
          <c:idx val="4"/>
          <c:order val="4"/>
          <c:tx>
            <c:strRef>
              <c:f>Arkusz1!$A$201</c:f>
              <c:strCache>
                <c:ptCount val="1"/>
                <c:pt idx="0">
                  <c:v>2 tygodnie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Arkusz1!$B$196:$C$196</c:f>
              <c:strCache>
                <c:ptCount val="2"/>
                <c:pt idx="0">
                  <c:v>przed</c:v>
                </c:pt>
                <c:pt idx="1">
                  <c:v>po diecie</c:v>
                </c:pt>
              </c:strCache>
            </c:strRef>
          </c:cat>
          <c:val>
            <c:numRef>
              <c:f>Arkusz1!$B$201:$C$201</c:f>
              <c:numCache>
                <c:formatCode>General</c:formatCode>
                <c:ptCount val="2"/>
                <c:pt idx="0">
                  <c:v>36</c:v>
                </c:pt>
                <c:pt idx="1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D00-47A4-9455-8AD31BACAC7F}"/>
            </c:ext>
          </c:extLst>
        </c:ser>
        <c:ser>
          <c:idx val="5"/>
          <c:order val="5"/>
          <c:tx>
            <c:strRef>
              <c:f>Arkusz1!$A$202</c:f>
              <c:strCache>
                <c:ptCount val="1"/>
                <c:pt idx="0">
                  <c:v>1 tydzień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Arkusz1!$B$196:$C$196</c:f>
              <c:strCache>
                <c:ptCount val="2"/>
                <c:pt idx="0">
                  <c:v>przed</c:v>
                </c:pt>
                <c:pt idx="1">
                  <c:v>po diecie</c:v>
                </c:pt>
              </c:strCache>
            </c:strRef>
          </c:cat>
          <c:val>
            <c:numRef>
              <c:f>Arkusz1!$B$202:$C$202</c:f>
              <c:numCache>
                <c:formatCode>General</c:formatCode>
                <c:ptCount val="2"/>
                <c:pt idx="0">
                  <c:v>10</c:v>
                </c:pt>
                <c:pt idx="1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D00-47A4-9455-8AD31BACAC7F}"/>
            </c:ext>
          </c:extLst>
        </c:ser>
        <c:ser>
          <c:idx val="6"/>
          <c:order val="6"/>
          <c:tx>
            <c:strRef>
              <c:f>Arkusz1!$A$203</c:f>
              <c:strCache>
                <c:ptCount val="1"/>
                <c:pt idx="0">
                  <c:v>1 tydzień</c:v>
                </c:pt>
              </c:strCache>
            </c:strRef>
          </c:tx>
          <c:spPr>
            <a:ln w="349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Arkusz1!$B$196:$C$196</c:f>
              <c:strCache>
                <c:ptCount val="2"/>
                <c:pt idx="0">
                  <c:v>przed</c:v>
                </c:pt>
                <c:pt idx="1">
                  <c:v>po diecie</c:v>
                </c:pt>
              </c:strCache>
            </c:strRef>
          </c:cat>
          <c:val>
            <c:numRef>
              <c:f>Arkusz1!$B$203:$C$203</c:f>
              <c:numCache>
                <c:formatCode>General</c:formatCode>
                <c:ptCount val="2"/>
                <c:pt idx="0">
                  <c:v>7</c:v>
                </c:pt>
                <c:pt idx="1">
                  <c:v>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00-47A4-9455-8AD31BACA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7622048"/>
        <c:axId val="1201518272"/>
      </c:lineChart>
      <c:catAx>
        <c:axId val="107762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1518272"/>
        <c:crosses val="autoZero"/>
        <c:auto val="1"/>
        <c:lblAlgn val="ctr"/>
        <c:lblOffset val="100"/>
        <c:noMultiLvlLbl val="0"/>
      </c:catAx>
      <c:valAx>
        <c:axId val="120151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7762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65361316666902"/>
          <c:y val="0.8766746385981472"/>
          <c:w val="0.71751909276086523"/>
          <c:h val="0.11961635432641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  <a:scene3d>
      <a:camera prst="orthographicFront"/>
      <a:lightRig rig="soft" dir="t">
        <a:rot lat="0" lon="0" rev="0"/>
      </a:lightRig>
    </a:scene3d>
    <a:sp3d prstMaterial="translucentPowder">
      <a:bevelT w="203200" h="50800" prst="softRound"/>
    </a:sp3d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92836939071936E-2"/>
          <c:y val="0.13268618421294814"/>
          <c:w val="0.86219081272084808"/>
          <c:h val="0.6504854368932039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Arkusz1!$B$49</c:f>
              <c:strCache>
                <c:ptCount val="1"/>
                <c:pt idx="0">
                  <c:v>przed dietą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9">
                    <a:gamma/>
                    <a:shade val="46275"/>
                    <a:invGamma/>
                  </a:srgbClr>
                </a:gs>
                <a:gs pos="100000">
                  <a:srgbClr xmlns:mc="http://schemas.openxmlformats.org/markup-compatibility/2006" xmlns:a14="http://schemas.microsoft.com/office/drawing/2010/main" val="FFFFFF" mc:Ignorable="a14" a14:legacySpreadsheetColorIndex="9"/>
                </a:gs>
              </a:gsLst>
              <a:lin ang="2700000" scaled="1"/>
            </a:gradFill>
            <a:ln w="1267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Arkusz1!$A$50:$A$57</c:f>
              <c:strCache>
                <c:ptCount val="8"/>
                <c:pt idx="0">
                  <c:v>LA</c:v>
                </c:pt>
                <c:pt idx="1">
                  <c:v>GLA</c:v>
                </c:pt>
                <c:pt idx="2">
                  <c:v>DGLA</c:v>
                </c:pt>
                <c:pt idx="3">
                  <c:v>AA</c:v>
                </c:pt>
                <c:pt idx="4">
                  <c:v>ALA</c:v>
                </c:pt>
                <c:pt idx="5">
                  <c:v>EPA n3*</c:v>
                </c:pt>
                <c:pt idx="6">
                  <c:v>DPA</c:v>
                </c:pt>
                <c:pt idx="7">
                  <c:v>DHA**</c:v>
                </c:pt>
              </c:strCache>
            </c:strRef>
          </c:cat>
          <c:val>
            <c:numRef>
              <c:f>Arkusz1!$B$50:$B$57</c:f>
              <c:numCache>
                <c:formatCode>General</c:formatCode>
                <c:ptCount val="8"/>
                <c:pt idx="0">
                  <c:v>104.5</c:v>
                </c:pt>
                <c:pt idx="1">
                  <c:v>44.4</c:v>
                </c:pt>
                <c:pt idx="2">
                  <c:v>65.599999999999994</c:v>
                </c:pt>
                <c:pt idx="3">
                  <c:v>60.1</c:v>
                </c:pt>
                <c:pt idx="4">
                  <c:v>186</c:v>
                </c:pt>
                <c:pt idx="5">
                  <c:v>39.6</c:v>
                </c:pt>
                <c:pt idx="6">
                  <c:v>56</c:v>
                </c:pt>
                <c:pt idx="7">
                  <c:v>55.3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DD-4791-A978-45F1D7FBB58A}"/>
            </c:ext>
          </c:extLst>
        </c:ser>
        <c:ser>
          <c:idx val="0"/>
          <c:order val="1"/>
          <c:tx>
            <c:strRef>
              <c:f>Arkusz1!$C$49</c:f>
              <c:strCache>
                <c:ptCount val="1"/>
                <c:pt idx="0">
                  <c:v>po diecie</c:v>
                </c:pt>
              </c:strCache>
            </c:strRef>
          </c:tx>
          <c:spPr>
            <a:solidFill>
              <a:srgbClr val="FFFFFF"/>
            </a:solidFill>
            <a:ln w="1267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Arkusz1!$A$50:$A$57</c:f>
              <c:strCache>
                <c:ptCount val="8"/>
                <c:pt idx="0">
                  <c:v>LA</c:v>
                </c:pt>
                <c:pt idx="1">
                  <c:v>GLA</c:v>
                </c:pt>
                <c:pt idx="2">
                  <c:v>DGLA</c:v>
                </c:pt>
                <c:pt idx="3">
                  <c:v>AA</c:v>
                </c:pt>
                <c:pt idx="4">
                  <c:v>ALA</c:v>
                </c:pt>
                <c:pt idx="5">
                  <c:v>EPA n3*</c:v>
                </c:pt>
                <c:pt idx="6">
                  <c:v>DPA</c:v>
                </c:pt>
                <c:pt idx="7">
                  <c:v>DHA**</c:v>
                </c:pt>
              </c:strCache>
            </c:strRef>
          </c:cat>
          <c:val>
            <c:numRef>
              <c:f>Arkusz1!$C$50:$C$57</c:f>
              <c:numCache>
                <c:formatCode>General</c:formatCode>
                <c:ptCount val="8"/>
                <c:pt idx="0">
                  <c:v>96.7</c:v>
                </c:pt>
                <c:pt idx="1">
                  <c:v>55.6</c:v>
                </c:pt>
                <c:pt idx="2">
                  <c:v>77.900000000000006</c:v>
                </c:pt>
                <c:pt idx="3">
                  <c:v>103.9</c:v>
                </c:pt>
                <c:pt idx="4">
                  <c:v>86.1</c:v>
                </c:pt>
                <c:pt idx="5">
                  <c:v>105.4</c:v>
                </c:pt>
                <c:pt idx="6">
                  <c:v>84.3</c:v>
                </c:pt>
                <c:pt idx="7">
                  <c:v>112.4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DD-4791-A978-45F1D7FBB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2499904"/>
        <c:axId val="-162478688"/>
      </c:barChart>
      <c:lineChart>
        <c:grouping val="standard"/>
        <c:varyColors val="0"/>
        <c:ser>
          <c:idx val="2"/>
          <c:order val="2"/>
          <c:tx>
            <c:strRef>
              <c:f>Arkusz1!$D$49</c:f>
              <c:strCache>
                <c:ptCount val="1"/>
                <c:pt idx="0">
                  <c:v>norma (100%)</c:v>
                </c:pt>
              </c:strCache>
            </c:strRef>
          </c:tx>
          <c:spPr>
            <a:ln w="19050">
              <a:solidFill>
                <a:srgbClr val="FF0000"/>
              </a:solidFill>
              <a:prstDash val="solid"/>
            </a:ln>
          </c:spPr>
          <c:marker>
            <c:symbol val="dot"/>
            <c:size val="3"/>
            <c:spPr>
              <a:solidFill>
                <a:srgbClr val="000000"/>
              </a:solidFill>
              <a:ln w="19050">
                <a:solidFill>
                  <a:srgbClr val="FF0000"/>
                </a:solidFill>
                <a:prstDash val="solid"/>
              </a:ln>
            </c:spPr>
          </c:marker>
          <c:cat>
            <c:strRef>
              <c:f>Arkusz1!$A$50:$A$57</c:f>
              <c:strCache>
                <c:ptCount val="8"/>
                <c:pt idx="0">
                  <c:v>LA</c:v>
                </c:pt>
                <c:pt idx="1">
                  <c:v>GLA</c:v>
                </c:pt>
                <c:pt idx="2">
                  <c:v>DGLA</c:v>
                </c:pt>
                <c:pt idx="3">
                  <c:v>AA</c:v>
                </c:pt>
                <c:pt idx="4">
                  <c:v>ALA</c:v>
                </c:pt>
                <c:pt idx="5">
                  <c:v>EPA n3*</c:v>
                </c:pt>
                <c:pt idx="6">
                  <c:v>DPA</c:v>
                </c:pt>
                <c:pt idx="7">
                  <c:v>DHA**</c:v>
                </c:pt>
              </c:strCache>
            </c:strRef>
          </c:cat>
          <c:val>
            <c:numRef>
              <c:f>Arkusz1!$D$50:$D$57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DD-4791-A978-45F1D7FBB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2496640"/>
        <c:axId val="-162472160"/>
      </c:lineChart>
      <c:catAx>
        <c:axId val="-16249990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68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95" b="0" i="0" u="none" strike="noStrike" baseline="0">
                <a:solidFill>
                  <a:srgbClr val="000000"/>
                </a:solidFill>
                <a:latin typeface="Times New Roman CE"/>
                <a:ea typeface="Times New Roman CE"/>
                <a:cs typeface="Times New Roman CE"/>
              </a:defRPr>
            </a:pPr>
            <a:endParaRPr lang="pl-PL"/>
          </a:p>
        </c:txPr>
        <c:crossAx val="-16247868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-162478688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 w="316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-162499904"/>
        <c:crosses val="autoZero"/>
        <c:crossBetween val="between"/>
      </c:valAx>
      <c:catAx>
        <c:axId val="-16249664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99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l-PL"/>
                  <a:t>%</a:t>
                </a:r>
              </a:p>
            </c:rich>
          </c:tx>
          <c:layout>
            <c:manualLayout>
              <c:xMode val="edge"/>
              <c:yMode val="edge"/>
              <c:x val="0"/>
              <c:y val="0"/>
            </c:manualLayout>
          </c:layout>
          <c:overlay val="0"/>
          <c:spPr>
            <a:noFill/>
            <a:ln w="25339">
              <a:noFill/>
            </a:ln>
          </c:spPr>
        </c:title>
        <c:numFmt formatCode="General" sourceLinked="1"/>
        <c:majorTickMark val="out"/>
        <c:minorTickMark val="none"/>
        <c:tickLblPos val="nextTo"/>
        <c:crossAx val="-162472160"/>
        <c:crosses val="autoZero"/>
        <c:auto val="0"/>
        <c:lblAlgn val="ctr"/>
        <c:lblOffset val="100"/>
        <c:noMultiLvlLbl val="0"/>
      </c:catAx>
      <c:valAx>
        <c:axId val="-162472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162496640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 w="1267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67844522968198"/>
          <c:y val="1.2945086409653339E-2"/>
          <c:w val="0.17491166077738518"/>
          <c:h val="0.34951460612877938"/>
        </c:manualLayout>
      </c:layout>
      <c:overlay val="0"/>
      <c:spPr>
        <a:solidFill>
          <a:srgbClr val="FFFFFF"/>
        </a:solidFill>
        <a:ln w="3168">
          <a:solidFill>
            <a:srgbClr val="000000"/>
          </a:solidFill>
          <a:prstDash val="solid"/>
        </a:ln>
      </c:spPr>
      <c:txPr>
        <a:bodyPr/>
        <a:lstStyle/>
        <a:p>
          <a:pPr>
            <a:defRPr sz="1008" b="0" i="0" u="none" strike="noStrike" baseline="0">
              <a:solidFill>
                <a:srgbClr val="000000"/>
              </a:solidFill>
              <a:latin typeface="Times New Roman CE"/>
              <a:ea typeface="Times New Roman CE"/>
              <a:cs typeface="Times New Roman CE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rgbClr val="FFFFFF"/>
    </a:solidFill>
    <a:ln w="3168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bg1"/>
        </a:solidFill>
        <a:ln>
          <a:noFill/>
        </a:ln>
        <a:effectLst/>
        <a:sp3d/>
      </c:spPr>
    </c:sideWall>
    <c:backWall>
      <c:thickness val="0"/>
      <c:spPr>
        <a:solidFill>
          <a:schemeClr val="bg1"/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10754875572721"/>
          <c:y val="7.557888597258676E-2"/>
          <c:w val="0.85355925557297574"/>
          <c:h val="0.684891275280065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Arkusz1!$A$36</c:f>
              <c:strCache>
                <c:ptCount val="1"/>
                <c:pt idx="0">
                  <c:v>trzewny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Arkusz1!$B$36:$E$36</c:f>
              <c:numCache>
                <c:formatCode>General</c:formatCode>
                <c:ptCount val="4"/>
                <c:pt idx="0">
                  <c:v>24</c:v>
                </c:pt>
                <c:pt idx="1">
                  <c:v>35</c:v>
                </c:pt>
                <c:pt idx="2">
                  <c:v>46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FA-4A65-9095-C6FE76512A2D}"/>
            </c:ext>
          </c:extLst>
        </c:ser>
        <c:ser>
          <c:idx val="1"/>
          <c:order val="1"/>
          <c:tx>
            <c:strRef>
              <c:f>Arkusz1!$A$37</c:f>
              <c:strCache>
                <c:ptCount val="1"/>
                <c:pt idx="0">
                  <c:v>masa ciała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Arkusz1!$B$37:$E$37</c:f>
              <c:numCache>
                <c:formatCode>General</c:formatCode>
                <c:ptCount val="4"/>
                <c:pt idx="0">
                  <c:v>12</c:v>
                </c:pt>
                <c:pt idx="1">
                  <c:v>15</c:v>
                </c:pt>
                <c:pt idx="2">
                  <c:v>12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FA-4A65-9095-C6FE76512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084837584"/>
        <c:axId val="-1084839760"/>
        <c:axId val="0"/>
      </c:bar3DChart>
      <c:catAx>
        <c:axId val="-10848375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084839760"/>
        <c:crosses val="autoZero"/>
        <c:auto val="1"/>
        <c:lblAlgn val="ctr"/>
        <c:lblOffset val="100"/>
        <c:noMultiLvlLbl val="0"/>
      </c:catAx>
      <c:valAx>
        <c:axId val="-108483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-1084837584"/>
        <c:crosses val="autoZero"/>
        <c:crossBetween val="between"/>
      </c:valAx>
      <c:spPr>
        <a:noFill/>
        <a:ln>
          <a:solidFill>
            <a:schemeClr val="accent4">
              <a:lumMod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31989654418197727"/>
          <c:y val="0.85877989209682137"/>
          <c:w val="0.3879844706911636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9659630041794"/>
          <c:y val="0.16584283138950581"/>
          <c:w val="0.86486351706036746"/>
          <c:h val="0.70855497229512976"/>
        </c:manualLayout>
      </c:layout>
      <c:lineChart>
        <c:grouping val="stacked"/>
        <c:varyColors val="0"/>
        <c:ser>
          <c:idx val="0"/>
          <c:order val="0"/>
          <c:tx>
            <c:strRef>
              <c:f>Arkusz1!$A$143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Arkusz1!$B$143:$C$143</c:f>
              <c:numCache>
                <c:formatCode>General</c:formatCode>
                <c:ptCount val="2"/>
                <c:pt idx="0">
                  <c:v>122</c:v>
                </c:pt>
                <c:pt idx="1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19-492B-BF89-4052A58E2269}"/>
            </c:ext>
          </c:extLst>
        </c:ser>
        <c:ser>
          <c:idx val="1"/>
          <c:order val="1"/>
          <c:tx>
            <c:strRef>
              <c:f>Arkusz1!$A$144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Arkusz1!$B$144:$C$144</c:f>
              <c:numCache>
                <c:formatCode>General</c:formatCode>
                <c:ptCount val="2"/>
                <c:pt idx="0">
                  <c:v>1300</c:v>
                </c:pt>
                <c:pt idx="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19-492B-BF89-4052A58E2269}"/>
            </c:ext>
          </c:extLst>
        </c:ser>
        <c:ser>
          <c:idx val="2"/>
          <c:order val="2"/>
          <c:tx>
            <c:strRef>
              <c:f>Arkusz1!$A$145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Arkusz1!$B$145:$C$145</c:f>
              <c:numCache>
                <c:formatCode>General</c:formatCode>
                <c:ptCount val="2"/>
                <c:pt idx="0">
                  <c:v>1400</c:v>
                </c:pt>
                <c:pt idx="1">
                  <c:v>180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19-492B-BF89-4052A58E2269}"/>
            </c:ext>
          </c:extLst>
        </c:ser>
        <c:ser>
          <c:idx val="3"/>
          <c:order val="3"/>
          <c:tx>
            <c:strRef>
              <c:f>Arkusz1!$A$146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Arkusz1!$B$146:$C$146</c:f>
              <c:numCache>
                <c:formatCode>General</c:formatCode>
                <c:ptCount val="2"/>
                <c:pt idx="0">
                  <c:v>300</c:v>
                </c:pt>
                <c:pt idx="1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819-492B-BF89-4052A58E2269}"/>
            </c:ext>
          </c:extLst>
        </c:ser>
        <c:ser>
          <c:idx val="4"/>
          <c:order val="4"/>
          <c:tx>
            <c:strRef>
              <c:f>Arkusz1!$A$147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Arkusz1!$B$147:$C$147</c:f>
              <c:numCache>
                <c:formatCode>General</c:formatCode>
                <c:ptCount val="2"/>
                <c:pt idx="0">
                  <c:v>1000</c:v>
                </c:pt>
                <c:pt idx="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819-492B-BF89-4052A58E2269}"/>
            </c:ext>
          </c:extLst>
        </c:ser>
        <c:ser>
          <c:idx val="5"/>
          <c:order val="5"/>
          <c:tx>
            <c:strRef>
              <c:f>Arkusz1!$A$148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Arkusz1!$B$148:$C$148</c:f>
              <c:numCache>
                <c:formatCode>General</c:formatCode>
                <c:ptCount val="2"/>
                <c:pt idx="0">
                  <c:v>1000</c:v>
                </c:pt>
                <c:pt idx="1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819-492B-BF89-4052A58E2269}"/>
            </c:ext>
          </c:extLst>
        </c:ser>
        <c:ser>
          <c:idx val="6"/>
          <c:order val="6"/>
          <c:tx>
            <c:strRef>
              <c:f>Arkusz1!$A$149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1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Arkusz1!$B$149:$C$149</c:f>
              <c:numCache>
                <c:formatCode>General</c:formatCode>
                <c:ptCount val="2"/>
                <c:pt idx="0">
                  <c:v>336</c:v>
                </c:pt>
                <c:pt idx="1">
                  <c:v>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819-492B-BF89-4052A58E2269}"/>
            </c:ext>
          </c:extLst>
        </c:ser>
        <c:ser>
          <c:idx val="7"/>
          <c:order val="7"/>
          <c:tx>
            <c:strRef>
              <c:f>Arkusz1!$A$150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2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Arkusz1!$B$150:$C$150</c:f>
              <c:numCache>
                <c:formatCode>General</c:formatCode>
                <c:ptCount val="2"/>
                <c:pt idx="0">
                  <c:v>3900</c:v>
                </c:pt>
                <c:pt idx="1">
                  <c:v>890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819-492B-BF89-4052A58E2269}"/>
            </c:ext>
          </c:extLst>
        </c:ser>
        <c:ser>
          <c:idx val="8"/>
          <c:order val="8"/>
          <c:tx>
            <c:strRef>
              <c:f>Arkusz1!$A$151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3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Arkusz1!$B$151:$C$151</c:f>
              <c:numCache>
                <c:formatCode>General</c:formatCode>
                <c:ptCount val="2"/>
                <c:pt idx="0">
                  <c:v>300</c:v>
                </c:pt>
                <c:pt idx="1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819-492B-BF89-4052A58E2269}"/>
            </c:ext>
          </c:extLst>
        </c:ser>
        <c:ser>
          <c:idx val="9"/>
          <c:order val="9"/>
          <c:tx>
            <c:strRef>
              <c:f>Arkusz1!$A$152</c:f>
              <c:strCache>
                <c:ptCount val="1"/>
                <c:pt idx="0">
                  <c:v>6 tyg.</c:v>
                </c:pt>
              </c:strCache>
            </c:strRef>
          </c:tx>
          <c:spPr>
            <a:ln w="34925" cap="rnd">
              <a:solidFill>
                <a:schemeClr val="accent4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Arkusz1!$B$152:$C$152</c:f>
              <c:numCache>
                <c:formatCode>General</c:formatCode>
                <c:ptCount val="2"/>
                <c:pt idx="0">
                  <c:v>321</c:v>
                </c:pt>
                <c:pt idx="1">
                  <c:v>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819-492B-BF89-4052A58E2269}"/>
            </c:ext>
          </c:extLst>
        </c:ser>
        <c:ser>
          <c:idx val="10"/>
          <c:order val="10"/>
          <c:tx>
            <c:strRef>
              <c:f>Arkusz1!$A$153</c:f>
              <c:strCache>
                <c:ptCount val="1"/>
                <c:pt idx="0">
                  <c:v>3 tyg.</c:v>
                </c:pt>
              </c:strCache>
            </c:strRef>
          </c:tx>
          <c:spPr>
            <a:ln w="34925" cap="rnd">
              <a:solidFill>
                <a:schemeClr val="accent5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Arkusz1!$B$153:$C$153</c:f>
              <c:numCache>
                <c:formatCode>General</c:formatCode>
                <c:ptCount val="2"/>
                <c:pt idx="0">
                  <c:v>2000</c:v>
                </c:pt>
                <c:pt idx="1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819-492B-BF89-4052A58E2269}"/>
            </c:ext>
          </c:extLst>
        </c:ser>
        <c:ser>
          <c:idx val="11"/>
          <c:order val="11"/>
          <c:tx>
            <c:strRef>
              <c:f>Arkusz1!$A$154</c:f>
              <c:strCache>
                <c:ptCount val="1"/>
                <c:pt idx="0">
                  <c:v>4 tyg.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Arkusz1!$B$154:$C$154</c:f>
              <c:numCache>
                <c:formatCode>General</c:formatCode>
                <c:ptCount val="2"/>
                <c:pt idx="0">
                  <c:v>1044</c:v>
                </c:pt>
                <c:pt idx="1">
                  <c:v>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819-492B-BF89-4052A58E2269}"/>
            </c:ext>
          </c:extLst>
        </c:ser>
        <c:ser>
          <c:idx val="12"/>
          <c:order val="12"/>
          <c:tx>
            <c:strRef>
              <c:f>Arkusz1!$A$155</c:f>
              <c:strCache>
                <c:ptCount val="1"/>
                <c:pt idx="0">
                  <c:v>2 tyg.</c:v>
                </c:pt>
              </c:strCache>
            </c:strRef>
          </c:tx>
          <c:spPr>
            <a:ln w="349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Arkusz1!$B$155:$C$155</c:f>
              <c:numCache>
                <c:formatCode>General</c:formatCode>
                <c:ptCount val="2"/>
                <c:pt idx="0">
                  <c:v>3500</c:v>
                </c:pt>
                <c:pt idx="1">
                  <c:v>1500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819-492B-BF89-4052A58E2269}"/>
            </c:ext>
          </c:extLst>
        </c:ser>
        <c:ser>
          <c:idx val="13"/>
          <c:order val="13"/>
          <c:tx>
            <c:strRef>
              <c:f>Arkusz1!$A$156</c:f>
              <c:strCache>
                <c:ptCount val="1"/>
                <c:pt idx="0">
                  <c:v>3 tyg.</c:v>
                </c:pt>
              </c:strCache>
            </c:strRef>
          </c:tx>
          <c:spPr>
            <a:ln w="3492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Arkusz1!$B$156:$C$156</c:f>
              <c:numCache>
                <c:formatCode>General</c:formatCode>
                <c:ptCount val="2"/>
                <c:pt idx="0">
                  <c:v>290</c:v>
                </c:pt>
                <c:pt idx="1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819-492B-BF89-4052A58E2269}"/>
            </c:ext>
          </c:extLst>
        </c:ser>
        <c:ser>
          <c:idx val="14"/>
          <c:order val="14"/>
          <c:tx>
            <c:strRef>
              <c:f>Arkusz1!$A$157</c:f>
              <c:strCache>
                <c:ptCount val="1"/>
                <c:pt idx="0">
                  <c:v>2 tyg.</c:v>
                </c:pt>
              </c:strCache>
            </c:strRef>
          </c:tx>
          <c:spPr>
            <a:ln w="3492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Arkusz1!$B$142:$C$142</c:f>
              <c:strCache>
                <c:ptCount val="2"/>
                <c:pt idx="0">
                  <c:v>przed dietą</c:v>
                </c:pt>
                <c:pt idx="1">
                  <c:v>po diecie</c:v>
                </c:pt>
              </c:strCache>
            </c:strRef>
          </c:cat>
          <c:val>
            <c:numRef>
              <c:f>Arkusz1!$B$157:$C$157</c:f>
              <c:numCache>
                <c:formatCode>General</c:formatCode>
                <c:ptCount val="2"/>
                <c:pt idx="0">
                  <c:v>1200</c:v>
                </c:pt>
                <c:pt idx="1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F819-492B-BF89-4052A58E2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1525344"/>
        <c:axId val="1201519904"/>
      </c:lineChart>
      <c:catAx>
        <c:axId val="12015253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1519904"/>
        <c:crosses val="autoZero"/>
        <c:auto val="1"/>
        <c:lblAlgn val="ctr"/>
        <c:lblOffset val="100"/>
        <c:noMultiLvlLbl val="0"/>
      </c:catAx>
      <c:valAx>
        <c:axId val="120151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152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  <a:scene3d>
      <a:camera prst="orthographicFront"/>
      <a:lightRig rig="threePt" dir="t"/>
    </a:scene3d>
    <a:sp3d prstMaterial="metal">
      <a:bevelT w="88900" h="88900"/>
    </a:sp3d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0.80185</cdr:x>
      <cdr:y>0.27548</cdr:y>
    </cdr:from>
    <cdr:to>
      <cdr:x>0.98536</cdr:x>
      <cdr:y>0.5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3146418" y="793995"/>
          <a:ext cx="720080" cy="6471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0.78909</cdr:x>
      <cdr:y>0.27662</cdr:y>
    </cdr:from>
    <cdr:to>
      <cdr:x>0.78909</cdr:x>
      <cdr:y>0.62639</cdr:y>
    </cdr:to>
    <cdr:cxnSp macro="">
      <cdr:nvCxnSpPr>
        <cdr:cNvPr id="4" name="Łącznik prosty ze strzałką 3">
          <a:extLst xmlns:a="http://schemas.openxmlformats.org/drawingml/2006/main">
            <a:ext uri="{FF2B5EF4-FFF2-40B4-BE49-F238E27FC236}">
              <a16:creationId xmlns:a16="http://schemas.microsoft.com/office/drawing/2014/main" id="{6731BD1C-2FED-4226-8648-50E68A593017}"/>
            </a:ext>
          </a:extLst>
        </cdr:cNvPr>
        <cdr:cNvCxnSpPr/>
      </cdr:nvCxnSpPr>
      <cdr:spPr>
        <a:xfrm xmlns:a="http://schemas.openxmlformats.org/drawingml/2006/main">
          <a:off x="3096344" y="896357"/>
          <a:ext cx="0" cy="1133381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C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0.78909</cdr:x>
      <cdr:y>0.37743</cdr:y>
    </cdr:from>
    <cdr:to>
      <cdr:x>1</cdr:x>
      <cdr:y>0.73603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3096332" y="1223015"/>
          <a:ext cx="827596" cy="11619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400" dirty="0">
              <a:solidFill>
                <a:srgbClr val="FFC000"/>
              </a:solidFill>
            </a:rPr>
            <a:t>ZAKRES NORMY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0.01321</cdr:x>
      <cdr:y>0.77136</cdr:y>
    </cdr:from>
    <cdr:to>
      <cdr:x>1</cdr:x>
      <cdr:y>0.98066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id="{D82EB969-50BE-81B9-1FBC-1BBC8D33E1E5}"/>
            </a:ext>
          </a:extLst>
        </cdr:cNvPr>
        <cdr:cNvSpPr txBox="1"/>
      </cdr:nvSpPr>
      <cdr:spPr>
        <a:xfrm xmlns:a="http://schemas.openxmlformats.org/drawingml/2006/main">
          <a:off x="60762" y="2434441"/>
          <a:ext cx="4539877" cy="66055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800" dirty="0">
              <a:solidFill>
                <a:schemeClr val="tx1"/>
              </a:solidFill>
            </a:rPr>
            <a:t>Post redukuje więcej tłuszczu trzewnego</a:t>
          </a:r>
        </a:p>
        <a:p xmlns:a="http://schemas.openxmlformats.org/drawingml/2006/main">
          <a:pPr algn="ctr"/>
          <a:r>
            <a:rPr lang="pl-PL" sz="1800" dirty="0">
              <a:solidFill>
                <a:schemeClr val="tx1"/>
              </a:solidFill>
            </a:rPr>
            <a:t> niż masy ciała (4 osoby po 6 tyg. postu)</a:t>
          </a:r>
          <a:endParaRPr lang="pl-PL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DC04D-AC86-46FF-9326-6B839570F28B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897B0-5293-4A86-A86D-2A0CA762D8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24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FDAD9-C264-450C-A8D6-DE5285877565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13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65243A-B58B-4D0F-A8BF-51B75CAC618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962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C80E9-7BEF-412D-95B9-9A888CE68D2D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304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3075" cy="383857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C80E9-7BEF-412D-95B9-9A888CE68D2D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9732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9292CF-F774-4117-AA99-EBE32C33C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EC6A945-3580-4E32-99C8-8F89BAF55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584E56-4DDC-4177-AD83-E30533C6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ED10E2F-38C2-4CAA-A405-E6BDDBB4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4C0730-75AF-48A2-A83E-52A23EE5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99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6AC9DA-C168-4FB1-B261-E9C8C99F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897A57-F5C7-4B31-89C4-01F92FFE9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304A31-5831-49EB-BF83-6BAE624F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809172-5C7B-476C-B975-E8AC3AA5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0C183F-FCA8-4614-8F3A-1AE03D40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39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19FA3DC-BFBB-408E-91AD-E37612D90D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E2AF6FE-7A8D-4994-B44E-41053A830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B0A8F4-07A0-47B3-9A30-5EA4A549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D09B88-78AD-482A-9E99-61CE93D0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F869A5-BEAF-4FE8-8BF8-194194385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54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84B307-F57A-4D47-8EA8-EE3F5723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EFADE6-74DF-4C96-90EB-F88DB0246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7AE1F1-29A6-418A-8A9D-93C82DE2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CCB4068-BBE9-4138-B30B-740AE8FA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C54CFA-B36A-4598-87FF-C0156671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13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FBD1CC-1DD6-4595-A800-70B49455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62F9205-5629-4C69-A88F-2469B8C4B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B1F327-D913-4DB8-A8F4-3E89CF49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257C3E-B51F-491C-9454-84D948AA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D59B5A-4243-4E28-9038-309237383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104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165622-ADBF-402E-B05F-B402E591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88297F-437F-4338-9739-F452029BF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0EA074-3CB0-44AD-A3A5-6D9C73AE0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7CA33E8-D30A-4DEF-A88B-4D181460F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81C1812-6B5C-4B63-B7B2-3F4AEB04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138A2F-8CD8-424B-96C5-3FE20D6B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44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A842D0-51B5-4A81-8B01-59B398EA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5E5D98-8EAD-41BB-9695-D61435F6B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E286413-3D16-4253-B900-D41A4CEEE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45C798B-1BED-4639-8DF3-5D6994D23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78817F9-6D34-44E7-BC42-A269C2282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0971850-14D9-4B1F-A5AF-8E7E5269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6436DBC-CFC4-4EAD-B180-37DC4AEC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8E2CF52-1E7B-40F1-91CC-90667BA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487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8780FA-8C1C-47F2-856B-82219A01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E5112A3-3C90-4AC1-976F-E13C735D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A1399C-3E1C-4B94-865C-C2453579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4F34848-FBEB-403F-9564-687C298A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856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2B6A033-B244-4504-94E6-9A82B9DB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6090382-2C56-4D29-B366-E51E8771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3E9C14-D61E-4257-8A67-7010DFB09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963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09AB1F-C38F-4724-BE7F-75D9C6A1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37F109-E379-4411-ACAD-14CE7F156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6F9ADF1-A882-4644-BFDE-53C20E2F2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0E3FD25-37E3-4B2D-A87B-04E704C7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81B5F37-3D8B-42BF-A9A8-E96716BC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3DF9BDB-EA1D-4C17-9E1F-87EDAAECC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8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167E40-CA84-4664-B754-41ED114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DF5F0EF-3479-403B-8FB1-FD0D5C480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0EB2A4A-848C-42DD-96E5-5D44C9BCA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9781C6-043D-4B5A-A4A9-29AB055D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C789B77-689E-49DC-B6DE-3C01757C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44E6E16-FE17-4021-97FA-687E3A5D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17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D19E391-3B60-411C-A7DF-E17A29EB3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1545DB5-6817-4AA2-A530-B9E0168B2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1C1429-237E-495F-9EA5-C328AC534A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91ECC-DA54-4726-95FC-54E26B156D4C}" type="datetimeFigureOut">
              <a:rPr lang="pl-PL" smtClean="0"/>
              <a:t>02.12.2023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3FFA9A-0777-479B-8A17-D5FBA10A6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D4FB7A-0F14-419C-A303-BDE076DD1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FF18C-38AD-49C0-9384-D0DF15A776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50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25.png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w.princeton.edu/" TargetMode="External"/><Relationship Id="rId5" Type="http://schemas.openxmlformats.org/officeDocument/2006/relationships/image" Target="../media/image33.jpeg"/><Relationship Id="rId4" Type="http://schemas.openxmlformats.org/officeDocument/2006/relationships/hyperlink" Target="http://paw.princeton.edu/issues/2013/04/24/pages/4038/index.x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rugbytraininginfo.com/24/fat-loss-in-rugby-players-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www.healthtoday.net/Feature/2011/12Dec/OvercomeHolidayOvereating.aspx" TargetMode="Externa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siecsukcesu.pl/odpowiednia-pielegnacja-skory-noworodka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1.png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tolman38.wrzuta.pl/obraz/08qSoupWg3m/piekne_krajobrazy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google.com/mail/u/0/h/194c7d1wxayj/?view=att&amp;th=13cdef5ebeb5916a&amp;attid=0.1&amp;disp=inline&amp;safe=1&amp;zw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galerie-zdjec.pl/galeria-krajobrazy/piekne-widoki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63.jpeg"/><Relationship Id="rId7" Type="http://schemas.openxmlformats.org/officeDocument/2006/relationships/image" Target="../media/image97.jpeg"/><Relationship Id="rId2" Type="http://schemas.openxmlformats.org/officeDocument/2006/relationships/hyperlink" Target="https://mail.google.com/mail/u/0/h/194c7d1wxayj/?view=att&amp;th=13cdef5ebeb5916a&amp;attid=0.1&amp;disp=inline&amp;safe=1&amp;z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99.jpeg"/><Relationship Id="rId4" Type="http://schemas.openxmlformats.org/officeDocument/2006/relationships/image" Target="../media/image94.jpeg"/><Relationship Id="rId9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mpieknejmilosci@gmail.com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svg"/><Relationship Id="rId10" Type="http://schemas.openxmlformats.org/officeDocument/2006/relationships/image" Target="../media/image111.jpeg"/><Relationship Id="rId4" Type="http://schemas.openxmlformats.org/officeDocument/2006/relationships/image" Target="../media/image105.png"/><Relationship Id="rId9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ollarvandemos.com/wp-content/uploads/2018/03/57925008_7e7ef4dda4_z.jpg">
            <a:extLst>
              <a:ext uri="{FF2B5EF4-FFF2-40B4-BE49-F238E27FC236}">
                <a16:creationId xmlns:a16="http://schemas.microsoft.com/office/drawing/2014/main" id="{1D94BAFD-B0B8-48A8-91B2-E294CCBFD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BA0B320-9660-4065-8B35-9803FCAB2F82}"/>
              </a:ext>
            </a:extLst>
          </p:cNvPr>
          <p:cNvSpPr/>
          <p:nvPr/>
        </p:nvSpPr>
        <p:spPr>
          <a:xfrm>
            <a:off x="1652635" y="809167"/>
            <a:ext cx="8181149" cy="218521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2800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Ewa Dąbrowska</a:t>
            </a:r>
          </a:p>
          <a:p>
            <a:pPr algn="ctr"/>
            <a:r>
              <a:rPr lang="pl-PL" sz="40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Dieta warzywno-owocowa</a:t>
            </a:r>
          </a:p>
          <a:p>
            <a:pPr algn="ctr"/>
            <a:r>
              <a:rPr lang="pl-PL" sz="40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fenomenem w leczeniu niepłodności </a:t>
            </a:r>
          </a:p>
          <a:p>
            <a:pPr algn="ctr"/>
            <a:r>
              <a:rPr lang="pl-PL" sz="2800" i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Doświadczenia własne (1985-2023)</a:t>
            </a:r>
            <a:endParaRPr lang="pl-PL" sz="2800" i="1" cap="none" spc="0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CAADAD2-0D10-4BEA-89F7-B87F66A3052C}"/>
              </a:ext>
            </a:extLst>
          </p:cNvPr>
          <p:cNvSpPr/>
          <p:nvPr/>
        </p:nvSpPr>
        <p:spPr>
          <a:xfrm>
            <a:off x="3106838" y="6396325"/>
            <a:ext cx="4846369" cy="46166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2400" b="1" cap="none" spc="0" dirty="0" err="1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Matemblewo</a:t>
            </a:r>
            <a:r>
              <a:rPr lang="pl-PL" sz="2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2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grudnia </a:t>
            </a:r>
            <a:r>
              <a:rPr lang="pl-PL" sz="2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roku</a:t>
            </a:r>
          </a:p>
        </p:txBody>
      </p:sp>
      <p:pic>
        <p:nvPicPr>
          <p:cNvPr id="5" name="Picture 2" descr="Znalezione obrazy dla zapytania znak nie fotografować">
            <a:extLst>
              <a:ext uri="{FF2B5EF4-FFF2-40B4-BE49-F238E27FC236}">
                <a16:creationId xmlns:a16="http://schemas.microsoft.com/office/drawing/2014/main" id="{0A384EED-45D8-4B35-8D05-1A94F16D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024" y="5726034"/>
            <a:ext cx="1131956" cy="113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38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archewka - tak, jarmuż - blee. Zdjęcia 4D udowadniają, że dziecko w  brzuchu mamy czuje smak jej jedzenia - Mjakmama.pl">
            <a:extLst>
              <a:ext uri="{FF2B5EF4-FFF2-40B4-BE49-F238E27FC236}">
                <a16:creationId xmlns:a16="http://schemas.microsoft.com/office/drawing/2014/main" id="{6E144EA1-FC8F-BDAD-984B-E7EB7F69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79" y="628865"/>
            <a:ext cx="6324600" cy="42481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65189FB-BDFB-D132-1269-4CC7DABC1CDB}"/>
              </a:ext>
            </a:extLst>
          </p:cNvPr>
          <p:cNvSpPr txBox="1"/>
          <p:nvPr/>
        </p:nvSpPr>
        <p:spPr>
          <a:xfrm>
            <a:off x="3184179" y="5381689"/>
            <a:ext cx="67827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Nienarodzone dziecko potrafi czuć smak potraw zjadanych przez                  jego mamę (USG nienarodzonego dziecka, zdjęcia 4D 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2888C33-5D56-F2BF-FDBC-3062BFE8CDDF}"/>
              </a:ext>
            </a:extLst>
          </p:cNvPr>
          <p:cNvSpPr txBox="1"/>
          <p:nvPr/>
        </p:nvSpPr>
        <p:spPr>
          <a:xfrm>
            <a:off x="3696184" y="632437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Reakcja na marchew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24A340D-FC9C-D2C8-D8BE-E02238EB5937}"/>
              </a:ext>
            </a:extLst>
          </p:cNvPr>
          <p:cNvSpPr txBox="1"/>
          <p:nvPr/>
        </p:nvSpPr>
        <p:spPr>
          <a:xfrm>
            <a:off x="7077999" y="679166"/>
            <a:ext cx="2000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Reakcja na jarmuż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F3D9C6D-1F38-BECA-9007-4E08DBCA9293}"/>
              </a:ext>
            </a:extLst>
          </p:cNvPr>
          <p:cNvSpPr txBox="1"/>
          <p:nvPr/>
        </p:nvSpPr>
        <p:spPr>
          <a:xfrm>
            <a:off x="402879" y="6532692"/>
            <a:ext cx="11887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/>
              <a:t>www.mjakmama24.pl/aktualnosci/marchewka-tak-jarmuz-nie-zdjecia-4d-udowadniaja-ze-dziecko-w-brzuchu-mamy-czuje-smak-jej-jedzenia-aa-iEhG-2tRq-XofJ</a:t>
            </a:r>
            <a:r>
              <a:rPr lang="pl-PL" sz="1300" dirty="0">
                <a:solidFill>
                  <a:schemeClr val="bg1"/>
                </a:solidFill>
              </a:rPr>
              <a:t>.html</a:t>
            </a:r>
          </a:p>
        </p:txBody>
      </p:sp>
    </p:spTree>
    <p:extLst>
      <p:ext uri="{BB962C8B-B14F-4D97-AF65-F5344CB8AC3E}">
        <p14:creationId xmlns:p14="http://schemas.microsoft.com/office/powerpoint/2010/main" val="53780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EE3B28E4-5EFA-52B2-27DA-34308699F870}"/>
              </a:ext>
            </a:extLst>
          </p:cNvPr>
          <p:cNvSpPr txBox="1"/>
          <p:nvPr/>
        </p:nvSpPr>
        <p:spPr>
          <a:xfrm>
            <a:off x="728091" y="289679"/>
            <a:ext cx="10393378" cy="6278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pl-PL" sz="2400" cap="none" spc="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Jednym z największych osiągnięć  naukowych  XX wieku (w 1953 roku)  </a:t>
            </a:r>
          </a:p>
          <a:p>
            <a:pPr algn="ctr"/>
            <a:r>
              <a:rPr lang="pl-PL" sz="2400" cap="none" spc="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było odkrycie materiału genetycznego (DNA), </a:t>
            </a:r>
          </a:p>
          <a:p>
            <a:pPr algn="ctr"/>
            <a:r>
              <a:rPr lang="pl-PL" sz="24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 </a:t>
            </a:r>
            <a:r>
              <a:rPr lang="pl-PL" sz="2400" cap="none" spc="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 wieku (w 2000 roku) było </a:t>
            </a:r>
            <a:r>
              <a:rPr lang="pl-PL" sz="2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poznanie ludzkich genów</a:t>
            </a:r>
          </a:p>
          <a:p>
            <a:pPr algn="ctr"/>
            <a:r>
              <a:rPr lang="pl-PL" sz="2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możliwości ich </a:t>
            </a:r>
            <a:r>
              <a:rPr lang="pl-P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regulacji  przez styl życia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(jedzenie, posty, roślinne </a:t>
            </a:r>
            <a:r>
              <a:rPr lang="pl-PL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polifenole</a:t>
            </a: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aktywność ruchowa, emocje)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oraz wyjaśnienie mechanizmu</a:t>
            </a:r>
          </a:p>
          <a:p>
            <a:pPr algn="ctr"/>
            <a:r>
              <a:rPr lang="pl-PL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autofagii</a:t>
            </a:r>
            <a:r>
              <a:rPr lang="pl-P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i="1" dirty="0"/>
              <a:t>(</a:t>
            </a:r>
            <a:r>
              <a:rPr lang="pl-PL" sz="2400" i="1" dirty="0" err="1"/>
              <a:t>samozjadanie</a:t>
            </a:r>
            <a:r>
              <a:rPr lang="pl-PL" sz="2400" i="1" dirty="0"/>
              <a:t>) </a:t>
            </a:r>
            <a:r>
              <a:rPr lang="pl-P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recyklingu na poście </a:t>
            </a:r>
          </a:p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przez </a:t>
            </a:r>
            <a:r>
              <a:rPr 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Yoshinori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Ohsumi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laureata Nagrody Nobla z 2016 roku</a:t>
            </a:r>
            <a:endParaRPr lang="pl-PL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24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genetyczne przestrojenia pod wpływem czynników otoczenia (i postu)</a:t>
            </a:r>
          </a:p>
          <a:p>
            <a:pPr algn="ctr"/>
            <a:r>
              <a:rPr lang="pl-PL" sz="24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są wyrazem </a:t>
            </a:r>
            <a:r>
              <a:rPr lang="pl-PL" sz="24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adaptacji organizmu</a:t>
            </a:r>
            <a:r>
              <a:rPr lang="pl-PL" sz="24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celem przetrwania w niesprzyjających warunkach,  jakimi może być brak pokarmu, albo przesycanie się </a:t>
            </a:r>
          </a:p>
          <a:p>
            <a:pPr algn="ctr"/>
            <a:endParaRPr lang="pl-PL" sz="2400" i="1" dirty="0">
              <a:ln/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pl-PL" sz="2400" u="sng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HIPOTEZA WŁASNA</a:t>
            </a:r>
            <a:r>
              <a:rPr lang="pl-PL" sz="24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pl-PL" sz="2400" b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Przyczyną niepłodności </a:t>
            </a:r>
            <a:r>
              <a:rPr lang="pl-PL" sz="24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 innych chorób cywilizacyjnych) jest </a:t>
            </a:r>
            <a:r>
              <a:rPr lang="pl-PL" sz="240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adaptacja</a:t>
            </a:r>
          </a:p>
          <a:p>
            <a:pPr algn="ctr"/>
            <a:r>
              <a:rPr lang="pl-PL" sz="240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organizmu do stylu życia niezgodnego z naturą </a:t>
            </a:r>
            <a:r>
              <a:rPr lang="pl-PL" sz="24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(przetworzona żywność,                 nadmiar białka zwierzęcego, niedobór ruchu), postem można ją wyleczyć.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800" i="1" cap="none" spc="0" dirty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6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3EB59B7F-365D-E7B5-866F-A9DDAF85C793}"/>
              </a:ext>
            </a:extLst>
          </p:cNvPr>
          <p:cNvGraphicFramePr/>
          <p:nvPr/>
        </p:nvGraphicFramePr>
        <p:xfrm>
          <a:off x="786246" y="788428"/>
          <a:ext cx="6415548" cy="4206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E57B9413-0198-18FD-889C-56B93A7E6C41}"/>
              </a:ext>
            </a:extLst>
          </p:cNvPr>
          <p:cNvSpPr txBox="1"/>
          <p:nvPr/>
        </p:nvSpPr>
        <p:spPr>
          <a:xfrm>
            <a:off x="786246" y="5180447"/>
            <a:ext cx="641554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Zachowanie się poziomu ketonów w moczu (w mg/dl)</a:t>
            </a:r>
          </a:p>
          <a:p>
            <a:pPr algn="ctr"/>
            <a:r>
              <a:rPr lang="pl-PL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w czasie 4- tygodniowego postu warzywno-owocowego </a:t>
            </a:r>
          </a:p>
          <a:p>
            <a:pPr algn="ctr"/>
            <a:r>
              <a:rPr lang="pl-PL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u pacjenta z chorobą niedokrwienną serca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FF183DB-6F7B-E351-C345-DB62FAFA5A08}"/>
              </a:ext>
            </a:extLst>
          </p:cNvPr>
          <p:cNvSpPr txBox="1"/>
          <p:nvPr/>
        </p:nvSpPr>
        <p:spPr>
          <a:xfrm>
            <a:off x="245805" y="225957"/>
            <a:ext cx="1175938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Post przełącza metabolizm na drugi program energetyczny, gdy źródłem energii stają się tłuszcze i ketony</a:t>
            </a:r>
          </a:p>
        </p:txBody>
      </p:sp>
      <p:pic>
        <p:nvPicPr>
          <p:cNvPr id="9" name="Picture 2" descr="CIL:7592, Rattus, hepatocyte. CIL. Dataset">
            <a:extLst>
              <a:ext uri="{FF2B5EF4-FFF2-40B4-BE49-F238E27FC236}">
                <a16:creationId xmlns:a16="http://schemas.microsoft.com/office/drawing/2014/main" id="{51F5371D-6910-170B-B8EA-5412D16F5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b="9831"/>
          <a:stretch/>
        </p:blipFill>
        <p:spPr bwMode="auto">
          <a:xfrm>
            <a:off x="7708491" y="790090"/>
            <a:ext cx="3361838" cy="278403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Moje dokumenty\Ewa\zdjecia kuziwa\Image-18.JPG">
            <a:extLst>
              <a:ext uri="{FF2B5EF4-FFF2-40B4-BE49-F238E27FC236}">
                <a16:creationId xmlns:a16="http://schemas.microsoft.com/office/drawing/2014/main" id="{47CEBD40-A758-26B3-B34D-AFE77076E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0031" t="43740" r="45969" b="1203"/>
          <a:stretch/>
        </p:blipFill>
        <p:spPr bwMode="auto">
          <a:xfrm rot="16200000" flipV="1">
            <a:off x="7997393" y="3396746"/>
            <a:ext cx="2784033" cy="34591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C7C0BE3-389E-3098-9AB6-250BDCC53CD3}"/>
              </a:ext>
            </a:extLst>
          </p:cNvPr>
          <p:cNvSpPr txBox="1"/>
          <p:nvPr/>
        </p:nvSpPr>
        <p:spPr>
          <a:xfrm>
            <a:off x="7708491" y="3364993"/>
            <a:ext cx="336183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Glikogen w wątrobie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CD138DA-6E4D-A49C-8015-F25693FDEF79}"/>
              </a:ext>
            </a:extLst>
          </p:cNvPr>
          <p:cNvSpPr txBox="1"/>
          <p:nvPr/>
        </p:nvSpPr>
        <p:spPr>
          <a:xfrm>
            <a:off x="7325032" y="6333693"/>
            <a:ext cx="447367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Po 7 dniach postu przybywa mitochondriów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A019CC3-B910-EDD7-2DDC-02A260F5D0E2}"/>
              </a:ext>
            </a:extLst>
          </p:cNvPr>
          <p:cNvSpPr txBox="1"/>
          <p:nvPr/>
        </p:nvSpPr>
        <p:spPr>
          <a:xfrm>
            <a:off x="3974160" y="982174"/>
            <a:ext cx="84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MIÓD</a:t>
            </a:r>
          </a:p>
        </p:txBody>
      </p:sp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65A969BC-CE2F-C6F7-F168-147DF3BB00AF}"/>
              </a:ext>
            </a:extLst>
          </p:cNvPr>
          <p:cNvSpPr/>
          <p:nvPr/>
        </p:nvSpPr>
        <p:spPr>
          <a:xfrm>
            <a:off x="4275717" y="1329201"/>
            <a:ext cx="243192" cy="27269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991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4"/>
          <p:cNvSpPr/>
          <p:nvPr/>
        </p:nvSpPr>
        <p:spPr>
          <a:xfrm>
            <a:off x="2534970" y="206230"/>
            <a:ext cx="5830432" cy="42127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51435" tIns="25718" rIns="51435" bIns="25718" anchor="t" anchorCtr="1" compatLnSpc="1">
            <a:spAutoFit/>
          </a:bodyPr>
          <a:lstStyle/>
          <a:p>
            <a:pPr algn="ctr" defTabSz="51433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włącza mechanizmy samoleczenia</a:t>
            </a:r>
            <a:endParaRPr lang="pl-PL" sz="24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6" descr="An external file that holds a picture, illustration, etc.&#10;Object name is nihms303730f1.jpg"/>
          <p:cNvPicPr>
            <a:picLocks noChangeAspect="1"/>
          </p:cNvPicPr>
          <p:nvPr/>
        </p:nvPicPr>
        <p:blipFill>
          <a:blip r:embed="rId3"/>
          <a:srcRect t="2478" b="52880"/>
          <a:stretch>
            <a:fillRect/>
          </a:stretch>
        </p:blipFill>
        <p:spPr>
          <a:xfrm>
            <a:off x="6416550" y="1398252"/>
            <a:ext cx="2423128" cy="2370255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pic>
      <p:pic>
        <p:nvPicPr>
          <p:cNvPr id="11" name="Picture 2" descr="D:\Moje dokumenty\Ewa\zdjecia kuziwa\Image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084" y="1304906"/>
            <a:ext cx="2548625" cy="177221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prstShdw prst="shdw13" dist="53882" dir="13500000">
              <a:srgbClr val="808080"/>
            </a:prstShdw>
          </a:effectLst>
        </p:spPr>
      </p:pic>
      <p:pic>
        <p:nvPicPr>
          <p:cNvPr id="12" name="Picture 3" descr="D:\Moje dokumenty\Ewa\zdjecia kuziwa\Image-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1075" y="1398252"/>
            <a:ext cx="2491355" cy="173239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prstShdw prst="shdw13" dist="53882" dir="13500000">
              <a:srgbClr val="808080"/>
            </a:prstShdw>
          </a:effectLst>
        </p:spPr>
      </p:pic>
      <p:sp>
        <p:nvSpPr>
          <p:cNvPr id="4" name="pole tekstowe 3"/>
          <p:cNvSpPr txBox="1"/>
          <p:nvPr/>
        </p:nvSpPr>
        <p:spPr>
          <a:xfrm>
            <a:off x="449335" y="3130645"/>
            <a:ext cx="261137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Komórka kwasochłonna przed postem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3261075" y="3230644"/>
            <a:ext cx="25143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 7 dniach postu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349341" y="4473374"/>
            <a:ext cx="285135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 czasie postu niszczenie niesprawnego</a:t>
            </a:r>
          </a:p>
          <a:p>
            <a:pPr algn="ctr"/>
            <a:r>
              <a:rPr lang="pl-PL" dirty="0"/>
              <a:t> mitochondrium w </a:t>
            </a:r>
            <a:r>
              <a:rPr lang="pl-PL" dirty="0" err="1"/>
              <a:t>lizosomie</a:t>
            </a:r>
            <a:endParaRPr lang="pl-PL" dirty="0"/>
          </a:p>
          <a:p>
            <a:pPr algn="ctr"/>
            <a:r>
              <a:rPr lang="pl-PL" dirty="0"/>
              <a:t>i następnie odbudowa zdrowego mitochondrium </a:t>
            </a:r>
          </a:p>
        </p:txBody>
      </p:sp>
      <p:pic>
        <p:nvPicPr>
          <p:cNvPr id="17" name="Picture 4" descr="Zdjęcie numer 1 w galerii - Yoshinori Ohsumi laureatem Nagrody Nobla 2016 z medycyny. Otrzymał ją za rozpracowanie mechanizmu 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0" t="500" r="15664" b="-500"/>
          <a:stretch/>
        </p:blipFill>
        <p:spPr bwMode="auto">
          <a:xfrm>
            <a:off x="9561715" y="288851"/>
            <a:ext cx="1970338" cy="470087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2CE33FC-A029-3A72-2F5E-CB44EF4CC265}"/>
              </a:ext>
            </a:extLst>
          </p:cNvPr>
          <p:cNvSpPr txBox="1"/>
          <p:nvPr/>
        </p:nvSpPr>
        <p:spPr>
          <a:xfrm>
            <a:off x="334296" y="3780877"/>
            <a:ext cx="5830432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1800" dirty="0"/>
              <a:t>W czasie postu </a:t>
            </a:r>
            <a:r>
              <a:rPr lang="pl-PL" sz="1800" b="1" dirty="0"/>
              <a:t>ketony</a:t>
            </a:r>
            <a:r>
              <a:rPr lang="pl-PL" b="1" dirty="0"/>
              <a:t> </a:t>
            </a:r>
            <a:r>
              <a:rPr lang="pl-PL" sz="1800" dirty="0"/>
              <a:t>hamują uczucie głodu i uruchamiają samoleczące mechanizmy: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 err="1">
                <a:solidFill>
                  <a:srgbClr val="C00000"/>
                </a:solidFill>
              </a:rPr>
              <a:t>autofagię</a:t>
            </a:r>
            <a:r>
              <a:rPr lang="pl-PL" sz="1800" b="1" dirty="0"/>
              <a:t>,</a:t>
            </a:r>
            <a:r>
              <a:rPr lang="pl-PL" sz="1800" dirty="0"/>
              <a:t> gdy </a:t>
            </a:r>
            <a:r>
              <a:rPr lang="pl-PL" dirty="0"/>
              <a:t>komórki oczyszczają swoje wnętrze ze zwyrodnień i odzyskują materiał do regeneracji  komórek tzw</a:t>
            </a:r>
            <a:r>
              <a:rPr lang="pl-PL" b="1" dirty="0"/>
              <a:t>. </a:t>
            </a:r>
            <a:r>
              <a:rPr lang="pl-PL" b="1" dirty="0">
                <a:solidFill>
                  <a:srgbClr val="C00000"/>
                </a:solidFill>
              </a:rPr>
              <a:t>recykling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C00000"/>
                </a:solidFill>
              </a:rPr>
              <a:t>f</a:t>
            </a:r>
            <a:r>
              <a:rPr lang="pl-PL" sz="1800" b="1" dirty="0">
                <a:solidFill>
                  <a:srgbClr val="C00000"/>
                </a:solidFill>
              </a:rPr>
              <a:t>agocytozę </a:t>
            </a:r>
            <a:r>
              <a:rPr lang="pl-PL" sz="1800" dirty="0"/>
              <a:t>– pożeranie zużytych  komórek, blizn, bakterii</a:t>
            </a:r>
            <a:endParaRPr lang="pl-PL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C00000"/>
                </a:solidFill>
              </a:rPr>
              <a:t>r</a:t>
            </a:r>
            <a:r>
              <a:rPr lang="pl-PL" sz="1800" b="1" dirty="0">
                <a:solidFill>
                  <a:srgbClr val="C00000"/>
                </a:solidFill>
              </a:rPr>
              <a:t>egenerację</a:t>
            </a:r>
            <a:r>
              <a:rPr lang="pl-PL" sz="1800" b="1" dirty="0"/>
              <a:t> – </a:t>
            </a:r>
            <a:r>
              <a:rPr lang="pl-PL" sz="1800" dirty="0"/>
              <a:t>odtworzenie komórek i tkanek</a:t>
            </a:r>
            <a:r>
              <a:rPr lang="pl-PL" sz="1800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C00000"/>
                </a:solidFill>
              </a:rPr>
              <a:t>aktywację komórek macierzystych</a:t>
            </a:r>
            <a:r>
              <a:rPr lang="pl-PL" sz="1800" dirty="0"/>
              <a:t>- odporność, płodność</a:t>
            </a:r>
            <a:endParaRPr lang="pl-PL" sz="18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C00000"/>
                </a:solidFill>
              </a:rPr>
              <a:t>zwiększenie ilości m</a:t>
            </a:r>
            <a:r>
              <a:rPr lang="pl-PL" sz="1800" b="1" dirty="0">
                <a:solidFill>
                  <a:srgbClr val="C00000"/>
                </a:solidFill>
              </a:rPr>
              <a:t>itochondriów</a:t>
            </a:r>
            <a:r>
              <a:rPr lang="pl-PL" sz="1800" b="1" dirty="0"/>
              <a:t> - </a:t>
            </a:r>
            <a:r>
              <a:rPr lang="pl-PL" sz="1800" dirty="0"/>
              <a:t>energia</a:t>
            </a:r>
            <a:endParaRPr lang="pl-PL" sz="18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C00000"/>
                </a:solidFill>
              </a:rPr>
              <a:t>d</a:t>
            </a:r>
            <a:r>
              <a:rPr lang="pl-PL" sz="1800" b="1" dirty="0">
                <a:solidFill>
                  <a:srgbClr val="C00000"/>
                </a:solidFill>
              </a:rPr>
              <a:t>etoksykację</a:t>
            </a:r>
            <a:r>
              <a:rPr lang="pl-PL" sz="1800" dirty="0"/>
              <a:t> – oczyszczanie z toksyn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49EB02-00AD-6F59-8973-1DDAB9DE7CD9}"/>
              </a:ext>
            </a:extLst>
          </p:cNvPr>
          <p:cNvSpPr txBox="1"/>
          <p:nvPr/>
        </p:nvSpPr>
        <p:spPr>
          <a:xfrm>
            <a:off x="9399638" y="5091821"/>
            <a:ext cx="250290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err="1"/>
              <a:t>Yoshinori</a:t>
            </a:r>
            <a:r>
              <a:rPr lang="pl-PL" b="1" dirty="0"/>
              <a:t> </a:t>
            </a:r>
            <a:r>
              <a:rPr lang="pl-PL" b="1" dirty="0" err="1"/>
              <a:t>Ohsumi</a:t>
            </a:r>
            <a:r>
              <a:rPr lang="pl-PL" b="1" dirty="0"/>
              <a:t>, </a:t>
            </a:r>
          </a:p>
          <a:p>
            <a:pPr algn="ctr"/>
            <a:r>
              <a:rPr lang="pl-PL" b="1" dirty="0"/>
              <a:t>Nobel 2016 </a:t>
            </a:r>
          </a:p>
          <a:p>
            <a:pPr algn="ctr"/>
            <a:r>
              <a:rPr lang="pl-PL" b="1" dirty="0"/>
              <a:t>za odkrycie </a:t>
            </a:r>
            <a:r>
              <a:rPr lang="pl-PL" b="1" dirty="0" err="1"/>
              <a:t>autofagii</a:t>
            </a:r>
            <a:r>
              <a:rPr lang="pl-PL" b="1" dirty="0"/>
              <a:t> i recyklingu na poście</a:t>
            </a:r>
            <a:r>
              <a:rPr lang="pl-PL" dirty="0"/>
              <a:t> 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3646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/>
          <p:nvPr/>
        </p:nvGraphicFramePr>
        <p:xfrm>
          <a:off x="5980538" y="1083781"/>
          <a:ext cx="3647322" cy="2804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Łącznik prosty ze strzałką 10"/>
          <p:cNvCxnSpPr/>
          <p:nvPr/>
        </p:nvCxnSpPr>
        <p:spPr>
          <a:xfrm>
            <a:off x="9016684" y="2771278"/>
            <a:ext cx="0" cy="468039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olid"/>
            <a:miter/>
            <a:headEnd type="arrow"/>
            <a:tailEnd type="arrow"/>
          </a:ln>
        </p:spPr>
      </p:cxnSp>
      <p:sp>
        <p:nvSpPr>
          <p:cNvPr id="9" name="pole tekstowe 12"/>
          <p:cNvSpPr txBox="1"/>
          <p:nvPr/>
        </p:nvSpPr>
        <p:spPr>
          <a:xfrm>
            <a:off x="9016684" y="2763480"/>
            <a:ext cx="719801" cy="5001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ZAKRES</a:t>
            </a:r>
            <a:br>
              <a:rPr lang="pl-PL" sz="1400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</a:br>
            <a:r>
              <a:rPr lang="pl-PL" sz="1400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NORMY</a:t>
            </a:r>
            <a:endParaRPr lang="pl-PL" sz="14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2" name="Wykres 11"/>
          <p:cNvGraphicFramePr>
            <a:graphicFrameLocks/>
          </p:cNvGraphicFramePr>
          <p:nvPr/>
        </p:nvGraphicFramePr>
        <p:xfrm>
          <a:off x="1566250" y="1105246"/>
          <a:ext cx="3776082" cy="2804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Prostokąt 5"/>
          <p:cNvSpPr/>
          <p:nvPr/>
        </p:nvSpPr>
        <p:spPr>
          <a:xfrm>
            <a:off x="887197" y="173476"/>
            <a:ext cx="1061977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dirty="0">
                <a:ln/>
              </a:rPr>
              <a:t>Post naprawia geny,  dlatego przywraca równowagę, która jest zapisana w genach,</a:t>
            </a:r>
          </a:p>
          <a:p>
            <a:pPr algn="ctr"/>
            <a:r>
              <a:rPr lang="pl-PL" sz="2400" dirty="0"/>
              <a:t>normalizuje zarówno niskie, jak i wysokie parametry biochemiczne</a:t>
            </a:r>
            <a:endParaRPr lang="pl-PL" sz="2400" dirty="0">
              <a:ln/>
            </a:endParaRPr>
          </a:p>
        </p:txBody>
      </p:sp>
      <p:pic>
        <p:nvPicPr>
          <p:cNvPr id="2" name="Obraz 1" descr="Obraz zawierający wykres&#10;&#10;Opis wygenerowany automatycznie">
            <a:extLst>
              <a:ext uri="{FF2B5EF4-FFF2-40B4-BE49-F238E27FC236}">
                <a16:creationId xmlns:a16="http://schemas.microsoft.com/office/drawing/2014/main" id="{162F75C7-E6CC-66A8-9A4E-79E7863A25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6" r="19181"/>
          <a:stretch/>
        </p:blipFill>
        <p:spPr bwMode="auto">
          <a:xfrm>
            <a:off x="481816" y="4010924"/>
            <a:ext cx="5401522" cy="271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F0F873DE-4187-EB9A-22FE-F1FB9BABE7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0590" y="3988536"/>
          <a:ext cx="4905375" cy="2716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F655025E-125C-4B87-5875-D0E30F33571A}"/>
              </a:ext>
            </a:extLst>
          </p:cNvPr>
          <p:cNvSpPr txBox="1"/>
          <p:nvPr/>
        </p:nvSpPr>
        <p:spPr>
          <a:xfrm>
            <a:off x="1403286" y="4117627"/>
            <a:ext cx="421891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/>
              <a:t>Lipidy w surowicy przed i po 6. tygodniach postu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E2FAFB2-E892-B2A6-9295-146E9D7F0DF6}"/>
              </a:ext>
            </a:extLst>
          </p:cNvPr>
          <p:cNvSpPr txBox="1"/>
          <p:nvPr/>
        </p:nvSpPr>
        <p:spPr>
          <a:xfrm>
            <a:off x="6433613" y="4028830"/>
            <a:ext cx="274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Kwasy tłuszczowe w krwinkach</a:t>
            </a:r>
          </a:p>
          <a:p>
            <a:r>
              <a:rPr lang="pl-PL" sz="1600" dirty="0"/>
              <a:t> przed i po 2 tygodniach postu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2797FB-5A9C-F90D-945C-1F96132E0169}"/>
              </a:ext>
            </a:extLst>
          </p:cNvPr>
          <p:cNvSpPr txBox="1"/>
          <p:nvPr/>
        </p:nvSpPr>
        <p:spPr>
          <a:xfrm>
            <a:off x="4066162" y="4533089"/>
            <a:ext cx="149805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Z cholesterolu powstają hormony</a:t>
            </a:r>
          </a:p>
        </p:txBody>
      </p:sp>
    </p:spTree>
    <p:extLst>
      <p:ext uri="{BB962C8B-B14F-4D97-AF65-F5344CB8AC3E}">
        <p14:creationId xmlns:p14="http://schemas.microsoft.com/office/powerpoint/2010/main" val="391835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8723E49-6839-7367-127F-DDA13D973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4744" y="2127895"/>
            <a:ext cx="4121311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2876CA9-072A-437B-12D1-EB884E88EAD7}"/>
              </a:ext>
            </a:extLst>
          </p:cNvPr>
          <p:cNvSpPr txBox="1"/>
          <p:nvPr/>
        </p:nvSpPr>
        <p:spPr>
          <a:xfrm>
            <a:off x="118538" y="5805262"/>
            <a:ext cx="320633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1 tygodniu postu cofa się blizna, która była od 1 roku</a:t>
            </a:r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C4F1105-CB30-C944-1E88-0649A449C45E}"/>
              </a:ext>
            </a:extLst>
          </p:cNvPr>
          <p:cNvSpPr txBox="1"/>
          <p:nvPr/>
        </p:nvSpPr>
        <p:spPr>
          <a:xfrm>
            <a:off x="3671895" y="5654859"/>
            <a:ext cx="2348984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Geny posiadają trwałą pamięć (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upadek na </a:t>
            </a:r>
          </a:p>
          <a:p>
            <a:pPr algn="ctr"/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rój os 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 4 laty)</a:t>
            </a:r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AE6D993-8987-4CFB-DAE1-A6278ACF732A}"/>
              </a:ext>
            </a:extLst>
          </p:cNvPr>
          <p:cNvSpPr/>
          <p:nvPr/>
        </p:nvSpPr>
        <p:spPr>
          <a:xfrm>
            <a:off x="562307" y="85275"/>
            <a:ext cx="1010366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cap="none" spc="0" dirty="0">
                <a:ln/>
              </a:rPr>
              <a:t>Post przestraja geny, uruchamia </a:t>
            </a:r>
            <a:r>
              <a:rPr lang="pl-PL" sz="2400" cap="none" spc="0" dirty="0" err="1">
                <a:ln/>
              </a:rPr>
              <a:t>autofagię</a:t>
            </a:r>
            <a:r>
              <a:rPr lang="pl-PL" sz="2400" cap="none" spc="0" dirty="0">
                <a:ln/>
              </a:rPr>
              <a:t>, regenerację, cofa blizny</a:t>
            </a:r>
            <a:r>
              <a:rPr lang="pl-PL" sz="2400" dirty="0">
                <a:ln/>
              </a:rPr>
              <a:t> i </a:t>
            </a:r>
            <a:r>
              <a:rPr lang="pl-PL" sz="2400" cap="none" spc="0" dirty="0">
                <a:ln/>
              </a:rPr>
              <a:t>odtruwa</a:t>
            </a:r>
          </a:p>
        </p:txBody>
      </p:sp>
      <p:pic>
        <p:nvPicPr>
          <p:cNvPr id="18" name="Obraz 17" descr="C:\Documents and Settings\Ewa Dąbrowska\Moje dokumenty\Moje obrazy\odczyn OB 084.jpg">
            <a:extLst>
              <a:ext uri="{FF2B5EF4-FFF2-40B4-BE49-F238E27FC236}">
                <a16:creationId xmlns:a16="http://schemas.microsoft.com/office/drawing/2014/main" id="{2D7DE900-72CB-EB9D-6C56-FD18CA0E96F1}"/>
              </a:ext>
            </a:extLst>
          </p:cNvPr>
          <p:cNvPicPr/>
          <p:nvPr/>
        </p:nvPicPr>
        <p:blipFill rotWithShape="1">
          <a:blip r:embed="rId3" cstate="print"/>
          <a:srcRect l="28637" t="15873" r="56999" b="68969"/>
          <a:stretch/>
        </p:blipFill>
        <p:spPr bwMode="auto">
          <a:xfrm>
            <a:off x="6839719" y="1083549"/>
            <a:ext cx="1822449" cy="134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D592353-F9B5-CB83-49D5-05E3ADA0FF3D}"/>
              </a:ext>
            </a:extLst>
          </p:cNvPr>
          <p:cNvSpPr txBox="1"/>
          <p:nvPr/>
        </p:nvSpPr>
        <p:spPr>
          <a:xfrm>
            <a:off x="6464180" y="2601204"/>
            <a:ext cx="269629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 6. tygodniach postu cofa się grzybica, regeneracja nowego, zdrowego paznokcia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F584B407-ABF2-CE2E-C302-E3DABD3DAD82}"/>
              </a:ext>
            </a:extLst>
          </p:cNvPr>
          <p:cNvCxnSpPr>
            <a:cxnSpLocks/>
          </p:cNvCxnSpPr>
          <p:nvPr/>
        </p:nvCxnSpPr>
        <p:spPr>
          <a:xfrm flipV="1">
            <a:off x="10725389" y="1797433"/>
            <a:ext cx="0" cy="27474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Obraz 23">
            <a:extLst>
              <a:ext uri="{FF2B5EF4-FFF2-40B4-BE49-F238E27FC236}">
                <a16:creationId xmlns:a16="http://schemas.microsoft.com/office/drawing/2014/main" id="{B7238D94-12CF-2A87-D318-44B31F9007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8" t="35199" r="9172" b="50287"/>
          <a:stretch/>
        </p:blipFill>
        <p:spPr>
          <a:xfrm>
            <a:off x="6657788" y="3974041"/>
            <a:ext cx="2004380" cy="1618666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E1BED2B-8F45-2054-7A62-32103E1BFC51}"/>
              </a:ext>
            </a:extLst>
          </p:cNvPr>
          <p:cNvSpPr txBox="1"/>
          <p:nvPr/>
        </p:nvSpPr>
        <p:spPr>
          <a:xfrm>
            <a:off x="6418869" y="5654859"/>
            <a:ext cx="2915871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 6. tygodniach postu  odrasta nowy paznokieć,</a:t>
            </a:r>
          </a:p>
          <a:p>
            <a:pPr algn="ctr"/>
            <a:r>
              <a:rPr lang="pl-PL" dirty="0"/>
              <a:t>(od 30 lat na antybiotykach)</a:t>
            </a:r>
          </a:p>
        </p:txBody>
      </p:sp>
      <p:pic>
        <p:nvPicPr>
          <p:cNvPr id="2" name="Picture 2" descr="C:\Documents and Settings\Ewa Dąbrowska\Moje dokumenty\Moje obrazy\Paznokcie\Paznokcie.jpg">
            <a:extLst>
              <a:ext uri="{FF2B5EF4-FFF2-40B4-BE49-F238E27FC236}">
                <a16:creationId xmlns:a16="http://schemas.microsoft.com/office/drawing/2014/main" id="{AD759FED-6ACE-6E69-ED30-0EB01E0F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63290" t="60639" r="25974" b="4498"/>
          <a:stretch/>
        </p:blipFill>
        <p:spPr bwMode="auto">
          <a:xfrm rot="10800000">
            <a:off x="9967617" y="732222"/>
            <a:ext cx="1515543" cy="304923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E1A61C-1D05-8EAF-66FA-99856F4D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7986" r="19015"/>
          <a:stretch>
            <a:fillRect/>
          </a:stretch>
        </p:blipFill>
        <p:spPr bwMode="auto">
          <a:xfrm>
            <a:off x="9405834" y="3429000"/>
            <a:ext cx="252028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77088F8-D7B7-396B-C5C6-79942A223A76}"/>
              </a:ext>
            </a:extLst>
          </p:cNvPr>
          <p:cNvSpPr txBox="1"/>
          <p:nvPr/>
        </p:nvSpPr>
        <p:spPr>
          <a:xfrm>
            <a:off x="9897717" y="3042796"/>
            <a:ext cx="165534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Eliminacja rtęci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0B32939-AD10-7FD6-A73B-D8B247B1E6F4}"/>
              </a:ext>
            </a:extLst>
          </p:cNvPr>
          <p:cNvSpPr txBox="1"/>
          <p:nvPr/>
        </p:nvSpPr>
        <p:spPr>
          <a:xfrm>
            <a:off x="9740738" y="3481028"/>
            <a:ext cx="225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Eliminacja toksyn</a:t>
            </a:r>
          </a:p>
        </p:txBody>
      </p:sp>
      <p:pic>
        <p:nvPicPr>
          <p:cNvPr id="8" name="Obraz 7" descr="Obraz zawierający wewnątrz, mężczyzna, osoba, majtki&#10;&#10;Opis wygenerowany automatycznie">
            <a:extLst>
              <a:ext uri="{FF2B5EF4-FFF2-40B4-BE49-F238E27FC236}">
                <a16:creationId xmlns:a16="http://schemas.microsoft.com/office/drawing/2014/main" id="{9F9DC589-C0D2-31F5-800E-0D4BEA944C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8272" y="2158563"/>
            <a:ext cx="4245617" cy="27469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6199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A/B is the monkey eating a standard diet. C/D is the monkey that has been put on calorie restriction. As you can tell, the monkey on calorie restriction looks much younger and is also expected to live long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" y="527077"/>
            <a:ext cx="6408226" cy="49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/>
          <p:cNvSpPr/>
          <p:nvPr/>
        </p:nvSpPr>
        <p:spPr>
          <a:xfrm>
            <a:off x="0" y="-12172"/>
            <a:ext cx="121920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3200" b="1" dirty="0">
                <a:ln/>
                <a:solidFill>
                  <a:srgbClr val="C00000"/>
                </a:solidFill>
              </a:rPr>
              <a:t>Restrykcje kaloryczne opóźniają starzenie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93062" y="5505217"/>
            <a:ext cx="627962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Małpa na restrykcyjnej kalorycznie diecie (po prawej) wygląda młodziej, ma mniej zmarszczek,  gęstsze włosy i mniej siwych, będzie żyła dłużej, niż małpa żywiona bez ograniczenia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kalorii  (po lewej)</a:t>
            </a:r>
            <a:r>
              <a:rPr lang="pl-PL" dirty="0"/>
              <a:t>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280218" y="522821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FFC000"/>
                </a:solidFill>
              </a:rPr>
              <a:t>http://www.crvitality.com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6731373" y="579999"/>
            <a:ext cx="515084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Restrykcje kaloryczne (post) przedłużają życie </a:t>
            </a:r>
          </a:p>
          <a:p>
            <a:pPr algn="ctr"/>
            <a:r>
              <a:rPr lang="pl-PL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poziomie genowym: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aktywują </a:t>
            </a:r>
            <a:r>
              <a:rPr lang="pl-PL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geny długowieczności</a:t>
            </a:r>
            <a:r>
              <a:rPr lang="pl-PL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i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l-PL" i="1" dirty="0" err="1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Sirtuiny</a:t>
            </a:r>
            <a:r>
              <a:rPr lang="pl-PL" i="1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wydłużają </a:t>
            </a:r>
            <a:r>
              <a:rPr lang="pl-PL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telomery</a:t>
            </a:r>
            <a:r>
              <a:rPr lang="pl-PL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chromosomów, które skracają się w czasie starzenia 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 descr="http://paw.princeton.edu/issues/2013/04/24/pages/4038/NB-BG-telomeres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73" y="2064723"/>
            <a:ext cx="2354247" cy="233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/>
          <p:cNvSpPr txBox="1"/>
          <p:nvPr/>
        </p:nvSpPr>
        <p:spPr>
          <a:xfrm>
            <a:off x="7115792" y="393916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FFFF00"/>
                </a:solidFill>
                <a:hlinkClick r:id="rId6"/>
              </a:rPr>
              <a:t>www.paw.princeton.edu</a:t>
            </a:r>
            <a:endParaRPr lang="pl-PL" sz="1200" dirty="0">
              <a:solidFill>
                <a:srgbClr val="FFFF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749076" y="592646"/>
            <a:ext cx="283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Ograniczenia kaloryczne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309786" y="527077"/>
            <a:ext cx="292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Żywienie bez ograniczeń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6B9EB9F-3B69-4CF5-A496-5A75E335D75E}"/>
              </a:ext>
            </a:extLst>
          </p:cNvPr>
          <p:cNvSpPr txBox="1"/>
          <p:nvPr/>
        </p:nvSpPr>
        <p:spPr>
          <a:xfrm>
            <a:off x="9153727" y="2536563"/>
            <a:ext cx="265565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Telomery (końcówki chromosomów) zanikają z wiekiem i ustają podziały komórek = śmierć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F9F9907-CF76-4D41-9148-912BE9AB45DE}"/>
              </a:ext>
            </a:extLst>
          </p:cNvPr>
          <p:cNvSpPr txBox="1"/>
          <p:nvPr/>
        </p:nvSpPr>
        <p:spPr>
          <a:xfrm>
            <a:off x="6519837" y="4397222"/>
            <a:ext cx="5289541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Płodność zmniejsza się u kobiet po 30. roku życia i gwałtownie spada po 40. roku życia. W miarę starzenia  częściej występuje niepłodność i poronienia, </a:t>
            </a:r>
          </a:p>
          <a:p>
            <a:pPr algn="ctr"/>
            <a:r>
              <a:rPr lang="pl-PL" dirty="0"/>
              <a:t>a </a:t>
            </a:r>
            <a:r>
              <a:rPr lang="pl-P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mógłby przedłużyć  okres płodności</a:t>
            </a:r>
            <a:r>
              <a:rPr lang="pl-PL" dirty="0"/>
              <a:t>.</a:t>
            </a:r>
          </a:p>
          <a:p>
            <a:pPr algn="ctr"/>
            <a:r>
              <a:rPr lang="pl-PL" dirty="0"/>
              <a:t>Zaobserwowano, że ograniczenie o  40% kalorii  w diecie  myszy wydłuża czas płodności i znacznie zmniejsza ilość nieprawidłowych chromosomów </a:t>
            </a:r>
          </a:p>
          <a:p>
            <a:pPr algn="ctr"/>
            <a:r>
              <a:rPr lang="pl-PL" dirty="0"/>
              <a:t>w jej komórkach jajowych</a:t>
            </a:r>
          </a:p>
        </p:txBody>
      </p:sp>
    </p:spTree>
    <p:extLst>
      <p:ext uri="{BB962C8B-B14F-4D97-AF65-F5344CB8AC3E}">
        <p14:creationId xmlns:p14="http://schemas.microsoft.com/office/powerpoint/2010/main" val="2339132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6714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Zaburzenie równowagi energetycznej</a:t>
            </a:r>
            <a:endParaRPr lang="pl-PL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827748" y="1639540"/>
            <a:ext cx="468052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NADMIAR PRZYJĘTEJ ENERGII </a:t>
            </a: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(przesycenie kaloryczne </a:t>
            </a:r>
          </a:p>
          <a:p>
            <a:pPr algn="ctr"/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cukier i skrobię)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431704" y="5851890"/>
            <a:ext cx="5472608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NISKI WYDATEK ENERGII (brak ruchu)</a:t>
            </a:r>
          </a:p>
          <a:p>
            <a:pPr algn="ctr"/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(samochód, telewizja, komputer, winda)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157591" y="3717032"/>
            <a:ext cx="2058089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Nadmiar cukru </a:t>
            </a:r>
          </a:p>
          <a:p>
            <a:pPr algn="ctr"/>
            <a:r>
              <a:rPr lang="pl-PL" b="1" i="1" dirty="0" err="1"/>
              <a:t>insulinooporność</a:t>
            </a:r>
            <a:endParaRPr lang="pl-PL" b="1" i="1" dirty="0"/>
          </a:p>
          <a:p>
            <a:pPr algn="ctr"/>
            <a:r>
              <a:rPr lang="pl-PL" b="1" dirty="0"/>
              <a:t>wysoka INSULINA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CUKRZYCA</a:t>
            </a:r>
          </a:p>
          <a:p>
            <a:pPr algn="ctr"/>
            <a:r>
              <a:rPr lang="pl-PL" b="1" dirty="0"/>
              <a:t> </a:t>
            </a:r>
            <a:r>
              <a:rPr lang="pl-PL" b="1" dirty="0">
                <a:solidFill>
                  <a:srgbClr val="C00000"/>
                </a:solidFill>
              </a:rPr>
              <a:t>niepłodność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87688" y="3717032"/>
            <a:ext cx="194421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 Nadmiernie wysokie ciśnienie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NADCIŚNIENIE</a:t>
            </a:r>
            <a:r>
              <a:rPr lang="pl-PL" b="1" dirty="0"/>
              <a:t>  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303912" y="3717032"/>
            <a:ext cx="172819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Nadmiar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CHOLESTEROLU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i MIAŻDŻYCA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104111" y="3717035"/>
            <a:ext cx="234143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  Nadmiar</a:t>
            </a:r>
          </a:p>
          <a:p>
            <a:pPr algn="ctr"/>
            <a:r>
              <a:rPr lang="pl-PL" b="1" dirty="0"/>
              <a:t>wody i zakrzepów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OBRZĘKI i ZAKRZEPY</a:t>
            </a:r>
          </a:p>
        </p:txBody>
      </p:sp>
      <p:cxnSp>
        <p:nvCxnSpPr>
          <p:cNvPr id="15" name="Łącznik prosty ze strzałką 14"/>
          <p:cNvCxnSpPr>
            <a:cxnSpLocks/>
            <a:stCxn id="6" idx="2"/>
            <a:endCxn id="8" idx="0"/>
          </p:cNvCxnSpPr>
          <p:nvPr/>
        </p:nvCxnSpPr>
        <p:spPr>
          <a:xfrm flipH="1">
            <a:off x="2186636" y="2839869"/>
            <a:ext cx="3981372" cy="877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>
            <a:stCxn id="6" idx="2"/>
            <a:endCxn id="9" idx="0"/>
          </p:cNvCxnSpPr>
          <p:nvPr/>
        </p:nvCxnSpPr>
        <p:spPr>
          <a:xfrm flipH="1">
            <a:off x="4259796" y="2839869"/>
            <a:ext cx="1908212" cy="877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6" idx="2"/>
            <a:endCxn id="10" idx="0"/>
          </p:cNvCxnSpPr>
          <p:nvPr/>
        </p:nvCxnSpPr>
        <p:spPr>
          <a:xfrm>
            <a:off x="6168008" y="2839869"/>
            <a:ext cx="0" cy="877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>
            <a:cxnSpLocks/>
            <a:stCxn id="6" idx="2"/>
            <a:endCxn id="11" idx="0"/>
          </p:cNvCxnSpPr>
          <p:nvPr/>
        </p:nvCxnSpPr>
        <p:spPr>
          <a:xfrm>
            <a:off x="6168008" y="2839869"/>
            <a:ext cx="2106823" cy="877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>
            <a:cxnSpLocks/>
            <a:stCxn id="7" idx="0"/>
            <a:endCxn id="8" idx="2"/>
          </p:cNvCxnSpPr>
          <p:nvPr/>
        </p:nvCxnSpPr>
        <p:spPr>
          <a:xfrm flipH="1" flipV="1">
            <a:off x="2186636" y="5194360"/>
            <a:ext cx="3981372" cy="657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>
            <a:stCxn id="7" idx="0"/>
            <a:endCxn id="9" idx="2"/>
          </p:cNvCxnSpPr>
          <p:nvPr/>
        </p:nvCxnSpPr>
        <p:spPr>
          <a:xfrm flipH="1" flipV="1">
            <a:off x="4259796" y="4640362"/>
            <a:ext cx="1908212" cy="1211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>
            <a:stCxn id="7" idx="0"/>
            <a:endCxn id="10" idx="2"/>
          </p:cNvCxnSpPr>
          <p:nvPr/>
        </p:nvCxnSpPr>
        <p:spPr>
          <a:xfrm flipV="1">
            <a:off x="6168008" y="4640362"/>
            <a:ext cx="0" cy="1211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/>
          <p:cNvCxnSpPr>
            <a:cxnSpLocks/>
            <a:stCxn id="7" idx="0"/>
            <a:endCxn id="11" idx="2"/>
          </p:cNvCxnSpPr>
          <p:nvPr/>
        </p:nvCxnSpPr>
        <p:spPr>
          <a:xfrm flipV="1">
            <a:off x="6168008" y="4640365"/>
            <a:ext cx="2106823" cy="121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ole tekstowe 50"/>
          <p:cNvSpPr txBox="1"/>
          <p:nvPr/>
        </p:nvSpPr>
        <p:spPr>
          <a:xfrm>
            <a:off x="9583130" y="3717032"/>
            <a:ext cx="129614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Nadmiar tłuszczu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OTYŁOŚĆ</a:t>
            </a:r>
            <a:endParaRPr lang="pl-PL" dirty="0">
              <a:solidFill>
                <a:srgbClr val="C00000"/>
              </a:solidFill>
            </a:endParaRPr>
          </a:p>
        </p:txBody>
      </p:sp>
      <p:cxnSp>
        <p:nvCxnSpPr>
          <p:cNvPr id="53" name="Łącznik prosty ze strzałką 52"/>
          <p:cNvCxnSpPr>
            <a:stCxn id="6" idx="2"/>
            <a:endCxn id="51" idx="0"/>
          </p:cNvCxnSpPr>
          <p:nvPr/>
        </p:nvCxnSpPr>
        <p:spPr>
          <a:xfrm>
            <a:off x="6168008" y="2839869"/>
            <a:ext cx="4063194" cy="877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ze strzałką 54"/>
          <p:cNvCxnSpPr>
            <a:stCxn id="7" idx="0"/>
            <a:endCxn id="51" idx="2"/>
          </p:cNvCxnSpPr>
          <p:nvPr/>
        </p:nvCxnSpPr>
        <p:spPr>
          <a:xfrm flipV="1">
            <a:off x="6168008" y="4640362"/>
            <a:ext cx="4063194" cy="1211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45709" y="1065248"/>
            <a:ext cx="1749662" cy="2348912"/>
          </a:xfrm>
          <a:prstGeom prst="rect">
            <a:avLst/>
          </a:prstGeom>
        </p:spPr>
      </p:pic>
      <p:pic>
        <p:nvPicPr>
          <p:cNvPr id="36" name="Obraz 35" descr="http://www.dadblunders.com/wp-content/uploads/2012/07/Kid-overeatin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504" y="1158773"/>
            <a:ext cx="2431504" cy="216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371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"/>
            <a:ext cx="12192000" cy="1054477"/>
          </a:xfr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l-PL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Przywracanie równowagi energetycznej</a:t>
            </a:r>
            <a:r>
              <a:rPr lang="pl-PL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665109" y="1628283"/>
            <a:ext cx="468052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NISKI DOWÓZ ENERGII</a:t>
            </a:r>
          </a:p>
          <a:p>
            <a:pPr algn="ctr"/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dieta warzywno-owocowa </a:t>
            </a:r>
          </a:p>
          <a:p>
            <a:pPr algn="ctr"/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(poniżej 800 kcal)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269065" y="5696248"/>
            <a:ext cx="5472608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WYSOKI WYDATEK ENERGII</a:t>
            </a:r>
          </a:p>
          <a:p>
            <a:pPr algn="ctr"/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(zwiększona aktywność ruchowa)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749031" y="3717035"/>
            <a:ext cx="232015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Redukcja </a:t>
            </a:r>
            <a:r>
              <a:rPr lang="pl-PL" b="1" dirty="0">
                <a:solidFill>
                  <a:srgbClr val="C00000"/>
                </a:solidFill>
              </a:rPr>
              <a:t>CUKRZYCY</a:t>
            </a:r>
          </a:p>
          <a:p>
            <a:pPr algn="ctr"/>
            <a:r>
              <a:rPr lang="pl-PL" b="1" i="1" dirty="0" err="1"/>
              <a:t>insulinowrażliwość</a:t>
            </a:r>
            <a:endParaRPr lang="pl-PL" b="1" i="1" dirty="0"/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płodność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143675" y="3717035"/>
            <a:ext cx="194173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Redukcja </a:t>
            </a:r>
            <a:r>
              <a:rPr lang="pl-PL" b="1" dirty="0">
                <a:solidFill>
                  <a:srgbClr val="C00000"/>
                </a:solidFill>
              </a:rPr>
              <a:t>NADCIŚNIENIA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159896" y="3717032"/>
            <a:ext cx="169094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Redukcja </a:t>
            </a:r>
            <a:r>
              <a:rPr lang="pl-PL" b="1" dirty="0">
                <a:solidFill>
                  <a:srgbClr val="C00000"/>
                </a:solidFill>
              </a:rPr>
              <a:t>CHOLESTEROLU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i MIAŻDŻYCY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888088" y="3717032"/>
            <a:ext cx="172819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Redukcja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OBRZĘKÓW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 i ZAKRZEPÓW</a:t>
            </a:r>
          </a:p>
        </p:txBody>
      </p:sp>
      <p:cxnSp>
        <p:nvCxnSpPr>
          <p:cNvPr id="15" name="Łącznik prosty ze strzałką 14"/>
          <p:cNvCxnSpPr>
            <a:cxnSpLocks/>
            <a:stCxn id="6" idx="2"/>
            <a:endCxn id="8" idx="0"/>
          </p:cNvCxnSpPr>
          <p:nvPr/>
        </p:nvCxnSpPr>
        <p:spPr>
          <a:xfrm flipH="1">
            <a:off x="1909107" y="2828612"/>
            <a:ext cx="4096262" cy="8884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>
            <a:stCxn id="6" idx="2"/>
            <a:endCxn id="9" idx="0"/>
          </p:cNvCxnSpPr>
          <p:nvPr/>
        </p:nvCxnSpPr>
        <p:spPr>
          <a:xfrm flipH="1">
            <a:off x="4114541" y="2828612"/>
            <a:ext cx="1890828" cy="8884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6" idx="2"/>
            <a:endCxn id="10" idx="0"/>
          </p:cNvCxnSpPr>
          <p:nvPr/>
        </p:nvCxnSpPr>
        <p:spPr>
          <a:xfrm>
            <a:off x="6005369" y="2828612"/>
            <a:ext cx="0" cy="8884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>
            <a:stCxn id="6" idx="2"/>
            <a:endCxn id="11" idx="0"/>
          </p:cNvCxnSpPr>
          <p:nvPr/>
        </p:nvCxnSpPr>
        <p:spPr>
          <a:xfrm>
            <a:off x="6005369" y="2828612"/>
            <a:ext cx="1746815" cy="8884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>
            <a:cxnSpLocks/>
            <a:stCxn id="7" idx="0"/>
            <a:endCxn id="8" idx="2"/>
          </p:cNvCxnSpPr>
          <p:nvPr/>
        </p:nvCxnSpPr>
        <p:spPr>
          <a:xfrm flipH="1" flipV="1">
            <a:off x="1909107" y="4640365"/>
            <a:ext cx="4096262" cy="10558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>
            <a:stCxn id="7" idx="0"/>
            <a:endCxn id="9" idx="2"/>
          </p:cNvCxnSpPr>
          <p:nvPr/>
        </p:nvCxnSpPr>
        <p:spPr>
          <a:xfrm flipH="1" flipV="1">
            <a:off x="4114541" y="4363366"/>
            <a:ext cx="1890828" cy="1332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>
            <a:stCxn id="7" idx="0"/>
            <a:endCxn id="10" idx="2"/>
          </p:cNvCxnSpPr>
          <p:nvPr/>
        </p:nvCxnSpPr>
        <p:spPr>
          <a:xfrm flipV="1">
            <a:off x="6005369" y="4640362"/>
            <a:ext cx="0" cy="1055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ze strzałką 29"/>
          <p:cNvCxnSpPr>
            <a:stCxn id="7" idx="0"/>
            <a:endCxn id="11" idx="2"/>
          </p:cNvCxnSpPr>
          <p:nvPr/>
        </p:nvCxnSpPr>
        <p:spPr>
          <a:xfrm flipV="1">
            <a:off x="6005369" y="4640362"/>
            <a:ext cx="1746815" cy="10558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ole tekstowe 67"/>
          <p:cNvSpPr txBox="1"/>
          <p:nvPr/>
        </p:nvSpPr>
        <p:spPr>
          <a:xfrm>
            <a:off x="8760296" y="3717035"/>
            <a:ext cx="222223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Redukcja </a:t>
            </a: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OTYŁOŚCI</a:t>
            </a:r>
          </a:p>
          <a:p>
            <a:pPr algn="ctr"/>
            <a:r>
              <a:rPr lang="pl-PL" b="1" i="1" dirty="0"/>
              <a:t>aktywacja lipazy</a:t>
            </a:r>
          </a:p>
        </p:txBody>
      </p:sp>
      <p:cxnSp>
        <p:nvCxnSpPr>
          <p:cNvPr id="92" name="Łącznik prosty ze strzałką 91"/>
          <p:cNvCxnSpPr>
            <a:cxnSpLocks/>
            <a:stCxn id="6" idx="2"/>
            <a:endCxn id="68" idx="0"/>
          </p:cNvCxnSpPr>
          <p:nvPr/>
        </p:nvCxnSpPr>
        <p:spPr>
          <a:xfrm>
            <a:off x="6005369" y="2828612"/>
            <a:ext cx="3866043" cy="8884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Łącznik prosty ze strzałką 93"/>
          <p:cNvCxnSpPr>
            <a:cxnSpLocks/>
            <a:stCxn id="7" idx="0"/>
            <a:endCxn id="68" idx="2"/>
          </p:cNvCxnSpPr>
          <p:nvPr/>
        </p:nvCxnSpPr>
        <p:spPr>
          <a:xfrm flipV="1">
            <a:off x="6005369" y="4640365"/>
            <a:ext cx="3866043" cy="10558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rc_mi" descr="http://rugbytraininginfo.com/wp-content/uploads/2012/01/weight-loss-200x300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1412" y="1161752"/>
            <a:ext cx="1549235" cy="23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raz 28" descr="Uprawianie sportu dla zdrowi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01631" y="4865401"/>
            <a:ext cx="1549235" cy="176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rc_mi" descr="http://www.healthtoday.net/Portals/2/Inner_Pages/Feature/2011/12%20DEC/Overcome%20Holiday%20Overeating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8044" y="1192001"/>
            <a:ext cx="2055631" cy="20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2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nalezione obrazy dla zapytania women infertility">
            <a:extLst>
              <a:ext uri="{FF2B5EF4-FFF2-40B4-BE49-F238E27FC236}">
                <a16:creationId xmlns:a16="http://schemas.microsoft.com/office/drawing/2014/main" id="{8A3DDC29-21A9-46D7-B751-E3077B1F2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A24F416-E3A4-73FC-DAC3-016659E05829}"/>
              </a:ext>
            </a:extLst>
          </p:cNvPr>
          <p:cNvSpPr txBox="1"/>
          <p:nvPr/>
        </p:nvSpPr>
        <p:spPr>
          <a:xfrm>
            <a:off x="6344493" y="2677013"/>
            <a:ext cx="4981392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niepłodność w otyłości</a:t>
            </a:r>
            <a:r>
              <a:rPr lang="pl-PL" dirty="0"/>
              <a:t> i</a:t>
            </a:r>
            <a:r>
              <a:rPr lang="pl-PL" sz="1800" dirty="0"/>
              <a:t> </a:t>
            </a:r>
            <a:r>
              <a:rPr lang="pl-PL" sz="1800" dirty="0" err="1"/>
              <a:t>policystycznych</a:t>
            </a:r>
            <a:r>
              <a:rPr lang="pl-PL" sz="1800" dirty="0"/>
              <a:t> jajnikach -  rola </a:t>
            </a:r>
            <a:r>
              <a:rPr lang="pl-PL" sz="1800" b="1" dirty="0" err="1"/>
              <a:t>insulinooporności</a:t>
            </a:r>
            <a:endParaRPr lang="pl-PL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w przebiegu gruczolaka przysadki</a:t>
            </a:r>
            <a:r>
              <a:rPr lang="pl-PL" dirty="0"/>
              <a:t>  -</a:t>
            </a:r>
            <a:r>
              <a:rPr lang="pl-PL" sz="1800" dirty="0"/>
              <a:t> rola wysokiej </a:t>
            </a:r>
            <a:r>
              <a:rPr lang="pl-PL" sz="1800" b="1" dirty="0"/>
              <a:t>prolaktyny</a:t>
            </a:r>
            <a:r>
              <a:rPr lang="pl-PL" sz="1800" dirty="0"/>
              <a:t>, która hamuje owulację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niepłodność w chorobach  tarczycy</a:t>
            </a:r>
            <a:r>
              <a:rPr lang="pl-PL" dirty="0"/>
              <a:t> - </a:t>
            </a:r>
            <a:r>
              <a:rPr lang="pl-PL" sz="1800" dirty="0"/>
              <a:t> rola </a:t>
            </a:r>
            <a:r>
              <a:rPr lang="pl-PL" b="1" dirty="0"/>
              <a:t>niedoboru jodu, selenu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/>
              <a:t>niedrożność jajowodów </a:t>
            </a:r>
            <a:r>
              <a:rPr lang="pl-PL" dirty="0"/>
              <a:t>i </a:t>
            </a:r>
            <a:r>
              <a:rPr lang="pl-PL" sz="1800" dirty="0" err="1"/>
              <a:t>endometrioza</a:t>
            </a:r>
            <a:r>
              <a:rPr lang="pl-PL" sz="1800" dirty="0"/>
              <a:t> - rola </a:t>
            </a:r>
            <a:r>
              <a:rPr lang="pl-PL" sz="1800" b="1" dirty="0"/>
              <a:t>stanu zapalnego</a:t>
            </a:r>
            <a:endParaRPr lang="pl-P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0D4C920-7762-6783-1E27-6FC240051DC9}"/>
              </a:ext>
            </a:extLst>
          </p:cNvPr>
          <p:cNvSpPr txBox="1"/>
          <p:nvPr/>
        </p:nvSpPr>
        <p:spPr>
          <a:xfrm>
            <a:off x="5642573" y="352707"/>
            <a:ext cx="61608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5400" b="1" cap="none" spc="50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Jakie są przyczyny </a:t>
            </a:r>
          </a:p>
          <a:p>
            <a:pPr algn="ctr"/>
            <a:r>
              <a:rPr lang="pl-PL" sz="5400" b="1" spc="50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l-PL" sz="5400" b="1" cap="none" spc="50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iepłodności 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1846752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siecsukcesu.pl/wp-content/uploads/2013/10/noworodek-660x330.jpg">
            <a:hlinkClick r:id="rId2"/>
            <a:extLst>
              <a:ext uri="{FF2B5EF4-FFF2-40B4-BE49-F238E27FC236}">
                <a16:creationId xmlns:a16="http://schemas.microsoft.com/office/drawing/2014/main" id="{363D1ED0-8433-4717-93E4-46DA7D0B3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0AC0851-FA0A-4A6D-A521-9BA712430248}"/>
              </a:ext>
            </a:extLst>
          </p:cNvPr>
          <p:cNvSpPr txBox="1"/>
          <p:nvPr/>
        </p:nvSpPr>
        <p:spPr>
          <a:xfrm>
            <a:off x="442305" y="120698"/>
            <a:ext cx="50385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Płodność  </a:t>
            </a:r>
            <a:r>
              <a:rPr lang="pl-PL" dirty="0"/>
              <a:t>kobiet osiąga szczyt w wieku 24 lat i zmniejsza się po 30 roku życia, po 50 roku życia ciąża jest rzadkością.</a:t>
            </a:r>
          </a:p>
          <a:p>
            <a:r>
              <a:rPr lang="pl-PL" dirty="0"/>
              <a:t>Mężczyzna osiąga szczyt płodności w wieku 25 lat</a:t>
            </a:r>
          </a:p>
          <a:p>
            <a:r>
              <a:rPr lang="pl-PL" dirty="0"/>
              <a:t>i zmniejsza się po 40 roku życia</a:t>
            </a:r>
          </a:p>
          <a:p>
            <a:r>
              <a:rPr lang="pl-PL" b="1" dirty="0"/>
              <a:t>Niepłodność</a:t>
            </a:r>
            <a:r>
              <a:rPr lang="pl-PL" i="1" dirty="0"/>
              <a:t> </a:t>
            </a:r>
            <a:r>
              <a:rPr lang="pl-PL" dirty="0"/>
              <a:t>(</a:t>
            </a:r>
            <a:r>
              <a:rPr lang="pl-PL" i="1" dirty="0"/>
              <a:t>ang. </a:t>
            </a:r>
            <a:r>
              <a:rPr lang="pl-PL" i="1" dirty="0" err="1"/>
              <a:t>infertility</a:t>
            </a:r>
            <a:r>
              <a:rPr lang="pl-PL" i="1" dirty="0"/>
              <a:t>) </a:t>
            </a:r>
          </a:p>
          <a:p>
            <a:r>
              <a:rPr lang="pl-PL" dirty="0"/>
              <a:t>jest chorobą związaną </a:t>
            </a:r>
          </a:p>
          <a:p>
            <a:r>
              <a:rPr lang="pl-PL" u="sng" dirty="0"/>
              <a:t>z brakiem poczęcia</a:t>
            </a:r>
            <a:r>
              <a:rPr lang="pl-PL" dirty="0"/>
              <a:t> </a:t>
            </a:r>
          </a:p>
          <a:p>
            <a:r>
              <a:rPr lang="pl-PL" dirty="0"/>
              <a:t>po dwunastu lub więcej </a:t>
            </a:r>
          </a:p>
          <a:p>
            <a:r>
              <a:rPr lang="pl-PL" dirty="0"/>
              <a:t>miesiącach prób </a:t>
            </a:r>
          </a:p>
          <a:p>
            <a:r>
              <a:rPr lang="pl-PL" dirty="0"/>
              <a:t>naturalnego zapłodnienia.</a:t>
            </a:r>
          </a:p>
          <a:p>
            <a:r>
              <a:rPr lang="pl-PL" dirty="0"/>
              <a:t> W Polsce jest </a:t>
            </a:r>
          </a:p>
          <a:p>
            <a:r>
              <a:rPr lang="pl-PL" dirty="0"/>
              <a:t>1,5 miliona niepłodnych, </a:t>
            </a:r>
          </a:p>
          <a:p>
            <a:r>
              <a:rPr lang="pl-PL" dirty="0"/>
              <a:t>czyli co piąta para</a:t>
            </a:r>
          </a:p>
          <a:p>
            <a:r>
              <a:rPr lang="pl-PL" dirty="0"/>
              <a:t>jest niepłodna,</a:t>
            </a:r>
          </a:p>
          <a:p>
            <a:r>
              <a:rPr lang="pl-PL" dirty="0"/>
              <a:t>1/3 przyczyn  niepłodności </a:t>
            </a:r>
          </a:p>
          <a:p>
            <a:r>
              <a:rPr lang="pl-PL" dirty="0"/>
              <a:t>dotyczy kobiet i 1/3 mężczyzn</a:t>
            </a:r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9546A21-586A-4391-A5FB-C4BAFC97B5A4}"/>
              </a:ext>
            </a:extLst>
          </p:cNvPr>
          <p:cNvSpPr txBox="1"/>
          <p:nvPr/>
        </p:nvSpPr>
        <p:spPr>
          <a:xfrm>
            <a:off x="10830188" y="6580991"/>
            <a:ext cx="1459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www.siesukcesu.pl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24E9B54-2749-4DC8-94EE-67C8D968CF48}"/>
              </a:ext>
            </a:extLst>
          </p:cNvPr>
          <p:cNvSpPr/>
          <p:nvPr/>
        </p:nvSpPr>
        <p:spPr>
          <a:xfrm>
            <a:off x="596063" y="6032353"/>
            <a:ext cx="76083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cap="none" spc="0" dirty="0">
                <a:ln/>
                <a:solidFill>
                  <a:srgbClr val="C00000"/>
                </a:solidFill>
                <a:effectLst/>
              </a:rPr>
              <a:t>Płodność to naturalna zdolność do wydawania potomstwa</a:t>
            </a:r>
          </a:p>
        </p:txBody>
      </p:sp>
    </p:spTree>
    <p:extLst>
      <p:ext uri="{BB962C8B-B14F-4D97-AF65-F5344CB8AC3E}">
        <p14:creationId xmlns:p14="http://schemas.microsoft.com/office/powerpoint/2010/main" val="203145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FD0DF3C-9748-CF5B-AC75-8EB319950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t="18636" r="18986" b="17202"/>
          <a:stretch/>
        </p:blipFill>
        <p:spPr bwMode="auto">
          <a:xfrm>
            <a:off x="6676104" y="1531986"/>
            <a:ext cx="4300965" cy="2480260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00B3370-E9C9-26FE-B7CD-FFA40420EAEA}"/>
              </a:ext>
            </a:extLst>
          </p:cNvPr>
          <p:cNvSpPr txBox="1"/>
          <p:nvPr/>
        </p:nvSpPr>
        <p:spPr>
          <a:xfrm>
            <a:off x="6526163" y="138029"/>
            <a:ext cx="4842387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ZŁA DIETA</a:t>
            </a:r>
          </a:p>
          <a:p>
            <a:pPr algn="ctr"/>
            <a:r>
              <a:rPr lang="pl-PL" dirty="0"/>
              <a:t>(przejadanie się w cukry proste  (słodycze,</a:t>
            </a:r>
          </a:p>
          <a:p>
            <a:pPr algn="ctr"/>
            <a:r>
              <a:rPr lang="pl-PL" dirty="0"/>
              <a:t> biała mąka), białko i tłuszcze  zwierzęce)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CB23F6F-622B-AD1A-5E9D-4A9C43EFBFEF}"/>
              </a:ext>
            </a:extLst>
          </p:cNvPr>
          <p:cNvSpPr txBox="1"/>
          <p:nvPr/>
        </p:nvSpPr>
        <p:spPr>
          <a:xfrm>
            <a:off x="823450" y="138029"/>
            <a:ext cx="4744065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ZDROWE ŻYWIENIE</a:t>
            </a:r>
          </a:p>
          <a:p>
            <a:pPr algn="ctr"/>
            <a:r>
              <a:rPr lang="pl-PL" dirty="0"/>
              <a:t>(cukry złożone - pełnoziarniste pieczywo, białko roślinne, błonnik, </a:t>
            </a:r>
            <a:r>
              <a:rPr lang="pl-PL" dirty="0" err="1"/>
              <a:t>polifenole</a:t>
            </a:r>
            <a:r>
              <a:rPr lang="pl-PL" dirty="0"/>
              <a:t>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A5059EC-AE0D-FDDF-FB74-B75DD4C5B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0499" r="23738" b="30083"/>
          <a:stretch/>
        </p:blipFill>
        <p:spPr bwMode="auto">
          <a:xfrm>
            <a:off x="823450" y="1385352"/>
            <a:ext cx="4692448" cy="2603245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8254112-BE04-359D-B3FC-315D068D3CF1}"/>
              </a:ext>
            </a:extLst>
          </p:cNvPr>
          <p:cNvSpPr txBox="1"/>
          <p:nvPr/>
        </p:nvSpPr>
        <p:spPr>
          <a:xfrm>
            <a:off x="285137" y="4052612"/>
            <a:ext cx="581086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effectLst/>
                <a:ea typeface="Arial" panose="020B0604020202020204" pitchFamily="34" charset="0"/>
              </a:rPr>
              <a:t>INSULINA łączy  się z receptorem </a:t>
            </a:r>
            <a:r>
              <a:rPr lang="pl-PL" dirty="0">
                <a:ea typeface="Arial" panose="020B0604020202020204" pitchFamily="34" charset="0"/>
              </a:rPr>
              <a:t>w</a:t>
            </a:r>
            <a:r>
              <a:rPr lang="pl-PL" sz="1800" dirty="0">
                <a:effectLst/>
                <a:ea typeface="Arial" panose="020B0604020202020204" pitchFamily="34" charset="0"/>
              </a:rPr>
              <a:t> komórce np. wątroby i otwiera  „kanał” dla glukozy, aby ta przedostała się do wnętrza komórki celem spalenia w mitochondriach </a:t>
            </a:r>
            <a:endParaRPr lang="pl-PL" dirty="0"/>
          </a:p>
        </p:txBody>
      </p:sp>
      <p:pic>
        <p:nvPicPr>
          <p:cNvPr id="10" name="Picture 4" descr="Control group: normal liver structure is observed under light... | Download  Scientific Diagram">
            <a:extLst>
              <a:ext uri="{FF2B5EF4-FFF2-40B4-BE49-F238E27FC236}">
                <a16:creationId xmlns:a16="http://schemas.microsoft.com/office/drawing/2014/main" id="{AD178E0D-FD70-D61C-D430-40C3DFD9D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2" t="19783" r="3620"/>
          <a:stretch/>
        </p:blipFill>
        <p:spPr bwMode="auto">
          <a:xfrm>
            <a:off x="1779069" y="5074834"/>
            <a:ext cx="2466975" cy="16707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9ACBC6-731B-5B48-515F-EC27B7B7BDEF}"/>
              </a:ext>
            </a:extLst>
          </p:cNvPr>
          <p:cNvSpPr txBox="1"/>
          <p:nvPr/>
        </p:nvSpPr>
        <p:spPr>
          <a:xfrm>
            <a:off x="668023" y="5472648"/>
            <a:ext cx="111104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Zdrowa wątroba</a:t>
            </a:r>
          </a:p>
        </p:txBody>
      </p:sp>
      <p:pic>
        <p:nvPicPr>
          <p:cNvPr id="15" name="Picture 2" descr="Pathology of Nonalcoholic Steatohepatitis: Overview, Etiology, Clinical  Features">
            <a:extLst>
              <a:ext uri="{FF2B5EF4-FFF2-40B4-BE49-F238E27FC236}">
                <a16:creationId xmlns:a16="http://schemas.microsoft.com/office/drawing/2014/main" id="{B820885B-D17A-A0DE-3789-F30D87FD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158" y="5032598"/>
            <a:ext cx="2286875" cy="17129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9EA950E-B664-B9D4-B918-BE63CAEB7060}"/>
              </a:ext>
            </a:extLst>
          </p:cNvPr>
          <p:cNvSpPr txBox="1"/>
          <p:nvPr/>
        </p:nvSpPr>
        <p:spPr>
          <a:xfrm>
            <a:off x="10547071" y="5412956"/>
            <a:ext cx="13863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Stłuszczenie wątroby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41E1BB4D-49ED-202C-4D69-02DB40D9F294}"/>
              </a:ext>
            </a:extLst>
          </p:cNvPr>
          <p:cNvSpPr/>
          <p:nvPr/>
        </p:nvSpPr>
        <p:spPr>
          <a:xfrm>
            <a:off x="9753599" y="2937112"/>
            <a:ext cx="212065" cy="39862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00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A6FA84E-3C8A-4A71-37FC-441A6017DC01}"/>
              </a:ext>
            </a:extLst>
          </p:cNvPr>
          <p:cNvSpPr txBox="1"/>
          <p:nvPr/>
        </p:nvSpPr>
        <p:spPr>
          <a:xfrm>
            <a:off x="6322143" y="4052612"/>
            <a:ext cx="533645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effectLst/>
                <a:ea typeface="Arial" panose="020B0604020202020204" pitchFamily="34" charset="0"/>
              </a:rPr>
              <a:t>INSULINOOPORNOŚĆ,  gdy INSULINA  nie może  otworzyć „kanału” dla glukozy, bo przeszkodą  jest </a:t>
            </a:r>
            <a:r>
              <a:rPr lang="pl-PL" sz="1800" b="1" dirty="0">
                <a:effectLst/>
                <a:ea typeface="Arial" panose="020B0604020202020204" pitchFamily="34" charset="0"/>
              </a:rPr>
              <a:t>tłuszcz w wątrobie, </a:t>
            </a:r>
            <a:r>
              <a:rPr lang="pl-PL" sz="1800" dirty="0">
                <a:effectLst/>
                <a:ea typeface="Arial" panose="020B0604020202020204" pitchFamily="34" charset="0"/>
              </a:rPr>
              <a:t>zwiększa się poziom</a:t>
            </a:r>
            <a:r>
              <a:rPr lang="pl-PL" dirty="0">
                <a:ea typeface="Arial" panose="020B0604020202020204" pitchFamily="34" charset="0"/>
              </a:rPr>
              <a:t> INSULINY</a:t>
            </a:r>
            <a:endParaRPr lang="pl-PL" b="1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57D39477-86C2-1F9C-E5A4-4A53B3618437}"/>
              </a:ext>
            </a:extLst>
          </p:cNvPr>
          <p:cNvSpPr/>
          <p:nvPr/>
        </p:nvSpPr>
        <p:spPr>
          <a:xfrm>
            <a:off x="6526163" y="1131087"/>
            <a:ext cx="4928418" cy="32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Leki obniżające cukier nie cofają </a:t>
            </a:r>
            <a:r>
              <a:rPr lang="pl-PL" dirty="0" err="1"/>
              <a:t>insulinooporności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13B68A0-26BE-7073-F0AC-6E5895CA1059}"/>
              </a:ext>
            </a:extLst>
          </p:cNvPr>
          <p:cNvSpPr txBox="1"/>
          <p:nvPr/>
        </p:nvSpPr>
        <p:spPr>
          <a:xfrm>
            <a:off x="4599443" y="5530262"/>
            <a:ext cx="329231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INSULINA tuczy</a:t>
            </a:r>
          </a:p>
          <a:p>
            <a:pPr algn="ctr"/>
            <a:r>
              <a:rPr lang="pl-PL" dirty="0"/>
              <a:t>- zamienia glukozę w tłuszcz</a:t>
            </a:r>
          </a:p>
          <a:p>
            <a:pPr algn="ctr"/>
            <a:r>
              <a:rPr lang="pl-PL" dirty="0"/>
              <a:t>(niebezpieczny </a:t>
            </a:r>
            <a:r>
              <a:rPr lang="pl-PL" b="1" dirty="0"/>
              <a:t>tłuszcz trzewny</a:t>
            </a:r>
            <a:r>
              <a:rPr lang="pl-PL" dirty="0"/>
              <a:t>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574F72A-F672-86B4-C42B-91606BB4613E}"/>
              </a:ext>
            </a:extLst>
          </p:cNvPr>
          <p:cNvSpPr txBox="1"/>
          <p:nvPr/>
        </p:nvSpPr>
        <p:spPr>
          <a:xfrm>
            <a:off x="9923728" y="2949332"/>
            <a:ext cx="80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tłuszcz</a:t>
            </a:r>
          </a:p>
        </p:txBody>
      </p:sp>
    </p:spTree>
    <p:extLst>
      <p:ext uri="{BB962C8B-B14F-4D97-AF65-F5344CB8AC3E}">
        <p14:creationId xmlns:p14="http://schemas.microsoft.com/office/powerpoint/2010/main" val="1560559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 descr="Rycina 7">
            <a:extLst>
              <a:ext uri="{FF2B5EF4-FFF2-40B4-BE49-F238E27FC236}">
                <a16:creationId xmlns:a16="http://schemas.microsoft.com/office/drawing/2014/main" id="{1A811642-F6CA-30F9-30F9-DAEAEB1EDAA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3" t="37755" r="8312" b="38106"/>
          <a:stretch/>
        </p:blipFill>
        <p:spPr bwMode="auto">
          <a:xfrm>
            <a:off x="7207530" y="4125374"/>
            <a:ext cx="2389671" cy="2232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Prostokąt 3"/>
          <p:cNvSpPr/>
          <p:nvPr/>
        </p:nvSpPr>
        <p:spPr>
          <a:xfrm>
            <a:off x="1" y="0"/>
            <a:ext cx="12191999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dirty="0">
                <a:ln/>
              </a:rPr>
              <a:t>Stłuszczenie wątroby i nadmiar tłuszczu trzewnego przyczyną </a:t>
            </a:r>
            <a:r>
              <a:rPr lang="pl-PL" sz="2400" dirty="0">
                <a:ln/>
                <a:solidFill>
                  <a:srgbClr val="C00000"/>
                </a:solidFill>
              </a:rPr>
              <a:t>INSULINOOPORNOŚCI</a:t>
            </a:r>
          </a:p>
        </p:txBody>
      </p:sp>
      <p:pic>
        <p:nvPicPr>
          <p:cNvPr id="5" name="Obraz 4" descr="http://drpinna.com/wp-content/uploads/2010/10/1070397_f520.jpg"/>
          <p:cNvPicPr/>
          <p:nvPr/>
        </p:nvPicPr>
        <p:blipFill>
          <a:blip r:embed="rId3" cstate="print"/>
          <a:srcRect l="17204" t="35000" r="34005" b="9737"/>
          <a:stretch>
            <a:fillRect/>
          </a:stretch>
        </p:blipFill>
        <p:spPr bwMode="auto">
          <a:xfrm>
            <a:off x="184531" y="3101345"/>
            <a:ext cx="3302305" cy="301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Adipose tissue as an endocrine organ"/>
          <p:cNvPicPr/>
          <p:nvPr/>
        </p:nvPicPr>
        <p:blipFill>
          <a:blip r:embed="rId4" cstate="print"/>
          <a:srcRect l="6544" t="15350" r="3494" b="37400"/>
          <a:stretch>
            <a:fillRect/>
          </a:stretch>
        </p:blipFill>
        <p:spPr bwMode="auto">
          <a:xfrm>
            <a:off x="4615157" y="578699"/>
            <a:ext cx="5945832" cy="333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4664758" y="3338491"/>
            <a:ext cx="13313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</a:rPr>
              <a:t>nadciśnienie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9383298" y="793687"/>
            <a:ext cx="9361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</a:rPr>
              <a:t>zakrzepy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9851350" y="2244542"/>
            <a:ext cx="211252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</a:rPr>
              <a:t>cukrzyca</a:t>
            </a:r>
          </a:p>
          <a:p>
            <a:endParaRPr lang="pl-PL" sz="1600" b="1" dirty="0">
              <a:solidFill>
                <a:srgbClr val="C00000"/>
              </a:solidFill>
            </a:endParaRPr>
          </a:p>
          <a:p>
            <a:r>
              <a:rPr lang="pl-PL" sz="1600" b="1" dirty="0" err="1">
                <a:solidFill>
                  <a:srgbClr val="C00000"/>
                </a:solidFill>
              </a:rPr>
              <a:t>Insulinooporność</a:t>
            </a:r>
            <a:endParaRPr lang="pl-PL" sz="1600" b="1" dirty="0">
              <a:solidFill>
                <a:srgbClr val="C0000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4774294" y="562661"/>
            <a:ext cx="20882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</a:rPr>
              <a:t>niepłodność, PCOS, testosteron, zarost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1991544" y="6188581"/>
            <a:ext cx="360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7104112" y="553998"/>
            <a:ext cx="151216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C00000"/>
                </a:solidFill>
              </a:rPr>
              <a:t>miażdżyca</a:t>
            </a:r>
          </a:p>
        </p:txBody>
      </p:sp>
      <p:cxnSp>
        <p:nvCxnSpPr>
          <p:cNvPr id="24" name="Łącznik prosty ze strzałką 23"/>
          <p:cNvCxnSpPr>
            <a:cxnSpLocks/>
          </p:cNvCxnSpPr>
          <p:nvPr/>
        </p:nvCxnSpPr>
        <p:spPr>
          <a:xfrm flipH="1" flipV="1">
            <a:off x="2806737" y="4665987"/>
            <a:ext cx="639233" cy="392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/>
          <p:cNvSpPr txBox="1"/>
          <p:nvPr/>
        </p:nvSpPr>
        <p:spPr>
          <a:xfrm>
            <a:off x="5622229" y="3587870"/>
            <a:ext cx="1433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</a:rPr>
              <a:t>zwyrodnienia</a:t>
            </a:r>
            <a:endParaRPr lang="pl-PL" dirty="0"/>
          </a:p>
        </p:txBody>
      </p:sp>
      <p:sp>
        <p:nvSpPr>
          <p:cNvPr id="8" name="AutoShape 4" descr="Znalezione obrazy dla zapytania warzywa">
            <a:extLst>
              <a:ext uri="{FF2B5EF4-FFF2-40B4-BE49-F238E27FC236}">
                <a16:creationId xmlns:a16="http://schemas.microsoft.com/office/drawing/2014/main" id="{F066BFD8-36F1-43B3-82AB-1B6B3F9333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0C02423-B148-4718-9F67-98F073E16717}"/>
              </a:ext>
            </a:extLst>
          </p:cNvPr>
          <p:cNvSpPr txBox="1"/>
          <p:nvPr/>
        </p:nvSpPr>
        <p:spPr>
          <a:xfrm>
            <a:off x="9694503" y="4126502"/>
            <a:ext cx="2389671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Rozdęte tłuszczem </a:t>
            </a:r>
            <a:r>
              <a:rPr lang="pl-PL" dirty="0" err="1"/>
              <a:t>adipocyty</a:t>
            </a:r>
            <a:r>
              <a:rPr lang="pl-PL" dirty="0"/>
              <a:t> pękają, tworzą się  nacieki makrofagów, a przy fagocytozie martwych </a:t>
            </a:r>
            <a:r>
              <a:rPr lang="pl-PL" dirty="0" err="1"/>
              <a:t>adipocytów</a:t>
            </a:r>
            <a:r>
              <a:rPr lang="pl-PL" dirty="0"/>
              <a:t>  powstają </a:t>
            </a:r>
            <a:r>
              <a:rPr lang="pl-PL" b="1" dirty="0"/>
              <a:t>prozapalne cytokiny</a:t>
            </a:r>
            <a:r>
              <a:rPr lang="pl-PL" dirty="0"/>
              <a:t> powodujące </a:t>
            </a:r>
            <a:r>
              <a:rPr lang="pl-PL" dirty="0" err="1"/>
              <a:t>insulinooporność</a:t>
            </a:r>
            <a:endParaRPr lang="pl-PL" b="1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395E166-5D51-471E-BDD8-71F13084EC94}"/>
              </a:ext>
            </a:extLst>
          </p:cNvPr>
          <p:cNvSpPr txBox="1"/>
          <p:nvPr/>
        </p:nvSpPr>
        <p:spPr>
          <a:xfrm>
            <a:off x="8277553" y="5819273"/>
            <a:ext cx="1319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makrofagi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5A2A9A0-D797-4A3C-A3C0-4B5CD0A73FAD}"/>
              </a:ext>
            </a:extLst>
          </p:cNvPr>
          <p:cNvSpPr/>
          <p:nvPr/>
        </p:nvSpPr>
        <p:spPr>
          <a:xfrm>
            <a:off x="951309" y="1740410"/>
            <a:ext cx="307040" cy="126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2" name="Obraz 31" descr="Rycina 7">
            <a:extLst>
              <a:ext uri="{FF2B5EF4-FFF2-40B4-BE49-F238E27FC236}">
                <a16:creationId xmlns:a16="http://schemas.microsoft.com/office/drawing/2014/main" id="{5B190A67-35D9-3520-EB25-2A5A7FCA504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t="40109" r="67538" b="41237"/>
          <a:stretch/>
        </p:blipFill>
        <p:spPr bwMode="auto">
          <a:xfrm>
            <a:off x="4984471" y="4552212"/>
            <a:ext cx="1498195" cy="1545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3" name="Strzałka: w prawo 32">
            <a:extLst>
              <a:ext uri="{FF2B5EF4-FFF2-40B4-BE49-F238E27FC236}">
                <a16:creationId xmlns:a16="http://schemas.microsoft.com/office/drawing/2014/main" id="{B0C0786B-ECAB-C834-FB2E-2B4FE3E79686}"/>
              </a:ext>
            </a:extLst>
          </p:cNvPr>
          <p:cNvSpPr/>
          <p:nvPr/>
        </p:nvSpPr>
        <p:spPr>
          <a:xfrm>
            <a:off x="6607531" y="5241789"/>
            <a:ext cx="561114" cy="33855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C4A134D8-109E-FE16-7726-0D34B0B4981F}"/>
              </a:ext>
            </a:extLst>
          </p:cNvPr>
          <p:cNvSpPr txBox="1"/>
          <p:nvPr/>
        </p:nvSpPr>
        <p:spPr>
          <a:xfrm>
            <a:off x="3274046" y="3900866"/>
            <a:ext cx="1801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Stłuszczenie wątroby i nadmiar tłuszczu trzewnego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FA8E5424-13C2-9906-0443-49F0F5DC2130}"/>
              </a:ext>
            </a:extLst>
          </p:cNvPr>
          <p:cNvSpPr/>
          <p:nvPr/>
        </p:nvSpPr>
        <p:spPr>
          <a:xfrm>
            <a:off x="3077578" y="1347019"/>
            <a:ext cx="292837" cy="19839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497A3B3C-A415-EA9C-15CD-589B31D5AF84}"/>
              </a:ext>
            </a:extLst>
          </p:cNvPr>
          <p:cNvCxnSpPr>
            <a:cxnSpLocks/>
          </p:cNvCxnSpPr>
          <p:nvPr/>
        </p:nvCxnSpPr>
        <p:spPr>
          <a:xfrm flipH="1" flipV="1">
            <a:off x="2549820" y="3854631"/>
            <a:ext cx="937016" cy="1435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CC94CC87-0C8F-F318-C4AE-7D7B5FE17B52}"/>
              </a:ext>
            </a:extLst>
          </p:cNvPr>
          <p:cNvSpPr txBox="1"/>
          <p:nvPr/>
        </p:nvSpPr>
        <p:spPr>
          <a:xfrm>
            <a:off x="481781" y="723275"/>
            <a:ext cx="365488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Stłuszczeniu wątroby zwykle towarzyszy  nadmiar tłuszczu trzewnego, który produkuje setki </a:t>
            </a:r>
            <a:r>
              <a:rPr lang="pl-PL" dirty="0" err="1"/>
              <a:t>adipokin</a:t>
            </a:r>
            <a:r>
              <a:rPr lang="pl-PL" dirty="0"/>
              <a:t> m.in. </a:t>
            </a:r>
            <a:r>
              <a:rPr lang="pl-PL" b="1" dirty="0"/>
              <a:t>hormony płciowe </a:t>
            </a:r>
            <a:r>
              <a:rPr lang="pl-PL" dirty="0"/>
              <a:t>(testosteron u kobiet)  </a:t>
            </a:r>
          </a:p>
          <a:p>
            <a:pPr algn="ctr"/>
            <a:r>
              <a:rPr lang="pl-PL" dirty="0"/>
              <a:t>i </a:t>
            </a:r>
            <a:r>
              <a:rPr lang="pl-PL" b="1" dirty="0"/>
              <a:t>prozapalne cytokiny</a:t>
            </a:r>
            <a:endParaRPr lang="pl-PL" dirty="0"/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CA1EF6DE-4160-B7AD-A88A-149516DF8A94}"/>
              </a:ext>
            </a:extLst>
          </p:cNvPr>
          <p:cNvSpPr txBox="1"/>
          <p:nvPr/>
        </p:nvSpPr>
        <p:spPr>
          <a:xfrm>
            <a:off x="7330190" y="6373247"/>
            <a:ext cx="2144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Adipocyty</a:t>
            </a:r>
            <a:r>
              <a:rPr lang="pl-PL" dirty="0"/>
              <a:t> w otyłości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F8291693-842E-292D-98D5-794EDD522CB0}"/>
              </a:ext>
            </a:extLst>
          </p:cNvPr>
          <p:cNvSpPr txBox="1"/>
          <p:nvPr/>
        </p:nvSpPr>
        <p:spPr>
          <a:xfrm>
            <a:off x="4529731" y="6345777"/>
            <a:ext cx="240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Prawidłowe </a:t>
            </a:r>
            <a:r>
              <a:rPr lang="pl-PL" dirty="0" err="1"/>
              <a:t>adipocyty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8471D89-2EFC-B425-D548-89560701A566}"/>
              </a:ext>
            </a:extLst>
          </p:cNvPr>
          <p:cNvSpPr txBox="1"/>
          <p:nvPr/>
        </p:nvSpPr>
        <p:spPr>
          <a:xfrm>
            <a:off x="4562051" y="1418956"/>
            <a:ext cx="130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</a:rPr>
              <a:t>estrogeny</a:t>
            </a:r>
            <a:endParaRPr lang="pl-PL" sz="16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99807F8-6F3B-6B54-D1EB-9031A1BA44AC}"/>
              </a:ext>
            </a:extLst>
          </p:cNvPr>
          <p:cNvSpPr txBox="1"/>
          <p:nvPr/>
        </p:nvSpPr>
        <p:spPr>
          <a:xfrm>
            <a:off x="4637625" y="1018416"/>
            <a:ext cx="1198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</a:rPr>
              <a:t>prolaktyna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814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Documents and Settings\Ewa Dąbrowska\Moje dokumenty\Moje obrazy\MP Navigator EX\2012_10_21\IMG_0002.jpg">
            <a:extLst>
              <a:ext uri="{FF2B5EF4-FFF2-40B4-BE49-F238E27FC236}">
                <a16:creationId xmlns:a16="http://schemas.microsoft.com/office/drawing/2014/main" id="{755191E5-920C-A7AC-C56B-27C42D208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-4000" contrast="23000"/>
          </a:blip>
          <a:srcRect l="7261" t="35171" r="70003" b="40576"/>
          <a:stretch/>
        </p:blipFill>
        <p:spPr bwMode="auto">
          <a:xfrm>
            <a:off x="8172063" y="3749633"/>
            <a:ext cx="1978332" cy="2983692"/>
          </a:xfrm>
          <a:prstGeom prst="rect">
            <a:avLst/>
          </a:prstGeom>
          <a:noFill/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A0A629CA-2D47-A334-278E-C080445D04E5}"/>
              </a:ext>
            </a:extLst>
          </p:cNvPr>
          <p:cNvSpPr/>
          <p:nvPr/>
        </p:nvSpPr>
        <p:spPr>
          <a:xfrm>
            <a:off x="2610338" y="169335"/>
            <a:ext cx="6880665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dirty="0">
                <a:ln/>
                <a:solidFill>
                  <a:schemeClr val="accent2">
                    <a:lumMod val="50000"/>
                  </a:schemeClr>
                </a:solidFill>
              </a:rPr>
              <a:t>Post cofa INSULINOOPORNOŚĆ i przywraca płodność</a:t>
            </a:r>
            <a:endParaRPr lang="pl-PL" sz="2400" b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59A7813-7C84-381C-B318-C56472BBBFC6}"/>
              </a:ext>
            </a:extLst>
          </p:cNvPr>
          <p:cNvSpPr txBox="1"/>
          <p:nvPr/>
        </p:nvSpPr>
        <p:spPr>
          <a:xfrm>
            <a:off x="73003" y="1072011"/>
            <a:ext cx="3389922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rgbClr val="C00000"/>
                </a:solidFill>
                <a:ea typeface="Arial" panose="020B0604020202020204" pitchFamily="34" charset="0"/>
              </a:rPr>
              <a:t>Post powoduje</a:t>
            </a:r>
            <a:endParaRPr lang="pl-PL" sz="1800" dirty="0">
              <a:ea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pl-PL" dirty="0">
                <a:ea typeface="Arial" panose="020B0604020202020204" pitchFamily="34" charset="0"/>
              </a:rPr>
              <a:t>redukcję stłuszczenia wątroby   i  tłuszczu trzewnego</a:t>
            </a:r>
          </a:p>
          <a:p>
            <a:pPr marL="342900" indent="-342900">
              <a:buFontTx/>
              <a:buAutoNum type="arabicPeriod"/>
            </a:pPr>
            <a:r>
              <a:rPr lang="pl-PL" dirty="0">
                <a:ea typeface="Arial" panose="020B0604020202020204" pitchFamily="34" charset="0"/>
              </a:rPr>
              <a:t>cofanie</a:t>
            </a:r>
            <a:r>
              <a:rPr lang="pl-PL" sz="1800" dirty="0">
                <a:ea typeface="Arial" panose="020B0604020202020204" pitchFamily="34" charset="0"/>
              </a:rPr>
              <a:t> </a:t>
            </a:r>
            <a:r>
              <a:rPr lang="pl-PL" sz="1800" dirty="0" err="1">
                <a:ea typeface="Arial" panose="020B0604020202020204" pitchFamily="34" charset="0"/>
              </a:rPr>
              <a:t>insulinooporności</a:t>
            </a:r>
            <a:endParaRPr lang="pl-PL" dirty="0">
              <a:ea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pl-PL" dirty="0">
                <a:ea typeface="Arial" panose="020B0604020202020204" pitchFamily="34" charset="0"/>
              </a:rPr>
              <a:t>obniżenie</a:t>
            </a:r>
            <a:r>
              <a:rPr lang="pl-PL" sz="1800" dirty="0">
                <a:ea typeface="Arial" panose="020B0604020202020204" pitchFamily="34" charset="0"/>
              </a:rPr>
              <a:t> insuliny</a:t>
            </a:r>
          </a:p>
          <a:p>
            <a:pPr marL="342900" indent="-342900">
              <a:buAutoNum type="arabicPeriod"/>
            </a:pPr>
            <a:r>
              <a:rPr lang="pl-PL" dirty="0"/>
              <a:t>obniżenie cytokin zapalnych</a:t>
            </a:r>
          </a:p>
          <a:p>
            <a:pPr marL="342900" indent="-342900">
              <a:buFontTx/>
              <a:buAutoNum type="arabicPeriod"/>
            </a:pPr>
            <a:r>
              <a:rPr lang="pl-PL" dirty="0"/>
              <a:t>cofanie chorób metabolicznych i niepłodności</a:t>
            </a:r>
            <a:endParaRPr lang="pl-PL" sz="1800" dirty="0">
              <a:ea typeface="Arial" panose="020B060402020202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27ADB6-F367-81C1-3713-D83090C49F0D}"/>
              </a:ext>
            </a:extLst>
          </p:cNvPr>
          <p:cNvPicPr/>
          <p:nvPr/>
        </p:nvPicPr>
        <p:blipFill>
          <a:blip r:embed="rId3" cstate="print"/>
          <a:srcRect l="14757" t="8224" r="57620" b="73587"/>
          <a:stretch>
            <a:fillRect/>
          </a:stretch>
        </p:blipFill>
        <p:spPr bwMode="auto">
          <a:xfrm>
            <a:off x="3651631" y="1143245"/>
            <a:ext cx="2802361" cy="257594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B3E854C-06CB-E485-7819-22B5A19314B7}"/>
              </a:ext>
            </a:extLst>
          </p:cNvPr>
          <p:cNvPicPr/>
          <p:nvPr/>
        </p:nvPicPr>
        <p:blipFill>
          <a:blip r:embed="rId3" cstate="print"/>
          <a:srcRect l="66193" t="8224" r="6184" b="73587"/>
          <a:stretch>
            <a:fillRect/>
          </a:stretch>
        </p:blipFill>
        <p:spPr bwMode="auto">
          <a:xfrm>
            <a:off x="6518890" y="1144599"/>
            <a:ext cx="2662722" cy="255148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EEFF4E7-BD22-D94A-C1E4-B20E9C748146}"/>
              </a:ext>
            </a:extLst>
          </p:cNvPr>
          <p:cNvSpPr txBox="1"/>
          <p:nvPr/>
        </p:nvSpPr>
        <p:spPr>
          <a:xfrm>
            <a:off x="4939978" y="1097984"/>
            <a:ext cx="82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przed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32A980-FAF5-CCDF-B138-9675B4915BFA}"/>
              </a:ext>
            </a:extLst>
          </p:cNvPr>
          <p:cNvSpPr txBox="1"/>
          <p:nvPr/>
        </p:nvSpPr>
        <p:spPr>
          <a:xfrm>
            <a:off x="6769551" y="1114097"/>
            <a:ext cx="2412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Po 6 tygodniach postu</a:t>
            </a:r>
          </a:p>
        </p:txBody>
      </p:sp>
      <p:graphicFrame>
        <p:nvGraphicFramePr>
          <p:cNvPr id="17" name="Wykres 16">
            <a:extLst>
              <a:ext uri="{FF2B5EF4-FFF2-40B4-BE49-F238E27FC236}">
                <a16:creationId xmlns:a16="http://schemas.microsoft.com/office/drawing/2014/main" id="{3671F85D-F3FB-DD66-646E-2400792395BE}"/>
              </a:ext>
            </a:extLst>
          </p:cNvPr>
          <p:cNvGraphicFramePr/>
          <p:nvPr/>
        </p:nvGraphicFramePr>
        <p:xfrm>
          <a:off x="3638244" y="3726588"/>
          <a:ext cx="4600639" cy="3156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3DB0813-B543-0E9C-40B8-5DA707791708}"/>
              </a:ext>
            </a:extLst>
          </p:cNvPr>
          <p:cNvSpPr txBox="1"/>
          <p:nvPr/>
        </p:nvSpPr>
        <p:spPr>
          <a:xfrm>
            <a:off x="3721450" y="3195669"/>
            <a:ext cx="266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Stłuszczenie wątroby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187297E-9684-22B7-30A6-829B6E9460D0}"/>
              </a:ext>
            </a:extLst>
          </p:cNvPr>
          <p:cNvSpPr txBox="1"/>
          <p:nvPr/>
        </p:nvSpPr>
        <p:spPr>
          <a:xfrm>
            <a:off x="6642698" y="3203162"/>
            <a:ext cx="271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Ustąpienie stłuszczenia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1296CA9-5606-2ABE-BE92-2F22A19607B5}"/>
              </a:ext>
            </a:extLst>
          </p:cNvPr>
          <p:cNvSpPr txBox="1"/>
          <p:nvPr/>
        </p:nvSpPr>
        <p:spPr>
          <a:xfrm>
            <a:off x="3816876" y="3909795"/>
            <a:ext cx="24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%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C41CD372-D9F6-74E0-6674-8766D9038F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20500" r="23731" b="28414"/>
          <a:stretch/>
        </p:blipFill>
        <p:spPr bwMode="auto">
          <a:xfrm>
            <a:off x="102916" y="3638332"/>
            <a:ext cx="3557136" cy="2050597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A708F53B-153F-2495-3AFB-2EC35D3D793B}"/>
              </a:ext>
            </a:extLst>
          </p:cNvPr>
          <p:cNvSpPr txBox="1"/>
          <p:nvPr/>
        </p:nvSpPr>
        <p:spPr>
          <a:xfrm>
            <a:off x="102916" y="6046859"/>
            <a:ext cx="34973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Post redukuje stłuszczenie wątroby</a:t>
            </a: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CD10887E-CE19-3FD2-C285-5F062FBBDDB8}"/>
              </a:ext>
            </a:extLst>
          </p:cNvPr>
          <p:cNvSpPr/>
          <p:nvPr/>
        </p:nvSpPr>
        <p:spPr>
          <a:xfrm>
            <a:off x="3243543" y="4719514"/>
            <a:ext cx="219382" cy="51466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00"/>
              </a:solidFill>
            </a:endParaRPr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40B9D379-88AD-A172-18A1-B86AD6ED3E53}"/>
              </a:ext>
            </a:extLst>
          </p:cNvPr>
          <p:cNvCxnSpPr/>
          <p:nvPr/>
        </p:nvCxnSpPr>
        <p:spPr>
          <a:xfrm>
            <a:off x="3141094" y="4801943"/>
            <a:ext cx="459184" cy="3606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B8B2FE1F-A042-2D8D-2F9B-32623B107946}"/>
              </a:ext>
            </a:extLst>
          </p:cNvPr>
          <p:cNvCxnSpPr/>
          <p:nvPr/>
        </p:nvCxnSpPr>
        <p:spPr>
          <a:xfrm flipH="1">
            <a:off x="3136741" y="4820343"/>
            <a:ext cx="421857" cy="313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3" descr="C:\Documents and Settings\Ewa Dąbrowska\Moje dokumenty\Moje obrazy\MP Navigator EX\2012_10_21\IMG_0001.jpg">
            <a:extLst>
              <a:ext uri="{FF2B5EF4-FFF2-40B4-BE49-F238E27FC236}">
                <a16:creationId xmlns:a16="http://schemas.microsoft.com/office/drawing/2014/main" id="{8EC7F79E-8E6F-8D59-E4EC-C70AE557C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lum bright="-5000" contrast="23000"/>
          </a:blip>
          <a:srcRect l="8074" t="35378" r="69051" b="41249"/>
          <a:stretch/>
        </p:blipFill>
        <p:spPr bwMode="auto">
          <a:xfrm>
            <a:off x="10110752" y="3828773"/>
            <a:ext cx="1978332" cy="2857910"/>
          </a:xfrm>
          <a:prstGeom prst="rect">
            <a:avLst/>
          </a:prstGeom>
          <a:noFill/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DCA26E5-6F4B-6187-A631-5A0E1C596EE6}"/>
              </a:ext>
            </a:extLst>
          </p:cNvPr>
          <p:cNvSpPr txBox="1"/>
          <p:nvPr/>
        </p:nvSpPr>
        <p:spPr>
          <a:xfrm>
            <a:off x="8534400" y="4150629"/>
            <a:ext cx="183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Przed postem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64EF2AC-8034-F7FC-91EC-F7A6B0F51236}"/>
              </a:ext>
            </a:extLst>
          </p:cNvPr>
          <p:cNvSpPr txBox="1"/>
          <p:nvPr/>
        </p:nvSpPr>
        <p:spPr>
          <a:xfrm>
            <a:off x="10471355" y="4171054"/>
            <a:ext cx="161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Po 6 tyg. postu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D0FF3B-9282-EB90-A3C6-C14CE9B177EA}"/>
              </a:ext>
            </a:extLst>
          </p:cNvPr>
          <p:cNvSpPr txBox="1"/>
          <p:nvPr/>
        </p:nvSpPr>
        <p:spPr>
          <a:xfrm>
            <a:off x="4711891" y="5651859"/>
            <a:ext cx="45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2x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895E440-41C8-3333-A919-591E7C308A86}"/>
              </a:ext>
            </a:extLst>
          </p:cNvPr>
          <p:cNvSpPr txBox="1"/>
          <p:nvPr/>
        </p:nvSpPr>
        <p:spPr>
          <a:xfrm>
            <a:off x="5531921" y="5651859"/>
            <a:ext cx="45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2x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D4169CB-8229-7330-15C1-2CEB35B3400B}"/>
              </a:ext>
            </a:extLst>
          </p:cNvPr>
          <p:cNvSpPr txBox="1"/>
          <p:nvPr/>
        </p:nvSpPr>
        <p:spPr>
          <a:xfrm>
            <a:off x="6414611" y="5651859"/>
            <a:ext cx="45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4x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FCDE807-97D2-8F24-D31F-CBDB5B238C5E}"/>
              </a:ext>
            </a:extLst>
          </p:cNvPr>
          <p:cNvSpPr txBox="1"/>
          <p:nvPr/>
        </p:nvSpPr>
        <p:spPr>
          <a:xfrm>
            <a:off x="7316776" y="5707428"/>
            <a:ext cx="45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5x</a:t>
            </a:r>
          </a:p>
        </p:txBody>
      </p:sp>
    </p:spTree>
    <p:extLst>
      <p:ext uri="{BB962C8B-B14F-4D97-AF65-F5344CB8AC3E}">
        <p14:creationId xmlns:p14="http://schemas.microsoft.com/office/powerpoint/2010/main" val="3797858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djęcie, monitor, siedzi, biały&#10;&#10;Opis wygenerowany automatycznie">
            <a:extLst>
              <a:ext uri="{FF2B5EF4-FFF2-40B4-BE49-F238E27FC236}">
                <a16:creationId xmlns:a16="http://schemas.microsoft.com/office/drawing/2014/main" id="{0983FCCA-57EE-2B37-4E2A-F94717A2A5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10896" r="4228"/>
          <a:stretch/>
        </p:blipFill>
        <p:spPr>
          <a:xfrm>
            <a:off x="855406" y="679551"/>
            <a:ext cx="3355688" cy="41055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Obraz 4" descr="Obraz zawierający monitor, siedzi, zdjęcie, komputer&#10;&#10;Opis wygenerowany automatycznie">
            <a:extLst>
              <a:ext uri="{FF2B5EF4-FFF2-40B4-BE49-F238E27FC236}">
                <a16:creationId xmlns:a16="http://schemas.microsoft.com/office/drawing/2014/main" id="{B9F40627-A033-E705-788B-613CD65044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0" t="4289" r="21017" b="3394"/>
          <a:stretch/>
        </p:blipFill>
        <p:spPr>
          <a:xfrm>
            <a:off x="4382008" y="700038"/>
            <a:ext cx="3598900" cy="40850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28BB3A2-4C9D-EBF1-D9FF-6486E3884999}"/>
              </a:ext>
            </a:extLst>
          </p:cNvPr>
          <p:cNvSpPr txBox="1"/>
          <p:nvPr/>
        </p:nvSpPr>
        <p:spPr>
          <a:xfrm>
            <a:off x="412955" y="113059"/>
            <a:ext cx="115627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Post cofa choroby metaboliczne, których przyczyną jest </a:t>
            </a:r>
            <a:r>
              <a:rPr lang="pl-PL" sz="2400" dirty="0" err="1">
                <a:solidFill>
                  <a:schemeClr val="accent2">
                    <a:lumMod val="50000"/>
                  </a:schemeClr>
                </a:solidFill>
              </a:rPr>
              <a:t>insulinooporność</a:t>
            </a:r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 i wysoka insulina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3EA1618-689A-560F-CFCA-0F975260AC19}"/>
              </a:ext>
            </a:extLst>
          </p:cNvPr>
          <p:cNvSpPr txBox="1"/>
          <p:nvPr/>
        </p:nvSpPr>
        <p:spPr>
          <a:xfrm>
            <a:off x="855406" y="5024284"/>
            <a:ext cx="335568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Krytyczne zwężenie </a:t>
            </a:r>
            <a:r>
              <a:rPr lang="pl-PL" dirty="0"/>
              <a:t>naczynia wieńcowego przed postem </a:t>
            </a:r>
          </a:p>
          <a:p>
            <a:pPr algn="ctr"/>
            <a:r>
              <a:rPr lang="pl-PL" dirty="0"/>
              <a:t>u pacjenta lat 60, nie miał by-passów, postanowił spróbować leczenia postem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BE09701-F80F-A2F8-B84A-7266B83744AB}"/>
              </a:ext>
            </a:extLst>
          </p:cNvPr>
          <p:cNvSpPr txBox="1"/>
          <p:nvPr/>
        </p:nvSpPr>
        <p:spPr>
          <a:xfrm>
            <a:off x="4382008" y="5024284"/>
            <a:ext cx="35989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 9 latach okresowych postów poprawa drożności naczyń, </a:t>
            </a:r>
          </a:p>
          <a:p>
            <a:pPr algn="ctr"/>
            <a:r>
              <a:rPr lang="pl-PL" dirty="0"/>
              <a:t>wytworzenie </a:t>
            </a:r>
            <a:r>
              <a:rPr lang="pl-PL" b="1" dirty="0"/>
              <a:t>krążenia obocznego</a:t>
            </a:r>
            <a:r>
              <a:rPr lang="pl-PL" dirty="0"/>
              <a:t> </a:t>
            </a:r>
          </a:p>
          <a:p>
            <a:pPr algn="ctr"/>
            <a:r>
              <a:rPr lang="pl-PL" dirty="0"/>
              <a:t>Obecnie minęły 23 lata, ma 83 lata</a:t>
            </a:r>
          </a:p>
          <a:p>
            <a:pPr algn="ctr"/>
            <a:r>
              <a:rPr lang="pl-PL" dirty="0"/>
              <a:t>jest w świetnej formie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146E762-DD00-DB16-6DF0-9EEBF650CFC3}"/>
              </a:ext>
            </a:extLst>
          </p:cNvPr>
          <p:cNvSpPr txBox="1"/>
          <p:nvPr/>
        </p:nvSpPr>
        <p:spPr>
          <a:xfrm>
            <a:off x="8209935" y="679551"/>
            <a:ext cx="367726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Nadciśnienie</a:t>
            </a:r>
            <a:r>
              <a:rPr lang="pl-PL" dirty="0"/>
              <a:t> – po 1 tygodniu postu </a:t>
            </a:r>
          </a:p>
          <a:p>
            <a:r>
              <a:rPr lang="pl-PL" dirty="0"/>
              <a:t>u </a:t>
            </a:r>
            <a:r>
              <a:rPr lang="pl-PL" b="1" dirty="0"/>
              <a:t>71%</a:t>
            </a:r>
            <a:r>
              <a:rPr lang="pl-PL" dirty="0"/>
              <a:t> pacjentów normalizacja ciśnienia (osoby z nadwagą), u 20% zmniejszono leki, u 20% (szczupłych) nie udało się w tym czasie odstawić leków (grupa 66 osób)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116B859-48F3-869C-F56F-54075C60E386}"/>
              </a:ext>
            </a:extLst>
          </p:cNvPr>
          <p:cNvSpPr txBox="1"/>
          <p:nvPr/>
        </p:nvSpPr>
        <p:spPr>
          <a:xfrm>
            <a:off x="8209935" y="2469446"/>
            <a:ext cx="367726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Cukrzyca typ 2 </a:t>
            </a:r>
            <a:r>
              <a:rPr lang="pl-PL" dirty="0"/>
              <a:t>– po 1 tygodniu postu u </a:t>
            </a:r>
            <a:r>
              <a:rPr lang="pl-PL" b="1" dirty="0"/>
              <a:t>83%</a:t>
            </a:r>
            <a:r>
              <a:rPr lang="pl-PL" dirty="0"/>
              <a:t> pacjentów normalizacja cukru, przerwano leki (grupa 23 osoby)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158959B-6C9C-B5CD-2148-587A062BA425}"/>
              </a:ext>
            </a:extLst>
          </p:cNvPr>
          <p:cNvSpPr txBox="1"/>
          <p:nvPr/>
        </p:nvSpPr>
        <p:spPr>
          <a:xfrm>
            <a:off x="8209935" y="3441218"/>
            <a:ext cx="3677265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Zaburzenia lipidowe </a:t>
            </a:r>
            <a:r>
              <a:rPr lang="pl-PL" dirty="0"/>
              <a:t>-  normalizują się po 6. tygodniach postu, obniżenie cholesterolu całkowitego i LDL o </a:t>
            </a:r>
            <a:r>
              <a:rPr lang="pl-PL" b="1" dirty="0"/>
              <a:t>24%</a:t>
            </a:r>
            <a:r>
              <a:rPr lang="pl-PL" dirty="0"/>
              <a:t>, trójglicerydów o </a:t>
            </a:r>
            <a:r>
              <a:rPr lang="pl-PL" b="1" dirty="0"/>
              <a:t>69%</a:t>
            </a:r>
            <a:r>
              <a:rPr lang="pl-PL" dirty="0"/>
              <a:t>, wzrost HDL o </a:t>
            </a:r>
            <a:r>
              <a:rPr lang="pl-PL" b="1" dirty="0"/>
              <a:t>24%</a:t>
            </a:r>
            <a:r>
              <a:rPr lang="pl-PL" dirty="0"/>
              <a:t> (grupa 50 osób)  </a:t>
            </a:r>
            <a:r>
              <a:rPr lang="pl-PL" b="1" dirty="0">
                <a:solidFill>
                  <a:srgbClr val="C00000"/>
                </a:solidFill>
              </a:rPr>
              <a:t>Z cholesterolu powstają hormony płciowe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BE3DBBE-6A88-E74C-7782-921B7013A521}"/>
              </a:ext>
            </a:extLst>
          </p:cNvPr>
          <p:cNvSpPr txBox="1"/>
          <p:nvPr/>
        </p:nvSpPr>
        <p:spPr>
          <a:xfrm>
            <a:off x="8209936" y="5243986"/>
            <a:ext cx="367726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/>
              <a:t>Niepłodność - </a:t>
            </a:r>
            <a:r>
              <a:rPr lang="pl-PL" dirty="0"/>
              <a:t>grupa 25 kobiet niepłodnych przez 7 lat (od 2 do 17 lat), po 4 tygodniach postu wszystkie  kobiety uzyskały płodność, urodziły zdrowe dzieci  </a:t>
            </a:r>
            <a:endParaRPr lang="pl-PL" b="1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09F0EFF-4905-3F9D-700E-3FF401B47D6B}"/>
              </a:ext>
            </a:extLst>
          </p:cNvPr>
          <p:cNvSpPr txBox="1"/>
          <p:nvPr/>
        </p:nvSpPr>
        <p:spPr>
          <a:xfrm>
            <a:off x="943898" y="675258"/>
            <a:ext cx="303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Miażdżyca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183AF00-3231-8977-1420-3FAD36C37B3F}"/>
              </a:ext>
            </a:extLst>
          </p:cNvPr>
          <p:cNvSpPr txBox="1"/>
          <p:nvPr/>
        </p:nvSpPr>
        <p:spPr>
          <a:xfrm>
            <a:off x="855406" y="4415798"/>
            <a:ext cx="8396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2000 r.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6AFB173-7008-4467-17E4-CC7A3F3A081D}"/>
              </a:ext>
            </a:extLst>
          </p:cNvPr>
          <p:cNvSpPr txBox="1"/>
          <p:nvPr/>
        </p:nvSpPr>
        <p:spPr>
          <a:xfrm>
            <a:off x="4382008" y="4415798"/>
            <a:ext cx="8396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2009 r.</a:t>
            </a:r>
          </a:p>
        </p:txBody>
      </p:sp>
    </p:spTree>
    <p:extLst>
      <p:ext uri="{BB962C8B-B14F-4D97-AF65-F5344CB8AC3E}">
        <p14:creationId xmlns:p14="http://schemas.microsoft.com/office/powerpoint/2010/main" val="3601732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ED4EBF5F-C73B-00F8-962F-8C961B7EA715}"/>
              </a:ext>
            </a:extLst>
          </p:cNvPr>
          <p:cNvSpPr txBox="1"/>
          <p:nvPr/>
        </p:nvSpPr>
        <p:spPr>
          <a:xfrm>
            <a:off x="3012716" y="345262"/>
            <a:ext cx="587282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ZŁA DIETA  przyczyną </a:t>
            </a:r>
            <a:r>
              <a:rPr lang="pl-PL" sz="2000" b="1" dirty="0" err="1"/>
              <a:t>policystycznych</a:t>
            </a:r>
            <a:r>
              <a:rPr lang="pl-PL" sz="2000" b="1" dirty="0"/>
              <a:t> jajników (PCOS)</a:t>
            </a:r>
          </a:p>
          <a:p>
            <a:pPr algn="ctr"/>
            <a:r>
              <a:rPr lang="pl-PL" sz="2000" i="1" dirty="0"/>
              <a:t>(przejadanie się w cukry, białka i tłuszcze)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3D03B95-A65F-A867-C095-637D8C1F7073}"/>
              </a:ext>
            </a:extLst>
          </p:cNvPr>
          <p:cNvSpPr txBox="1"/>
          <p:nvPr/>
        </p:nvSpPr>
        <p:spPr>
          <a:xfrm>
            <a:off x="3528785" y="1685063"/>
            <a:ext cx="262521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Wysoka </a:t>
            </a:r>
            <a:r>
              <a:rPr lang="pl-PL" b="1" dirty="0"/>
              <a:t>INSULINA</a:t>
            </a:r>
          </a:p>
          <a:p>
            <a:pPr algn="ctr"/>
            <a:r>
              <a:rPr lang="pl-PL" dirty="0"/>
              <a:t>(</a:t>
            </a:r>
            <a:r>
              <a:rPr lang="pl-PL" dirty="0" err="1"/>
              <a:t>insulinooporność</a:t>
            </a:r>
            <a:r>
              <a:rPr lang="pl-PL" dirty="0"/>
              <a:t>)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5A3B1BCB-642C-EEA8-DE3A-8D26C7114DC3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3454998" y="2331394"/>
            <a:ext cx="1386394" cy="10096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3F01F8FA-7D39-BB42-A9BF-54A855B0F841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4841392" y="1053148"/>
            <a:ext cx="1107736" cy="6319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181C1D0-B473-4744-6CF9-FF1048308F2E}"/>
              </a:ext>
            </a:extLst>
          </p:cNvPr>
          <p:cNvSpPr txBox="1"/>
          <p:nvPr/>
        </p:nvSpPr>
        <p:spPr>
          <a:xfrm>
            <a:off x="2906003" y="2631388"/>
            <a:ext cx="153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stymuluje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810C769-863E-A891-5CDB-FF997816E121}"/>
              </a:ext>
            </a:extLst>
          </p:cNvPr>
          <p:cNvSpPr txBox="1"/>
          <p:nvPr/>
        </p:nvSpPr>
        <p:spPr>
          <a:xfrm>
            <a:off x="2585833" y="3341029"/>
            <a:ext cx="1738329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produkcja</a:t>
            </a:r>
          </a:p>
          <a:p>
            <a:pPr algn="ctr"/>
            <a:r>
              <a:rPr lang="pl-PL" b="1" dirty="0"/>
              <a:t>ESTROGENU</a:t>
            </a:r>
          </a:p>
          <a:p>
            <a:pPr algn="ctr"/>
            <a:r>
              <a:rPr lang="pl-PL" b="1" dirty="0"/>
              <a:t>TESTOSTERONU </a:t>
            </a:r>
            <a:r>
              <a:rPr lang="pl-PL" dirty="0"/>
              <a:t>w jajnikach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77D461DF-E26B-8882-85ED-01D020EBF8C5}"/>
              </a:ext>
            </a:extLst>
          </p:cNvPr>
          <p:cNvCxnSpPr>
            <a:cxnSpLocks/>
            <a:stCxn id="5" idx="2"/>
            <a:endCxn id="16" idx="0"/>
          </p:cNvCxnSpPr>
          <p:nvPr/>
        </p:nvCxnSpPr>
        <p:spPr>
          <a:xfrm>
            <a:off x="4841392" y="2331394"/>
            <a:ext cx="1473370" cy="9693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EB4D389-5887-6CF0-B7E3-B38B9EC4826F}"/>
              </a:ext>
            </a:extLst>
          </p:cNvPr>
          <p:cNvSpPr txBox="1"/>
          <p:nvPr/>
        </p:nvSpPr>
        <p:spPr>
          <a:xfrm>
            <a:off x="5530639" y="3300714"/>
            <a:ext cx="1568245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nośnik hormonów</a:t>
            </a:r>
          </a:p>
          <a:p>
            <a:pPr algn="ctr"/>
            <a:r>
              <a:rPr lang="pl-PL" dirty="0"/>
              <a:t>płciowych (</a:t>
            </a:r>
            <a:r>
              <a:rPr lang="pl-PL" b="1" dirty="0"/>
              <a:t>SHBP</a:t>
            </a:r>
            <a:r>
              <a:rPr lang="pl-PL" dirty="0"/>
              <a:t>)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25332C9D-CCCB-C863-8312-036B56C35B93}"/>
              </a:ext>
            </a:extLst>
          </p:cNvPr>
          <p:cNvSpPr txBox="1"/>
          <p:nvPr/>
        </p:nvSpPr>
        <p:spPr>
          <a:xfrm>
            <a:off x="5906728" y="2613265"/>
            <a:ext cx="105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hamuje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CC611FA5-3B1C-5209-5B42-B3251E817CA5}"/>
              </a:ext>
            </a:extLst>
          </p:cNvPr>
          <p:cNvCxnSpPr>
            <a:cxnSpLocks/>
            <a:stCxn id="4" idx="2"/>
            <a:endCxn id="26" idx="0"/>
          </p:cNvCxnSpPr>
          <p:nvPr/>
        </p:nvCxnSpPr>
        <p:spPr>
          <a:xfrm>
            <a:off x="5949128" y="1053148"/>
            <a:ext cx="2081005" cy="7726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C660CBA-1ABF-BCCE-3FDE-F4B46DC4AB99}"/>
              </a:ext>
            </a:extLst>
          </p:cNvPr>
          <p:cNvSpPr txBox="1"/>
          <p:nvPr/>
        </p:nvSpPr>
        <p:spPr>
          <a:xfrm>
            <a:off x="7174726" y="1825771"/>
            <a:ext cx="171081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DYSBIOZA jelit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947977A-0E10-194F-5A86-040CAA9F7E4B}"/>
              </a:ext>
            </a:extLst>
          </p:cNvPr>
          <p:cNvSpPr txBox="1"/>
          <p:nvPr/>
        </p:nvSpPr>
        <p:spPr>
          <a:xfrm>
            <a:off x="7389804" y="3269168"/>
            <a:ext cx="4621817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Nieszczelne jelita, przenikanie do krwi niestrawionych białek pokarmowych, limfocyty je neutralizują przeciwciałami, które mogą być autoagresywne np. w Hashimoto</a:t>
            </a:r>
          </a:p>
        </p:txBody>
      </p:sp>
      <p:pic>
        <p:nvPicPr>
          <p:cNvPr id="30" name="Picture 2" descr="D:\Moje dokumenty\Ewa\zdjecia kuziwa\Image-05.JPG">
            <a:extLst>
              <a:ext uri="{FF2B5EF4-FFF2-40B4-BE49-F238E27FC236}">
                <a16:creationId xmlns:a16="http://schemas.microsoft.com/office/drawing/2014/main" id="{F01F64E1-89F4-9552-B68A-947583A4F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6" t="5406" r="8422"/>
          <a:stretch>
            <a:fillRect/>
          </a:stretch>
        </p:blipFill>
        <p:spPr>
          <a:xfrm>
            <a:off x="8064873" y="5066007"/>
            <a:ext cx="1870379" cy="1483433"/>
          </a:xfrm>
          <a:prstGeom prst="rect">
            <a:avLst/>
          </a:prstGeom>
          <a:noFill/>
          <a:ln w="38103" cap="flat">
            <a:solidFill>
              <a:srgbClr val="000000"/>
            </a:solidFill>
            <a:prstDash val="solid"/>
            <a:miter/>
          </a:ln>
          <a:effectLst>
            <a:outerShdw dist="53886" dir="13500000" algn="tl">
              <a:srgbClr val="808080"/>
            </a:outerShdw>
          </a:effectLst>
        </p:spPr>
      </p:pic>
      <p:pic>
        <p:nvPicPr>
          <p:cNvPr id="31" name="Picture 3" descr="D:\Moje dokumenty\Ewa\zdjecia kuziwa\Image-06.JPG">
            <a:extLst>
              <a:ext uri="{FF2B5EF4-FFF2-40B4-BE49-F238E27FC236}">
                <a16:creationId xmlns:a16="http://schemas.microsoft.com/office/drawing/2014/main" id="{789A6F7D-FE73-164E-2C76-E17A1AA0D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38" r="7017"/>
          <a:stretch>
            <a:fillRect/>
          </a:stretch>
        </p:blipFill>
        <p:spPr>
          <a:xfrm>
            <a:off x="10158348" y="4993299"/>
            <a:ext cx="1853273" cy="1614674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  <a:effectLst>
            <a:outerShdw dist="53886" dir="13500000" algn="tl">
              <a:srgbClr val="808080"/>
            </a:outerShdw>
          </a:effectLst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C039A987-15C1-29FA-563B-B38EC166CFDC}"/>
              </a:ext>
            </a:extLst>
          </p:cNvPr>
          <p:cNvSpPr txBox="1"/>
          <p:nvPr/>
        </p:nvSpPr>
        <p:spPr>
          <a:xfrm>
            <a:off x="4503795" y="5035410"/>
            <a:ext cx="3448042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000000"/>
                </a:solidFill>
                <a:latin typeface="Calibri"/>
              </a:rPr>
              <a:t>Post zwiększa fagocytozę  (pożeranie) m.in.  limfocytów 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000000"/>
                </a:solidFill>
                <a:latin typeface="Calibri"/>
              </a:rPr>
              <a:t>produkujących autoprzeciwciała (ważne w Hashimoto)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000000"/>
                </a:solidFill>
                <a:latin typeface="Calibri"/>
              </a:rPr>
              <a:t> przez leukocyty</a:t>
            </a:r>
            <a:endParaRPr lang="pl-PL" dirty="0"/>
          </a:p>
        </p:txBody>
      </p: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8E78B15A-42AD-2239-D7F7-A43D4423E1EB}"/>
              </a:ext>
            </a:extLst>
          </p:cNvPr>
          <p:cNvCxnSpPr>
            <a:cxnSpLocks/>
          </p:cNvCxnSpPr>
          <p:nvPr/>
        </p:nvCxnSpPr>
        <p:spPr>
          <a:xfrm>
            <a:off x="198471" y="4572765"/>
            <a:ext cx="119110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B5BD515F-19A4-1726-FBE2-7CC92B9F6B4D}"/>
              </a:ext>
            </a:extLst>
          </p:cNvPr>
          <p:cNvSpPr txBox="1"/>
          <p:nvPr/>
        </p:nvSpPr>
        <p:spPr>
          <a:xfrm>
            <a:off x="359533" y="4795114"/>
            <a:ext cx="4031226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POST</a:t>
            </a:r>
            <a:r>
              <a:rPr lang="pl-PL" dirty="0"/>
              <a:t> obniża INSULINĘ i cofa </a:t>
            </a:r>
            <a:r>
              <a:rPr lang="pl-PL" dirty="0" err="1"/>
              <a:t>insulinooporność</a:t>
            </a:r>
            <a:r>
              <a:rPr lang="pl-PL" dirty="0"/>
              <a:t>, PCOS, hamuje ESTROGENY i TESTOSTERON i zwiększa nośnik hormonów, cofa </a:t>
            </a:r>
            <a:r>
              <a:rPr lang="pl-PL" dirty="0" err="1"/>
              <a:t>dysbiozę</a:t>
            </a:r>
            <a:r>
              <a:rPr lang="pl-PL" dirty="0"/>
              <a:t> (eliminacja estrogenów ze stolcem), uszczelnia jelita (powrót owulacji)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427BE651-6908-9999-B6C7-A2FB4B804E08}"/>
              </a:ext>
            </a:extLst>
          </p:cNvPr>
          <p:cNvGraphicFramePr>
            <a:graphicFrameLocks/>
          </p:cNvGraphicFramePr>
          <p:nvPr/>
        </p:nvGraphicFramePr>
        <p:xfrm>
          <a:off x="8974046" y="644057"/>
          <a:ext cx="3044452" cy="2171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4D6AEC5-4257-9530-9E31-7B6BD4B0B90C}"/>
              </a:ext>
            </a:extLst>
          </p:cNvPr>
          <p:cNvSpPr txBox="1"/>
          <p:nvPr/>
        </p:nvSpPr>
        <p:spPr>
          <a:xfrm>
            <a:off x="9207273" y="615779"/>
            <a:ext cx="281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</a:rPr>
              <a:t>Redukcja anty TPO na poście</a:t>
            </a:r>
          </a:p>
          <a:p>
            <a:r>
              <a:rPr lang="pl-PL" sz="1600" dirty="0">
                <a:solidFill>
                  <a:schemeClr val="bg1"/>
                </a:solidFill>
              </a:rPr>
              <a:t>                       w Hashimoto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EA39CF8-2A72-820D-92EA-4C6A1D1F25E5}"/>
              </a:ext>
            </a:extLst>
          </p:cNvPr>
          <p:cNvSpPr txBox="1"/>
          <p:nvPr/>
        </p:nvSpPr>
        <p:spPr>
          <a:xfrm>
            <a:off x="8974046" y="4629323"/>
            <a:ext cx="220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 20 dniach postu</a:t>
            </a:r>
          </a:p>
        </p:txBody>
      </p:sp>
      <p:pic>
        <p:nvPicPr>
          <p:cNvPr id="4100" name="Picture 4" descr="Ultrasound in Polycystic Ovarian Syndrome: What? When? How? Why? Who? -  European Medical Journal">
            <a:extLst>
              <a:ext uri="{FF2B5EF4-FFF2-40B4-BE49-F238E27FC236}">
                <a16:creationId xmlns:a16="http://schemas.microsoft.com/office/drawing/2014/main" id="{0B07327F-41D3-119B-AEBD-EF3B8529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0" y="839933"/>
            <a:ext cx="2314575" cy="19716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29145F17-2444-3C20-9FAA-F128A1FB46A0}"/>
              </a:ext>
            </a:extLst>
          </p:cNvPr>
          <p:cNvSpPr txBox="1"/>
          <p:nvPr/>
        </p:nvSpPr>
        <p:spPr>
          <a:xfrm>
            <a:off x="413289" y="2852369"/>
            <a:ext cx="214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/>
              <a:t>Policystyczny</a:t>
            </a:r>
            <a:r>
              <a:rPr lang="pl-PL" dirty="0"/>
              <a:t> jajnik (USG)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A947408F-0BD2-BF42-F80C-9D0271BABB9D}"/>
              </a:ext>
            </a:extLst>
          </p:cNvPr>
          <p:cNvSpPr txBox="1"/>
          <p:nvPr/>
        </p:nvSpPr>
        <p:spPr>
          <a:xfrm>
            <a:off x="188740" y="6558498"/>
            <a:ext cx="87853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www.emjreviews.com/radiology/article/ultrasound-in-polycystic-ovarian-syndrome-what-when-how-why-who</a:t>
            </a:r>
          </a:p>
        </p:txBody>
      </p:sp>
    </p:spTree>
    <p:extLst>
      <p:ext uri="{BB962C8B-B14F-4D97-AF65-F5344CB8AC3E}">
        <p14:creationId xmlns:p14="http://schemas.microsoft.com/office/powerpoint/2010/main" val="2210220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3747D9E3-0615-4077-84A1-EFEF76A64440}"/>
              </a:ext>
            </a:extLst>
          </p:cNvPr>
          <p:cNvSpPr txBox="1"/>
          <p:nvPr/>
        </p:nvSpPr>
        <p:spPr>
          <a:xfrm>
            <a:off x="532180" y="1652141"/>
            <a:ext cx="4794219" cy="4062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  <a:r>
              <a:rPr lang="pl-PL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Zespół </a:t>
            </a:r>
            <a:r>
              <a:rPr lang="pl-PL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policystycznych</a:t>
            </a:r>
            <a:r>
              <a:rPr lang="pl-PL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jajników: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liczne torbiele (cysty) w jajnikach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zaburzenie owulacji (zaburzenie miesiączek)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jajniki wytwarzają nadmierne ilości męskich androgenów (hirsutyzm) co wiąże się z niepłodnością  </a:t>
            </a:r>
          </a:p>
          <a:p>
            <a:r>
              <a:rPr lang="pl-PL" dirty="0"/>
              <a:t>  Androgeny pobudzają cebulki włosowe, stąd nadmierne owłosienie twarzy i ciała, zwiększają produkcję łoju skórnego, co powoduje tłustą cerę i trądzik, łysienie typu męskiego, pogrubienie głosu, zwiększenie masy mięśniowej, </a:t>
            </a:r>
            <a:r>
              <a:rPr lang="pl-PL" dirty="0" err="1"/>
              <a:t>zmniej-szenie</a:t>
            </a:r>
            <a:r>
              <a:rPr lang="pl-PL" dirty="0"/>
              <a:t> piersi. </a:t>
            </a:r>
          </a:p>
          <a:p>
            <a:r>
              <a:rPr lang="pl-PL" dirty="0"/>
              <a:t>Leczenie: antykoncepcja, sterydy, depilacja</a:t>
            </a:r>
          </a:p>
          <a:p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C7DD59F-2082-42CE-B42A-3BC580FFA95A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600" b="1" dirty="0">
                <a:ln/>
                <a:solidFill>
                  <a:srgbClr val="C00000"/>
                </a:solidFill>
              </a:rPr>
              <a:t>Zespół </a:t>
            </a:r>
            <a:r>
              <a:rPr lang="pl-PL" sz="3600" b="1" dirty="0" err="1">
                <a:ln/>
                <a:solidFill>
                  <a:srgbClr val="C00000"/>
                </a:solidFill>
              </a:rPr>
              <a:t>policystycznych</a:t>
            </a:r>
            <a:r>
              <a:rPr lang="pl-PL" sz="3600" b="1" dirty="0">
                <a:ln/>
                <a:solidFill>
                  <a:srgbClr val="C00000"/>
                </a:solidFill>
              </a:rPr>
              <a:t> jajników</a:t>
            </a:r>
            <a:r>
              <a:rPr lang="pl-PL" sz="3600" b="1" cap="none" spc="0" dirty="0">
                <a:ln/>
                <a:solidFill>
                  <a:srgbClr val="C00000"/>
                </a:solidFill>
                <a:effectLst/>
              </a:rPr>
              <a:t>, a efekty diety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9031FFE-1AA9-4F9F-9B2D-BF3EE2D67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16432"/>
          <a:stretch/>
        </p:blipFill>
        <p:spPr>
          <a:xfrm rot="5400000">
            <a:off x="5477474" y="1535551"/>
            <a:ext cx="3235699" cy="24510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77F6B42-D16A-4674-8CEA-82774ACD9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t="15375" r="30990" b="23128"/>
          <a:stretch/>
        </p:blipFill>
        <p:spPr>
          <a:xfrm>
            <a:off x="8558055" y="1143208"/>
            <a:ext cx="2436144" cy="32356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245C75E-6456-40F4-B8AF-510F02170E77}"/>
              </a:ext>
            </a:extLst>
          </p:cNvPr>
          <p:cNvSpPr/>
          <p:nvPr/>
        </p:nvSpPr>
        <p:spPr>
          <a:xfrm>
            <a:off x="6096000" y="2223083"/>
            <a:ext cx="791363" cy="3149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D2068F9-79F0-4AD0-9B5B-F2445FAEF1B6}"/>
              </a:ext>
            </a:extLst>
          </p:cNvPr>
          <p:cNvSpPr/>
          <p:nvPr/>
        </p:nvSpPr>
        <p:spPr>
          <a:xfrm>
            <a:off x="8825217" y="2315742"/>
            <a:ext cx="855677" cy="2848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C17BC26-A8A0-4670-8A51-F48FF09DEC89}"/>
              </a:ext>
            </a:extLst>
          </p:cNvPr>
          <p:cNvSpPr txBox="1"/>
          <p:nvPr/>
        </p:nvSpPr>
        <p:spPr>
          <a:xfrm>
            <a:off x="5869816" y="4514463"/>
            <a:ext cx="512438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U kobiety lat 26, po 6-tyg. poście ustąpił zespół </a:t>
            </a:r>
            <a:r>
              <a:rPr lang="pl-PL" dirty="0" err="1"/>
              <a:t>policystycznych</a:t>
            </a:r>
            <a:r>
              <a:rPr lang="pl-PL" dirty="0"/>
              <a:t> jajników, oraz trądzik i zarost, powróciły regularne miesiączki, </a:t>
            </a:r>
          </a:p>
          <a:p>
            <a:pPr algn="ctr"/>
            <a:r>
              <a:rPr lang="pl-PL" dirty="0"/>
              <a:t>urodziła 2 dzieci</a:t>
            </a:r>
          </a:p>
        </p:txBody>
      </p:sp>
    </p:spTree>
    <p:extLst>
      <p:ext uri="{BB962C8B-B14F-4D97-AF65-F5344CB8AC3E}">
        <p14:creationId xmlns:p14="http://schemas.microsoft.com/office/powerpoint/2010/main" val="2312119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E1160834-D8AE-7CE3-4FD2-73CCA1ED041F}"/>
              </a:ext>
            </a:extLst>
          </p:cNvPr>
          <p:cNvSpPr/>
          <p:nvPr/>
        </p:nvSpPr>
        <p:spPr>
          <a:xfrm>
            <a:off x="2405077" y="203815"/>
            <a:ext cx="76787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80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Przerwa 15 minut</a:t>
            </a:r>
          </a:p>
        </p:txBody>
      </p:sp>
      <p:pic>
        <p:nvPicPr>
          <p:cNvPr id="2050" name="Picture 2" descr="A balanced diet for vegetarians | BBC Good Food">
            <a:extLst>
              <a:ext uri="{FF2B5EF4-FFF2-40B4-BE49-F238E27FC236}">
                <a16:creationId xmlns:a16="http://schemas.microsoft.com/office/drawing/2014/main" id="{12566A05-FA1B-93AA-D892-4ED1773A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71" y="1710134"/>
            <a:ext cx="9695658" cy="484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836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.wrzuta.pl/wi5963/f64ecf0a002182af500694e4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e tekstowe 1"/>
          <p:cNvSpPr txBox="1"/>
          <p:nvPr/>
        </p:nvSpPr>
        <p:spPr>
          <a:xfrm>
            <a:off x="2044866" y="1534367"/>
            <a:ext cx="7613251" cy="21236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Kobieta lat 43 niepłodna od 8 lat, przebyła </a:t>
            </a:r>
            <a:r>
              <a:rPr lang="pl-PL" sz="2400" b="1" u="sng" kern="0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kilkanaście samoistnych  poronień,</a:t>
            </a:r>
            <a:r>
              <a:rPr lang="pl-PL" sz="2400" b="1" kern="0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  traciła ciąże kilkutygodniowe, a nawet 4. miesięczne. Po zastosowaniu 6 - tygodniowej diety </a:t>
            </a:r>
            <a:r>
              <a:rPr lang="pl-PL" sz="2400" b="1" kern="0" dirty="0" err="1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warzywno</a:t>
            </a:r>
            <a:r>
              <a:rPr lang="pl-PL" sz="2400" b="1" kern="0" dirty="0">
                <a:solidFill>
                  <a:srgbClr val="FFC000"/>
                </a:solidFill>
                <a:effectLst>
                  <a:outerShdw dist="38096" dir="2700000">
                    <a:srgbClr val="000000"/>
                  </a:outerShdw>
                </a:effectLst>
                <a:latin typeface="Calibri"/>
              </a:rPr>
              <a:t> - owocowej mogła bez problemu donosić ciążę i urodzić zdrowego syna w 35 roku życia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35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rostokąt 2"/>
          <p:cNvSpPr/>
          <p:nvPr/>
        </p:nvSpPr>
        <p:spPr>
          <a:xfrm>
            <a:off x="1668187" y="912492"/>
            <a:ext cx="2900474" cy="6924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50" b="1" kern="0" dirty="0">
                <a:solidFill>
                  <a:srgbClr val="FFC000"/>
                </a:solidFill>
                <a:latin typeface="Calibri"/>
              </a:rPr>
              <a:t>Świadectwo:</a:t>
            </a:r>
          </a:p>
        </p:txBody>
      </p:sp>
      <p:sp>
        <p:nvSpPr>
          <p:cNvPr id="5" name="Prostokąt 4"/>
          <p:cNvSpPr/>
          <p:nvPr/>
        </p:nvSpPr>
        <p:spPr>
          <a:xfrm>
            <a:off x="2852000" y="5013176"/>
            <a:ext cx="6487994" cy="159274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300" b="1" kern="0" dirty="0">
                <a:solidFill>
                  <a:srgbClr val="FFC000"/>
                </a:solidFill>
                <a:latin typeface="Calibri"/>
              </a:rPr>
              <a:t>Jaki jest mechanizm diety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300" b="1" kern="0" dirty="0">
                <a:solidFill>
                  <a:srgbClr val="FFC000"/>
                </a:solidFill>
                <a:latin typeface="Calibri"/>
              </a:rPr>
              <a:t> w przypadku samoistnych poronień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300" b="1" kern="0" dirty="0">
                <a:solidFill>
                  <a:srgbClr val="FFC000"/>
                </a:solidFill>
                <a:latin typeface="Calibri"/>
              </a:rPr>
              <a:t>a także innych chorób ?</a:t>
            </a:r>
          </a:p>
        </p:txBody>
      </p:sp>
    </p:spTree>
    <p:extLst>
      <p:ext uri="{BB962C8B-B14F-4D97-AF65-F5344CB8AC3E}">
        <p14:creationId xmlns:p14="http://schemas.microsoft.com/office/powerpoint/2010/main" val="2181699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ole tekstowe 93">
            <a:extLst>
              <a:ext uri="{FF2B5EF4-FFF2-40B4-BE49-F238E27FC236}">
                <a16:creationId xmlns:a16="http://schemas.microsoft.com/office/drawing/2014/main" id="{9BCA920F-4FE1-425E-A1C4-B185B55F2929}"/>
              </a:ext>
            </a:extLst>
          </p:cNvPr>
          <p:cNvSpPr txBox="1"/>
          <p:nvPr/>
        </p:nvSpPr>
        <p:spPr>
          <a:xfrm>
            <a:off x="214424" y="2936386"/>
            <a:ext cx="1914469" cy="1583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93" name="Prostokąt 92">
            <a:extLst>
              <a:ext uri="{FF2B5EF4-FFF2-40B4-BE49-F238E27FC236}">
                <a16:creationId xmlns:a16="http://schemas.microsoft.com/office/drawing/2014/main" id="{67DE98E1-062A-A65C-A35F-A687ECB613BD}"/>
              </a:ext>
            </a:extLst>
          </p:cNvPr>
          <p:cNvSpPr/>
          <p:nvPr/>
        </p:nvSpPr>
        <p:spPr>
          <a:xfrm>
            <a:off x="288861" y="4252156"/>
            <a:ext cx="1852145" cy="246612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zaokrąglony 3"/>
          <p:cNvSpPr/>
          <p:nvPr/>
        </p:nvSpPr>
        <p:spPr>
          <a:xfrm>
            <a:off x="3763081" y="877306"/>
            <a:ext cx="1620402" cy="69194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DE80"/>
              </a:gs>
              <a:gs pos="100000">
                <a:srgbClr val="FFE8B3"/>
              </a:gs>
            </a:gsLst>
            <a:lin ang="16200000"/>
          </a:gradFill>
          <a:ln cap="flat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i="1" kern="0" dirty="0">
              <a:solidFill>
                <a:srgbClr val="000000"/>
              </a:solidFill>
              <a:latin typeface="Calibri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000000"/>
                </a:solidFill>
                <a:latin typeface="Calibri"/>
              </a:rPr>
              <a:t>Omega 6 </a:t>
            </a:r>
            <a:endParaRPr lang="pl-PL" kern="0" dirty="0">
              <a:solidFill>
                <a:srgbClr val="000000"/>
              </a:solidFill>
              <a:latin typeface="Calibri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(Słonecznikowy)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i="1" kern="0" dirty="0">
              <a:solidFill>
                <a:srgbClr val="000000"/>
              </a:solidFill>
              <a:latin typeface="Calibri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i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rostokąt zaokrąglony 4"/>
          <p:cNvSpPr/>
          <p:nvPr/>
        </p:nvSpPr>
        <p:spPr>
          <a:xfrm>
            <a:off x="3800243" y="1932021"/>
            <a:ext cx="1620182" cy="53636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DE80"/>
              </a:gs>
              <a:gs pos="100000">
                <a:srgbClr val="FFE8B3"/>
              </a:gs>
            </a:gsLst>
            <a:lin ang="16200000"/>
          </a:gradFill>
          <a:ln cap="flat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Wiesiołkowy</a:t>
            </a:r>
          </a:p>
        </p:txBody>
      </p:sp>
      <p:sp>
        <p:nvSpPr>
          <p:cNvPr id="5" name="Prostokąt zaokrąglony 5"/>
          <p:cNvSpPr/>
          <p:nvPr/>
        </p:nvSpPr>
        <p:spPr>
          <a:xfrm>
            <a:off x="5518457" y="870139"/>
            <a:ext cx="1534104" cy="6887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DE80"/>
              </a:gs>
              <a:gs pos="100000">
                <a:srgbClr val="FFE8B3"/>
              </a:gs>
            </a:gsLst>
            <a:lin ang="16200000"/>
          </a:gradFill>
          <a:ln cap="flat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i="1" kern="0" dirty="0">
              <a:solidFill>
                <a:srgbClr val="000000"/>
              </a:solidFill>
              <a:latin typeface="Calibri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000000"/>
                </a:solidFill>
                <a:latin typeface="Calibri"/>
              </a:rPr>
              <a:t>Omega 3 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(Lniany)</a:t>
            </a:r>
            <a:endParaRPr lang="pl-PL" sz="1600" kern="0" dirty="0">
              <a:solidFill>
                <a:srgbClr val="000000"/>
              </a:solidFill>
              <a:latin typeface="Calibri"/>
            </a:endParaRP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i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rostokąt zaokrąglony 6"/>
          <p:cNvSpPr/>
          <p:nvPr/>
        </p:nvSpPr>
        <p:spPr>
          <a:xfrm>
            <a:off x="5509765" y="1930862"/>
            <a:ext cx="1488315" cy="5871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FFDE80"/>
              </a:gs>
              <a:gs pos="100000">
                <a:srgbClr val="FFE8B3"/>
              </a:gs>
            </a:gsLst>
            <a:lin ang="16200000"/>
          </a:gradFill>
          <a:ln cap="flat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Rybny</a:t>
            </a:r>
            <a:r>
              <a:rPr lang="pl-PL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srgbClr val="000000"/>
                </a:solidFill>
                <a:latin typeface="Calibri"/>
              </a:rPr>
              <a:t>(EPA, DHA</a:t>
            </a:r>
            <a:r>
              <a:rPr lang="pl-PL" sz="1600" kern="0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7" name="Strzałka w lewo i prawo 7"/>
          <p:cNvSpPr/>
          <p:nvPr/>
        </p:nvSpPr>
        <p:spPr>
          <a:xfrm>
            <a:off x="4475124" y="1569251"/>
            <a:ext cx="1566175" cy="3240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desaturaza</a:t>
            </a:r>
            <a:endParaRPr lang="pl-PL" sz="2000" i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Prostokąt zaokrąglony 14"/>
          <p:cNvSpPr/>
          <p:nvPr/>
        </p:nvSpPr>
        <p:spPr>
          <a:xfrm>
            <a:off x="2323010" y="3219312"/>
            <a:ext cx="4953990" cy="26007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Olej wiesiołkowy i rybny jest: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budulcem </a:t>
            </a:r>
            <a:r>
              <a:rPr lang="pl-P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BŁON KOMÓRKOWYCH</a:t>
            </a:r>
            <a:r>
              <a:rPr 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zapewnia dobrą jakość skóry, szczelność barier jelitowych,  zapobiega alergii, autoagresji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tworzy </a:t>
            </a:r>
            <a:r>
              <a:rPr lang="pl-P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„obronne” EIKOZANOIDY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u="sng" kern="0" dirty="0"/>
              <a:t>przeciw</a:t>
            </a:r>
            <a:r>
              <a:rPr lang="pl-PL" kern="0" dirty="0"/>
              <a:t>: </a:t>
            </a:r>
            <a:r>
              <a:rPr 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zapalne, -bólowe, -miażdżycowe,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-rakowe, -paradontozie, -wrzodowe,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-zakrzepowe - poronne i około 100 innych </a:t>
            </a:r>
            <a:endParaRPr lang="pl-PL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" name="pole tekstowe 19"/>
          <p:cNvSpPr txBox="1"/>
          <p:nvPr/>
        </p:nvSpPr>
        <p:spPr>
          <a:xfrm>
            <a:off x="2836651" y="6022571"/>
            <a:ext cx="8102874" cy="684803"/>
          </a:xfrm>
          <a:prstGeom prst="rect">
            <a:avLst/>
          </a:prstGeom>
          <a:solidFill>
            <a:schemeClr val="bg1"/>
          </a:solidFill>
          <a:ln cap="flat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Post warzywno-owocowy przywraca prawidłowy szlak już po dwóch tygodniach,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 wiąże się z ustępowaniem poronień i wielu  innych chorób</a:t>
            </a:r>
            <a:r>
              <a:rPr lang="pl-PL" sz="2000" kern="0" dirty="0">
                <a:latin typeface="Calibri"/>
              </a:rPr>
              <a:t> </a:t>
            </a:r>
          </a:p>
        </p:txBody>
      </p:sp>
      <p:sp>
        <p:nvSpPr>
          <p:cNvPr id="14" name="Strzałka w dół 20"/>
          <p:cNvSpPr/>
          <p:nvPr/>
        </p:nvSpPr>
        <p:spPr>
          <a:xfrm>
            <a:off x="4232677" y="1607988"/>
            <a:ext cx="391962" cy="400008"/>
          </a:xfrm>
          <a:custGeom>
            <a:avLst>
              <a:gd name="f0" fmla="val 129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1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3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Prostokąt zaokrąglony 17"/>
          <p:cNvSpPr/>
          <p:nvPr/>
        </p:nvSpPr>
        <p:spPr>
          <a:xfrm>
            <a:off x="7432900" y="3201989"/>
            <a:ext cx="4703606" cy="257956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noFill/>
            <a:prstDash val="solid"/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68580" tIns="34290" rIns="68580" bIns="34290" anchor="ctr" anchorCtr="0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Niedobór oleju wiesiołkowego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i  rybnego </a:t>
            </a:r>
            <a:r>
              <a:rPr lang="pl-PL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p</a:t>
            </a: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owoduje</a:t>
            </a:r>
            <a:r>
              <a:rPr lang="pl-PL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nieszczelne </a:t>
            </a:r>
            <a:r>
              <a:rPr lang="pl-P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BŁONY KOMÓRKOWE,</a:t>
            </a:r>
            <a:r>
              <a:rPr lang="pl-PL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</a:t>
            </a: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suchą  skórę, alergie, autoagresje,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„przeciekające” jelita 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pl-PL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„złe” EIKOZANOIDY </a:t>
            </a:r>
            <a:r>
              <a:rPr lang="pl-PL" b="1" u="sng" kern="0" dirty="0">
                <a:solidFill>
                  <a:srgbClr val="000000"/>
                </a:solidFill>
                <a:latin typeface="Calibri"/>
              </a:rPr>
              <a:t>pro</a:t>
            </a:r>
            <a:r>
              <a:rPr lang="pl-PL" b="1" kern="0" dirty="0">
                <a:solidFill>
                  <a:srgbClr val="000000"/>
                </a:solidFill>
                <a:latin typeface="Calibri"/>
              </a:rPr>
              <a:t>: </a:t>
            </a:r>
            <a:r>
              <a:rPr lang="pl-PL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 </a:t>
            </a: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zapalne,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-bólowe, -miażdżycowe, -rakowe,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-paradontozie, -wrzodowe, -zakrzepowe</a:t>
            </a:r>
            <a:r>
              <a:rPr 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- poronne i  około 100 innych</a:t>
            </a:r>
          </a:p>
        </p:txBody>
      </p:sp>
      <p:sp>
        <p:nvSpPr>
          <p:cNvPr id="17" name="Prostokąt zaokrąglony 17"/>
          <p:cNvSpPr/>
          <p:nvPr/>
        </p:nvSpPr>
        <p:spPr>
          <a:xfrm>
            <a:off x="9191852" y="1725208"/>
            <a:ext cx="1861602" cy="10576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4">
              <a:lumMod val="75000"/>
            </a:schemeClr>
          </a:solidFill>
          <a:ln w="12701" cap="flat">
            <a:noFill/>
            <a:custDash>
              <a:ds d="300000" sp="300000"/>
            </a:custDash>
            <a:miter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srgbClr val="FFFFFF"/>
                </a:solidFill>
                <a:latin typeface="Calibri"/>
              </a:rPr>
              <a:t>KWAS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b="1" kern="0" dirty="0">
                <a:solidFill>
                  <a:srgbClr val="FFFFFF"/>
                </a:solidFill>
                <a:latin typeface="Calibri"/>
              </a:rPr>
              <a:t>ARACHIDONOWY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kern="0" dirty="0">
                <a:solidFill>
                  <a:srgbClr val="FFFFFF"/>
                </a:solidFill>
                <a:latin typeface="Calibri"/>
              </a:rPr>
              <a:t>(tłuszcz zwierzęcy) </a:t>
            </a:r>
          </a:p>
        </p:txBody>
      </p:sp>
      <p:cxnSp>
        <p:nvCxnSpPr>
          <p:cNvPr id="18" name="Łącznik prosty ze strzałką 19"/>
          <p:cNvCxnSpPr>
            <a:cxnSpLocks/>
          </p:cNvCxnSpPr>
          <p:nvPr/>
        </p:nvCxnSpPr>
        <p:spPr>
          <a:xfrm>
            <a:off x="4475124" y="2644371"/>
            <a:ext cx="4762403" cy="10600"/>
          </a:xfrm>
          <a:prstGeom prst="straightConnector1">
            <a:avLst/>
          </a:prstGeom>
          <a:noFill/>
          <a:ln w="57150" cap="flat">
            <a:solidFill>
              <a:srgbClr val="C00000"/>
            </a:solidFill>
            <a:prstDash val="sysDot"/>
            <a:miter/>
            <a:tailEnd type="arrow"/>
          </a:ln>
        </p:spPr>
      </p:cxnSp>
      <p:sp>
        <p:nvSpPr>
          <p:cNvPr id="21" name="Strzałka w dół 32"/>
          <p:cNvSpPr/>
          <p:nvPr/>
        </p:nvSpPr>
        <p:spPr>
          <a:xfrm>
            <a:off x="9872356" y="2788432"/>
            <a:ext cx="379329" cy="361389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1" cap="flat">
            <a:solidFill>
              <a:schemeClr val="bg1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Strzałka w dół 20"/>
          <p:cNvSpPr/>
          <p:nvPr/>
        </p:nvSpPr>
        <p:spPr>
          <a:xfrm>
            <a:off x="4265097" y="2517752"/>
            <a:ext cx="422385" cy="484027"/>
          </a:xfrm>
          <a:custGeom>
            <a:avLst>
              <a:gd name="f0" fmla="val 129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1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3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Strzałka w dół 20"/>
          <p:cNvSpPr/>
          <p:nvPr/>
        </p:nvSpPr>
        <p:spPr>
          <a:xfrm>
            <a:off x="5900019" y="1578887"/>
            <a:ext cx="391962" cy="400008"/>
          </a:xfrm>
          <a:custGeom>
            <a:avLst>
              <a:gd name="f0" fmla="val 129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1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3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Strzałka w dół 20"/>
          <p:cNvSpPr/>
          <p:nvPr/>
        </p:nvSpPr>
        <p:spPr>
          <a:xfrm>
            <a:off x="5960841" y="2598745"/>
            <a:ext cx="366846" cy="418071"/>
          </a:xfrm>
          <a:custGeom>
            <a:avLst>
              <a:gd name="f0" fmla="val 1296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1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35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D9A9C74-6059-49F4-A533-89F9541C999D}"/>
              </a:ext>
            </a:extLst>
          </p:cNvPr>
          <p:cNvSpPr/>
          <p:nvPr/>
        </p:nvSpPr>
        <p:spPr>
          <a:xfrm>
            <a:off x="2478323" y="-1873"/>
            <a:ext cx="49429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800" cap="none" spc="0" dirty="0">
                <a:ln/>
                <a:effectLst/>
              </a:rPr>
              <a:t>Przemiana kwasów tłuszczowych</a:t>
            </a:r>
          </a:p>
        </p:txBody>
      </p:sp>
      <p:sp>
        <p:nvSpPr>
          <p:cNvPr id="27" name="AutoShape 2" descr="Zdjęcie Stock: Skaningowa mikrografia elektronowa SEM komórka rakowa atakująca makrofagami.  Komórka zaczyna zaokrąglać i traci pseudonogi.">
            <a:extLst>
              <a:ext uri="{FF2B5EF4-FFF2-40B4-BE49-F238E27FC236}">
                <a16:creationId xmlns:a16="http://schemas.microsoft.com/office/drawing/2014/main" id="{CBC70D5A-889F-43C5-997D-87415E09C9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466C31C-7AE4-4839-8CA9-DFFCFBA64733}"/>
              </a:ext>
            </a:extLst>
          </p:cNvPr>
          <p:cNvSpPr txBox="1"/>
          <p:nvPr/>
        </p:nvSpPr>
        <p:spPr>
          <a:xfrm>
            <a:off x="6602540" y="2680960"/>
            <a:ext cx="163747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ZŁY SZLAK</a:t>
            </a:r>
          </a:p>
        </p:txBody>
      </p:sp>
      <p:sp>
        <p:nvSpPr>
          <p:cNvPr id="19" name="Dymek myśli: chmurka 18">
            <a:extLst>
              <a:ext uri="{FF2B5EF4-FFF2-40B4-BE49-F238E27FC236}">
                <a16:creationId xmlns:a16="http://schemas.microsoft.com/office/drawing/2014/main" id="{D53388E9-41FC-4BA6-8537-A079569519CF}"/>
              </a:ext>
            </a:extLst>
          </p:cNvPr>
          <p:cNvSpPr/>
          <p:nvPr/>
        </p:nvSpPr>
        <p:spPr>
          <a:xfrm>
            <a:off x="6993133" y="291022"/>
            <a:ext cx="3294019" cy="1933402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dirty="0">
                <a:solidFill>
                  <a:schemeClr val="tx1"/>
                </a:solidFill>
              </a:rPr>
              <a:t>cukier (INSULINA) nadmiar omega 6/3 alkohol, infekcje aspiryna, stres</a:t>
            </a:r>
          </a:p>
          <a:p>
            <a:pPr algn="ctr"/>
            <a:r>
              <a:rPr lang="pl-PL" dirty="0">
                <a:solidFill>
                  <a:schemeClr val="tx1"/>
                </a:solidFill>
              </a:rPr>
              <a:t> margaryna </a:t>
            </a:r>
          </a:p>
          <a:p>
            <a:pPr algn="ctr"/>
            <a:r>
              <a:rPr lang="pl-PL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" name="Obraz 1" descr="http://www.pathguy.com/sol/46473.jpg">
            <a:extLst>
              <a:ext uri="{FF2B5EF4-FFF2-40B4-BE49-F238E27FC236}">
                <a16:creationId xmlns:a16="http://schemas.microsoft.com/office/drawing/2014/main" id="{D690FCB3-A02A-0B20-1D13-014161670259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094" y="5115490"/>
            <a:ext cx="1973677" cy="16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Prostokąt: zaokrąglone rogi 28">
            <a:extLst>
              <a:ext uri="{FF2B5EF4-FFF2-40B4-BE49-F238E27FC236}">
                <a16:creationId xmlns:a16="http://schemas.microsoft.com/office/drawing/2014/main" id="{6785B499-5748-AB93-36F7-3C3085941174}"/>
              </a:ext>
            </a:extLst>
          </p:cNvPr>
          <p:cNvSpPr/>
          <p:nvPr/>
        </p:nvSpPr>
        <p:spPr>
          <a:xfrm>
            <a:off x="479376" y="3581400"/>
            <a:ext cx="216024" cy="6396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EF12B933-C976-41CB-7BA4-9F79437D328D}"/>
              </a:ext>
            </a:extLst>
          </p:cNvPr>
          <p:cNvSpPr/>
          <p:nvPr/>
        </p:nvSpPr>
        <p:spPr>
          <a:xfrm>
            <a:off x="551384" y="3789039"/>
            <a:ext cx="72008" cy="2160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DEC3A86F-7977-C065-8CA9-6F3BBB999E39}"/>
              </a:ext>
            </a:extLst>
          </p:cNvPr>
          <p:cNvSpPr/>
          <p:nvPr/>
        </p:nvSpPr>
        <p:spPr>
          <a:xfrm>
            <a:off x="466996" y="3276599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107F1CAE-10E3-3A91-51BD-C1AFB254311C}"/>
              </a:ext>
            </a:extLst>
          </p:cNvPr>
          <p:cNvSpPr/>
          <p:nvPr/>
        </p:nvSpPr>
        <p:spPr>
          <a:xfrm>
            <a:off x="533229" y="3276599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F08FA54A-9D34-3086-A1DF-57F72E69D3DE}"/>
              </a:ext>
            </a:extLst>
          </p:cNvPr>
          <p:cNvSpPr/>
          <p:nvPr/>
        </p:nvSpPr>
        <p:spPr>
          <a:xfrm>
            <a:off x="611178" y="3266229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C142A290-8CED-7F33-12D4-C52E4F42CD08}"/>
              </a:ext>
            </a:extLst>
          </p:cNvPr>
          <p:cNvSpPr/>
          <p:nvPr/>
        </p:nvSpPr>
        <p:spPr>
          <a:xfrm>
            <a:off x="732235" y="3581400"/>
            <a:ext cx="216024" cy="63968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: zaokrąglone rogi 36">
            <a:extLst>
              <a:ext uri="{FF2B5EF4-FFF2-40B4-BE49-F238E27FC236}">
                <a16:creationId xmlns:a16="http://schemas.microsoft.com/office/drawing/2014/main" id="{97335CF9-420A-28C2-5D75-D5720FA1CA16}"/>
              </a:ext>
            </a:extLst>
          </p:cNvPr>
          <p:cNvSpPr/>
          <p:nvPr/>
        </p:nvSpPr>
        <p:spPr>
          <a:xfrm>
            <a:off x="984066" y="3599200"/>
            <a:ext cx="216024" cy="63968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: zaokrąglone rogi 37">
            <a:extLst>
              <a:ext uri="{FF2B5EF4-FFF2-40B4-BE49-F238E27FC236}">
                <a16:creationId xmlns:a16="http://schemas.microsoft.com/office/drawing/2014/main" id="{0D7565D7-4D99-3396-1919-6128FD73694F}"/>
              </a:ext>
            </a:extLst>
          </p:cNvPr>
          <p:cNvSpPr/>
          <p:nvPr/>
        </p:nvSpPr>
        <p:spPr>
          <a:xfrm>
            <a:off x="1454840" y="3581399"/>
            <a:ext cx="216024" cy="63968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0E4A63D1-CF62-3A5C-C664-EC24E17E5FD6}"/>
              </a:ext>
            </a:extLst>
          </p:cNvPr>
          <p:cNvSpPr/>
          <p:nvPr/>
        </p:nvSpPr>
        <p:spPr>
          <a:xfrm>
            <a:off x="1718752" y="3581399"/>
            <a:ext cx="216024" cy="63968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Owal 41">
            <a:extLst>
              <a:ext uri="{FF2B5EF4-FFF2-40B4-BE49-F238E27FC236}">
                <a16:creationId xmlns:a16="http://schemas.microsoft.com/office/drawing/2014/main" id="{321D18AD-28B3-CDDF-BC4B-137813002CFF}"/>
              </a:ext>
            </a:extLst>
          </p:cNvPr>
          <p:cNvSpPr/>
          <p:nvPr/>
        </p:nvSpPr>
        <p:spPr>
          <a:xfrm>
            <a:off x="799532" y="3800308"/>
            <a:ext cx="72008" cy="2160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Owal 42">
            <a:extLst>
              <a:ext uri="{FF2B5EF4-FFF2-40B4-BE49-F238E27FC236}">
                <a16:creationId xmlns:a16="http://schemas.microsoft.com/office/drawing/2014/main" id="{73A3055F-582E-A498-DDC1-0C75352C6334}"/>
              </a:ext>
            </a:extLst>
          </p:cNvPr>
          <p:cNvSpPr/>
          <p:nvPr/>
        </p:nvSpPr>
        <p:spPr>
          <a:xfrm>
            <a:off x="1052590" y="3788542"/>
            <a:ext cx="72008" cy="2160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Owal 43">
            <a:extLst>
              <a:ext uri="{FF2B5EF4-FFF2-40B4-BE49-F238E27FC236}">
                <a16:creationId xmlns:a16="http://schemas.microsoft.com/office/drawing/2014/main" id="{061DC6DA-96D8-A3E8-BBB1-BC00A55341EC}"/>
              </a:ext>
            </a:extLst>
          </p:cNvPr>
          <p:cNvSpPr/>
          <p:nvPr/>
        </p:nvSpPr>
        <p:spPr>
          <a:xfrm>
            <a:off x="1508554" y="3788045"/>
            <a:ext cx="72008" cy="2160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Owal 44">
            <a:extLst>
              <a:ext uri="{FF2B5EF4-FFF2-40B4-BE49-F238E27FC236}">
                <a16:creationId xmlns:a16="http://schemas.microsoft.com/office/drawing/2014/main" id="{62250446-697B-2C92-5129-31618249F8D1}"/>
              </a:ext>
            </a:extLst>
          </p:cNvPr>
          <p:cNvSpPr/>
          <p:nvPr/>
        </p:nvSpPr>
        <p:spPr>
          <a:xfrm>
            <a:off x="1790760" y="3794679"/>
            <a:ext cx="72008" cy="2160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9" name="Łącznik: zakrzywiony 48">
            <a:extLst>
              <a:ext uri="{FF2B5EF4-FFF2-40B4-BE49-F238E27FC236}">
                <a16:creationId xmlns:a16="http://schemas.microsoft.com/office/drawing/2014/main" id="{282204C8-3611-89A8-1C0C-16380D16536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44330" y="3836012"/>
            <a:ext cx="536344" cy="27121"/>
          </a:xfrm>
          <a:prstGeom prst="curved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rostokąt: zaokrąglone rogi 55">
            <a:extLst>
              <a:ext uri="{FF2B5EF4-FFF2-40B4-BE49-F238E27FC236}">
                <a16:creationId xmlns:a16="http://schemas.microsoft.com/office/drawing/2014/main" id="{C9E6C2E0-DFF8-2489-9B32-DAF0491CE729}"/>
              </a:ext>
            </a:extLst>
          </p:cNvPr>
          <p:cNvSpPr/>
          <p:nvPr/>
        </p:nvSpPr>
        <p:spPr>
          <a:xfrm>
            <a:off x="744230" y="3276599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Prostokąt: zaokrąglone rogi 56">
            <a:extLst>
              <a:ext uri="{FF2B5EF4-FFF2-40B4-BE49-F238E27FC236}">
                <a16:creationId xmlns:a16="http://schemas.microsoft.com/office/drawing/2014/main" id="{065ADF37-805D-B4E9-7D68-30DD6CA7149B}"/>
              </a:ext>
            </a:extLst>
          </p:cNvPr>
          <p:cNvSpPr/>
          <p:nvPr/>
        </p:nvSpPr>
        <p:spPr>
          <a:xfrm>
            <a:off x="822179" y="3276599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Prostokąt: zaokrąglone rogi 57">
            <a:extLst>
              <a:ext uri="{FF2B5EF4-FFF2-40B4-BE49-F238E27FC236}">
                <a16:creationId xmlns:a16="http://schemas.microsoft.com/office/drawing/2014/main" id="{A74F472E-BE7E-6C50-1FAD-73679DACDFF5}"/>
              </a:ext>
            </a:extLst>
          </p:cNvPr>
          <p:cNvSpPr/>
          <p:nvPr/>
        </p:nvSpPr>
        <p:spPr>
          <a:xfrm>
            <a:off x="887594" y="3286970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Prostokąt: zaokrąglone rogi 58">
            <a:extLst>
              <a:ext uri="{FF2B5EF4-FFF2-40B4-BE49-F238E27FC236}">
                <a16:creationId xmlns:a16="http://schemas.microsoft.com/office/drawing/2014/main" id="{8724EA0B-E75D-D21D-E565-C6A3FE0D10F1}"/>
              </a:ext>
            </a:extLst>
          </p:cNvPr>
          <p:cNvSpPr/>
          <p:nvPr/>
        </p:nvSpPr>
        <p:spPr>
          <a:xfrm>
            <a:off x="1022653" y="3266229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Prostokąt: zaokrąglone rogi 59">
            <a:extLst>
              <a:ext uri="{FF2B5EF4-FFF2-40B4-BE49-F238E27FC236}">
                <a16:creationId xmlns:a16="http://schemas.microsoft.com/office/drawing/2014/main" id="{445BEBC9-C624-07B7-D621-A2E4F532FE40}"/>
              </a:ext>
            </a:extLst>
          </p:cNvPr>
          <p:cNvSpPr/>
          <p:nvPr/>
        </p:nvSpPr>
        <p:spPr>
          <a:xfrm>
            <a:off x="1091530" y="3255858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rostokąt: zaokrąglone rogi 60">
            <a:extLst>
              <a:ext uri="{FF2B5EF4-FFF2-40B4-BE49-F238E27FC236}">
                <a16:creationId xmlns:a16="http://schemas.microsoft.com/office/drawing/2014/main" id="{C365A1F5-00F0-3580-E389-642410962918}"/>
              </a:ext>
            </a:extLst>
          </p:cNvPr>
          <p:cNvSpPr/>
          <p:nvPr/>
        </p:nvSpPr>
        <p:spPr>
          <a:xfrm>
            <a:off x="1160547" y="3255858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Prostokąt: zaokrąglone rogi 61">
            <a:extLst>
              <a:ext uri="{FF2B5EF4-FFF2-40B4-BE49-F238E27FC236}">
                <a16:creationId xmlns:a16="http://schemas.microsoft.com/office/drawing/2014/main" id="{43A3B79B-E4FD-BBE5-2B71-5C8C5886FC39}"/>
              </a:ext>
            </a:extLst>
          </p:cNvPr>
          <p:cNvSpPr/>
          <p:nvPr/>
        </p:nvSpPr>
        <p:spPr>
          <a:xfrm>
            <a:off x="1465724" y="3276599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Prostokąt: zaokrąglone rogi 62">
            <a:extLst>
              <a:ext uri="{FF2B5EF4-FFF2-40B4-BE49-F238E27FC236}">
                <a16:creationId xmlns:a16="http://schemas.microsoft.com/office/drawing/2014/main" id="{2634CA72-E678-4B70-7641-AF8C7123500C}"/>
              </a:ext>
            </a:extLst>
          </p:cNvPr>
          <p:cNvSpPr/>
          <p:nvPr/>
        </p:nvSpPr>
        <p:spPr>
          <a:xfrm>
            <a:off x="1544257" y="3276223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Prostokąt: zaokrąglone rogi 63">
            <a:extLst>
              <a:ext uri="{FF2B5EF4-FFF2-40B4-BE49-F238E27FC236}">
                <a16:creationId xmlns:a16="http://schemas.microsoft.com/office/drawing/2014/main" id="{FC7EABEA-7445-C253-ABC4-B5BE3C1ED64E}"/>
              </a:ext>
            </a:extLst>
          </p:cNvPr>
          <p:cNvSpPr/>
          <p:nvPr/>
        </p:nvSpPr>
        <p:spPr>
          <a:xfrm>
            <a:off x="1607560" y="3275101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Prostokąt: zaokrąglone rogi 64">
            <a:extLst>
              <a:ext uri="{FF2B5EF4-FFF2-40B4-BE49-F238E27FC236}">
                <a16:creationId xmlns:a16="http://schemas.microsoft.com/office/drawing/2014/main" id="{98566B48-FB06-B917-AB85-2C30264E36F3}"/>
              </a:ext>
            </a:extLst>
          </p:cNvPr>
          <p:cNvSpPr/>
          <p:nvPr/>
        </p:nvSpPr>
        <p:spPr>
          <a:xfrm>
            <a:off x="1744880" y="3266229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Prostokąt: zaokrąglone rogi 65">
            <a:extLst>
              <a:ext uri="{FF2B5EF4-FFF2-40B4-BE49-F238E27FC236}">
                <a16:creationId xmlns:a16="http://schemas.microsoft.com/office/drawing/2014/main" id="{D7E516AB-BAB3-FD5F-F4DC-8437DED00F16}"/>
              </a:ext>
            </a:extLst>
          </p:cNvPr>
          <p:cNvSpPr/>
          <p:nvPr/>
        </p:nvSpPr>
        <p:spPr>
          <a:xfrm>
            <a:off x="1803715" y="3264354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Prostokąt: zaokrąglone rogi 66">
            <a:extLst>
              <a:ext uri="{FF2B5EF4-FFF2-40B4-BE49-F238E27FC236}">
                <a16:creationId xmlns:a16="http://schemas.microsoft.com/office/drawing/2014/main" id="{3F0244D2-51F5-7D76-6135-C1363616D084}"/>
              </a:ext>
            </a:extLst>
          </p:cNvPr>
          <p:cNvSpPr/>
          <p:nvPr/>
        </p:nvSpPr>
        <p:spPr>
          <a:xfrm>
            <a:off x="1871507" y="3264354"/>
            <a:ext cx="45719" cy="304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Schemat blokowy: operacja sumowania 67">
            <a:extLst>
              <a:ext uri="{FF2B5EF4-FFF2-40B4-BE49-F238E27FC236}">
                <a16:creationId xmlns:a16="http://schemas.microsoft.com/office/drawing/2014/main" id="{9333501C-1945-D7FF-AE11-5785F7A73FA2}"/>
              </a:ext>
            </a:extLst>
          </p:cNvPr>
          <p:cNvSpPr/>
          <p:nvPr/>
        </p:nvSpPr>
        <p:spPr>
          <a:xfrm>
            <a:off x="1260165" y="3381782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Schemat blokowy: operacja sumowania 68">
            <a:extLst>
              <a:ext uri="{FF2B5EF4-FFF2-40B4-BE49-F238E27FC236}">
                <a16:creationId xmlns:a16="http://schemas.microsoft.com/office/drawing/2014/main" id="{847C1D20-F587-6F9B-390E-64AE2D95AA54}"/>
              </a:ext>
            </a:extLst>
          </p:cNvPr>
          <p:cNvSpPr/>
          <p:nvPr/>
        </p:nvSpPr>
        <p:spPr>
          <a:xfrm>
            <a:off x="1412565" y="3534182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0" name="Schemat blokowy: operacja sumowania 69">
            <a:extLst>
              <a:ext uri="{FF2B5EF4-FFF2-40B4-BE49-F238E27FC236}">
                <a16:creationId xmlns:a16="http://schemas.microsoft.com/office/drawing/2014/main" id="{56E7B36B-197C-099C-3798-B940D573F24B}"/>
              </a:ext>
            </a:extLst>
          </p:cNvPr>
          <p:cNvSpPr/>
          <p:nvPr/>
        </p:nvSpPr>
        <p:spPr>
          <a:xfrm>
            <a:off x="1275032" y="3310402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Schemat blokowy: operacja sumowania 70">
            <a:extLst>
              <a:ext uri="{FF2B5EF4-FFF2-40B4-BE49-F238E27FC236}">
                <a16:creationId xmlns:a16="http://schemas.microsoft.com/office/drawing/2014/main" id="{77541237-323F-F824-D92A-A4F9B02DC1E6}"/>
              </a:ext>
            </a:extLst>
          </p:cNvPr>
          <p:cNvSpPr/>
          <p:nvPr/>
        </p:nvSpPr>
        <p:spPr>
          <a:xfrm>
            <a:off x="1333867" y="3271537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Schemat blokowy: operacja sumowania 71">
            <a:extLst>
              <a:ext uri="{FF2B5EF4-FFF2-40B4-BE49-F238E27FC236}">
                <a16:creationId xmlns:a16="http://schemas.microsoft.com/office/drawing/2014/main" id="{AD5785B4-9F9B-0ABD-E9C1-642D9C57AC8A}"/>
              </a:ext>
            </a:extLst>
          </p:cNvPr>
          <p:cNvSpPr/>
          <p:nvPr/>
        </p:nvSpPr>
        <p:spPr>
          <a:xfrm>
            <a:off x="1381819" y="3465705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3" name="Schemat blokowy: operacja sumowania 72">
            <a:extLst>
              <a:ext uri="{FF2B5EF4-FFF2-40B4-BE49-F238E27FC236}">
                <a16:creationId xmlns:a16="http://schemas.microsoft.com/office/drawing/2014/main" id="{D14C6196-6966-1DFE-56A8-4026215EBC1A}"/>
              </a:ext>
            </a:extLst>
          </p:cNvPr>
          <p:cNvSpPr/>
          <p:nvPr/>
        </p:nvSpPr>
        <p:spPr>
          <a:xfrm>
            <a:off x="1114389" y="4283381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4" name="Schemat blokowy: operacja sumowania 73">
            <a:extLst>
              <a:ext uri="{FF2B5EF4-FFF2-40B4-BE49-F238E27FC236}">
                <a16:creationId xmlns:a16="http://schemas.microsoft.com/office/drawing/2014/main" id="{BFB76E41-F87E-1789-B9E5-4FFD2FC3DFCF}"/>
              </a:ext>
            </a:extLst>
          </p:cNvPr>
          <p:cNvSpPr/>
          <p:nvPr/>
        </p:nvSpPr>
        <p:spPr>
          <a:xfrm>
            <a:off x="1137248" y="4331385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5" name="Schemat blokowy: operacja sumowania 74">
            <a:extLst>
              <a:ext uri="{FF2B5EF4-FFF2-40B4-BE49-F238E27FC236}">
                <a16:creationId xmlns:a16="http://schemas.microsoft.com/office/drawing/2014/main" id="{046929E6-6A00-0EAC-F298-F3F6581D0A07}"/>
              </a:ext>
            </a:extLst>
          </p:cNvPr>
          <p:cNvSpPr/>
          <p:nvPr/>
        </p:nvSpPr>
        <p:spPr>
          <a:xfrm>
            <a:off x="1266783" y="4272130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6" name="Schemat blokowy: operacja sumowania 75">
            <a:extLst>
              <a:ext uri="{FF2B5EF4-FFF2-40B4-BE49-F238E27FC236}">
                <a16:creationId xmlns:a16="http://schemas.microsoft.com/office/drawing/2014/main" id="{EF8C022E-0164-5DBD-8780-BA97267A24D2}"/>
              </a:ext>
            </a:extLst>
          </p:cNvPr>
          <p:cNvSpPr/>
          <p:nvPr/>
        </p:nvSpPr>
        <p:spPr>
          <a:xfrm>
            <a:off x="1324484" y="4284145"/>
            <a:ext cx="45719" cy="45719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8" name="Owal 77">
            <a:extLst>
              <a:ext uri="{FF2B5EF4-FFF2-40B4-BE49-F238E27FC236}">
                <a16:creationId xmlns:a16="http://schemas.microsoft.com/office/drawing/2014/main" id="{B7219A3B-D14E-9836-D74B-99EF8AC8E2D0}"/>
              </a:ext>
            </a:extLst>
          </p:cNvPr>
          <p:cNvSpPr/>
          <p:nvPr/>
        </p:nvSpPr>
        <p:spPr>
          <a:xfrm>
            <a:off x="466996" y="4272130"/>
            <a:ext cx="111952" cy="1352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0" name="Owal 79">
            <a:extLst>
              <a:ext uri="{FF2B5EF4-FFF2-40B4-BE49-F238E27FC236}">
                <a16:creationId xmlns:a16="http://schemas.microsoft.com/office/drawing/2014/main" id="{243642A2-852D-CB1C-B7BA-DD3F58FCA39D}"/>
              </a:ext>
            </a:extLst>
          </p:cNvPr>
          <p:cNvSpPr/>
          <p:nvPr/>
        </p:nvSpPr>
        <p:spPr>
          <a:xfrm>
            <a:off x="649571" y="4301216"/>
            <a:ext cx="170553" cy="9368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1" name="Owal 80">
            <a:extLst>
              <a:ext uri="{FF2B5EF4-FFF2-40B4-BE49-F238E27FC236}">
                <a16:creationId xmlns:a16="http://schemas.microsoft.com/office/drawing/2014/main" id="{F4697777-344C-9EC3-47E2-E2F18A8789CF}"/>
              </a:ext>
            </a:extLst>
          </p:cNvPr>
          <p:cNvSpPr/>
          <p:nvPr/>
        </p:nvSpPr>
        <p:spPr>
          <a:xfrm>
            <a:off x="782621" y="4242025"/>
            <a:ext cx="170553" cy="9368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2" name="Owal 81">
            <a:extLst>
              <a:ext uri="{FF2B5EF4-FFF2-40B4-BE49-F238E27FC236}">
                <a16:creationId xmlns:a16="http://schemas.microsoft.com/office/drawing/2014/main" id="{435D524A-9460-9589-5691-7645FB0E83B3}"/>
              </a:ext>
            </a:extLst>
          </p:cNvPr>
          <p:cNvSpPr/>
          <p:nvPr/>
        </p:nvSpPr>
        <p:spPr>
          <a:xfrm>
            <a:off x="1407920" y="4307797"/>
            <a:ext cx="170553" cy="9368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4" name="pole tekstowe 83">
            <a:extLst>
              <a:ext uri="{FF2B5EF4-FFF2-40B4-BE49-F238E27FC236}">
                <a16:creationId xmlns:a16="http://schemas.microsoft.com/office/drawing/2014/main" id="{000C5FE4-D380-E805-AAB7-8C423222F24B}"/>
              </a:ext>
            </a:extLst>
          </p:cNvPr>
          <p:cNvSpPr txBox="1"/>
          <p:nvPr/>
        </p:nvSpPr>
        <p:spPr>
          <a:xfrm>
            <a:off x="196128" y="4626961"/>
            <a:ext cx="1973677" cy="367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Przeciekające jelito</a:t>
            </a:r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BCE9054D-221A-9150-8ADD-6DBA1EA1A512}"/>
              </a:ext>
            </a:extLst>
          </p:cNvPr>
          <p:cNvCxnSpPr/>
          <p:nvPr/>
        </p:nvCxnSpPr>
        <p:spPr>
          <a:xfrm flipH="1">
            <a:off x="5591944" y="1725208"/>
            <a:ext cx="1296144" cy="8735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0EAF655A-B51F-042A-495A-D22785F27FF0}"/>
              </a:ext>
            </a:extLst>
          </p:cNvPr>
          <p:cNvCxnSpPr/>
          <p:nvPr/>
        </p:nvCxnSpPr>
        <p:spPr>
          <a:xfrm>
            <a:off x="5663952" y="1844824"/>
            <a:ext cx="1107625" cy="7539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Obraz 9" descr="http://ewadabrowska.ovh.org/images/stories/krwinki1.jpg">
            <a:extLst>
              <a:ext uri="{FF2B5EF4-FFF2-40B4-BE49-F238E27FC236}">
                <a16:creationId xmlns:a16="http://schemas.microsoft.com/office/drawing/2014/main" id="{0932D418-BDB4-5224-FD9B-35717F39D0CE}"/>
              </a:ext>
            </a:extLst>
          </p:cNvPr>
          <p:cNvPicPr/>
          <p:nvPr/>
        </p:nvPicPr>
        <p:blipFill rotWithShape="1">
          <a:blip r:embed="rId3" cstate="print"/>
          <a:srcRect l="10000" t="15556" r="34000" b="31111"/>
          <a:stretch/>
        </p:blipFill>
        <p:spPr bwMode="auto">
          <a:xfrm>
            <a:off x="373864" y="69185"/>
            <a:ext cx="1624176" cy="13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az 19" descr="http://ewadabrowska.ovh.org/images/stories/krwinki2.jpg">
            <a:extLst>
              <a:ext uri="{FF2B5EF4-FFF2-40B4-BE49-F238E27FC236}">
                <a16:creationId xmlns:a16="http://schemas.microsoft.com/office/drawing/2014/main" id="{4A47B74A-2C4B-BEB3-FBFC-139003880A0F}"/>
              </a:ext>
            </a:extLst>
          </p:cNvPr>
          <p:cNvPicPr/>
          <p:nvPr/>
        </p:nvPicPr>
        <p:blipFill rotWithShape="1">
          <a:blip r:embed="rId4" cstate="print"/>
          <a:srcRect l="12088" t="28889" r="29488" b="15555"/>
          <a:stretch/>
        </p:blipFill>
        <p:spPr bwMode="auto">
          <a:xfrm>
            <a:off x="373864" y="1515789"/>
            <a:ext cx="1587469" cy="13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96116F8-ADA9-DCFB-3B59-EA574069F16B}"/>
              </a:ext>
            </a:extLst>
          </p:cNvPr>
          <p:cNvSpPr txBox="1"/>
          <p:nvPr/>
        </p:nvSpPr>
        <p:spPr>
          <a:xfrm>
            <a:off x="1088594" y="2464064"/>
            <a:ext cx="89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2 tyg. </a:t>
            </a:r>
          </a:p>
          <a:p>
            <a:pPr algn="ctr"/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 </a:t>
            </a:r>
            <a:endParaRPr lang="pl-PL" sz="1600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36A10B76-A0CE-05B3-DDF1-63A853217860}"/>
              </a:ext>
            </a:extLst>
          </p:cNvPr>
          <p:cNvSpPr txBox="1"/>
          <p:nvPr/>
        </p:nvSpPr>
        <p:spPr>
          <a:xfrm>
            <a:off x="1274997" y="1050961"/>
            <a:ext cx="748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60F2F401-7627-88E0-AFE7-F461A4D28B90}"/>
              </a:ext>
            </a:extLst>
          </p:cNvPr>
          <p:cNvSpPr txBox="1"/>
          <p:nvPr/>
        </p:nvSpPr>
        <p:spPr>
          <a:xfrm>
            <a:off x="692760" y="6042888"/>
            <a:ext cx="129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histamina</a:t>
            </a:r>
          </a:p>
        </p:txBody>
      </p:sp>
    </p:spTree>
    <p:extLst>
      <p:ext uri="{BB962C8B-B14F-4D97-AF65-F5344CB8AC3E}">
        <p14:creationId xmlns:p14="http://schemas.microsoft.com/office/powerpoint/2010/main" val="1002567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FFC488-FB19-47A0-A1A7-DFBE1C627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528" y="1617552"/>
            <a:ext cx="6087158" cy="475717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800" dirty="0"/>
              <a:t> Kobieta  lat 36, miała </a:t>
            </a:r>
            <a:r>
              <a:rPr lang="pl-PL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insulinooporność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policystyczne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jajniki</a:t>
            </a:r>
            <a:r>
              <a:rPr lang="pl-PL" sz="1800" dirty="0"/>
              <a:t>, dwa razy 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poroniła</a:t>
            </a:r>
            <a:r>
              <a:rPr lang="pl-PL" sz="1800" dirty="0"/>
              <a:t>, nie zgodziła się na </a:t>
            </a:r>
            <a:r>
              <a:rPr lang="pl-PL" sz="1800" i="1" dirty="0"/>
              <a:t>in vitro</a:t>
            </a:r>
            <a:r>
              <a:rPr lang="pl-PL" sz="1800" dirty="0"/>
              <a:t>. Miała też toczeń i wysokie przeciwciała przeciw jądrowe (ANA), bóle stawów, nadwrażliwość na słońce, liczne nietolerancje pokarmowe (gluten, jaja, mleko), lubiła słodycze.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1800" dirty="0"/>
              <a:t>Efekty 6- tygodniowego postu: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 ustąpiły </a:t>
            </a:r>
            <a:r>
              <a:rPr lang="pl-PL" sz="1800" dirty="0" err="1"/>
              <a:t>policystyczne</a:t>
            </a:r>
            <a:r>
              <a:rPr lang="pl-PL" sz="1800" dirty="0"/>
              <a:t> jajniki i </a:t>
            </a:r>
            <a:r>
              <a:rPr lang="pl-PL" sz="1800" dirty="0" err="1"/>
              <a:t>insulinooporność</a:t>
            </a:r>
            <a:r>
              <a:rPr lang="pl-PL" sz="1800" dirty="0"/>
              <a:t>, powróciła owulacja, miesiączki znormalizowały się, a były co 2 miesiące</a:t>
            </a:r>
            <a:endParaRPr lang="pl-PL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pl-PL" sz="1800" dirty="0"/>
              <a:t> po pół roku zaszła w ciążę, urodziła dziecko, obecnie ma dwoje zdrowych dzieci, samopoczucie było wspaniałe, wszystkie zaburzenia cofnęły się</a:t>
            </a:r>
          </a:p>
          <a:p>
            <a:pPr>
              <a:lnSpc>
                <a:spcPct val="100000"/>
              </a:lnSpc>
            </a:pPr>
            <a:r>
              <a:rPr lang="pl-PL" sz="1800" dirty="0"/>
              <a:t> miano przeciwciał ANA obniżyło się z 1200</a:t>
            </a:r>
            <a:r>
              <a:rPr lang="pl-PL" sz="1800" dirty="0">
                <a:sym typeface="Wingdings" panose="05000000000000000000" pitchFamily="2" charset="2"/>
              </a:rPr>
              <a:t> do </a:t>
            </a:r>
            <a:r>
              <a:rPr lang="pl-PL" sz="1800" dirty="0"/>
              <a:t>0, </a:t>
            </a:r>
            <a:r>
              <a:rPr lang="pl-PL" sz="1800" dirty="0">
                <a:sym typeface="Wingdings" panose="05000000000000000000" pitchFamily="2" charset="2"/>
              </a:rPr>
              <a:t>ustąpiło wypadanie włosów, nadwrażliwość na słońce i bóle stawów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ym typeface="Wingdings" panose="05000000000000000000" pitchFamily="2" charset="2"/>
              </a:rPr>
              <a:t>powrócił sen, minęły kołatania serca, nerwica i </a:t>
            </a:r>
            <a:r>
              <a:rPr lang="pl-PL" sz="1800" dirty="0"/>
              <a:t>napady paniki</a:t>
            </a:r>
          </a:p>
        </p:txBody>
      </p:sp>
      <p:pic>
        <p:nvPicPr>
          <p:cNvPr id="7170" name="Picture 2" descr="20170722_165922">
            <a:extLst>
              <a:ext uri="{FF2B5EF4-FFF2-40B4-BE49-F238E27FC236}">
                <a16:creationId xmlns:a16="http://schemas.microsoft.com/office/drawing/2014/main" id="{F6774A26-C031-4C94-A91C-AD5EDE312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7"/>
          <a:stretch/>
        </p:blipFill>
        <p:spPr bwMode="auto">
          <a:xfrm>
            <a:off x="10520126" y="1"/>
            <a:ext cx="1671873" cy="1737336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06509A4-CB41-4354-B467-5FEB3F349DEE}"/>
              </a:ext>
            </a:extLst>
          </p:cNvPr>
          <p:cNvSpPr/>
          <p:nvPr/>
        </p:nvSpPr>
        <p:spPr>
          <a:xfrm>
            <a:off x="2996697" y="321644"/>
            <a:ext cx="671767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cap="none" spc="0" dirty="0">
                <a:ln/>
                <a:solidFill>
                  <a:schemeClr val="accent4">
                    <a:lumMod val="50000"/>
                  </a:schemeClr>
                </a:solidFill>
                <a:effectLst/>
              </a:rPr>
              <a:t>Świadectwa niepłodnych kobiet </a:t>
            </a:r>
            <a:r>
              <a:rPr lang="pl-PL" sz="2400" b="1" dirty="0">
                <a:ln/>
                <a:solidFill>
                  <a:schemeClr val="accent4">
                    <a:lumMod val="50000"/>
                  </a:schemeClr>
                </a:solidFill>
              </a:rPr>
              <a:t>z powodu PCOS</a:t>
            </a:r>
            <a:endParaRPr lang="pl-PL" sz="2400" b="1" cap="none" spc="0" dirty="0">
              <a:ln/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pic>
        <p:nvPicPr>
          <p:cNvPr id="2" name="Symbol zastępczy zawartości 3" descr="https://mail.google.com/mail/u/0/h/194c7d1wxayj/?view=att&amp;th=13cdef5ebeb5916a&amp;attid=0.1&amp;disp=thd&amp;safe=1&amp;zw">
            <a:hlinkClick r:id="rId3" tgtFrame="_blank"/>
            <a:extLst>
              <a:ext uri="{FF2B5EF4-FFF2-40B4-BE49-F238E27FC236}">
                <a16:creationId xmlns:a16="http://schemas.microsoft.com/office/drawing/2014/main" id="{DEE55A25-9F08-503F-9D85-CB7966482A2C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l="27677" t="21217" r="19500"/>
          <a:stretch/>
        </p:blipFill>
        <p:spPr bwMode="auto">
          <a:xfrm>
            <a:off x="1124314" y="1365120"/>
            <a:ext cx="2469912" cy="265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91D0038-6CCF-2780-8D9F-5A4342F63F8B}"/>
              </a:ext>
            </a:extLst>
          </p:cNvPr>
          <p:cNvSpPr txBox="1"/>
          <p:nvPr/>
        </p:nvSpPr>
        <p:spPr>
          <a:xfrm>
            <a:off x="334978" y="4343401"/>
            <a:ext cx="453578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Kobieta niepłodna od 15 lat (</a:t>
            </a:r>
            <a:r>
              <a:rPr lang="pl-PL" dirty="0" err="1"/>
              <a:t>policystyczne</a:t>
            </a:r>
            <a:r>
              <a:rPr lang="pl-PL" dirty="0"/>
              <a:t> jajniki, stan </a:t>
            </a:r>
            <a:r>
              <a:rPr lang="pl-PL" dirty="0" err="1"/>
              <a:t>przedcukrzycowy</a:t>
            </a:r>
            <a:r>
              <a:rPr lang="pl-PL" dirty="0"/>
              <a:t>, otyłość) nieskuteczne leczenie niepłodności przez 9 lat. 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Post 6 -tygodniowy przywrócił płodność, urodziła córkę - wcześniaka, ale zdrowe dziecko</a:t>
            </a:r>
          </a:p>
        </p:txBody>
      </p:sp>
    </p:spTree>
    <p:extLst>
      <p:ext uri="{BB962C8B-B14F-4D97-AF65-F5344CB8AC3E}">
        <p14:creationId xmlns:p14="http://schemas.microsoft.com/office/powerpoint/2010/main" val="20049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Znalezione obrazy dla zapytania infertility">
            <a:extLst>
              <a:ext uri="{FF2B5EF4-FFF2-40B4-BE49-F238E27FC236}">
                <a16:creationId xmlns:a16="http://schemas.microsoft.com/office/drawing/2014/main" id="{BC0737F4-808D-4172-AA4F-8B3BC588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5302D89-39B3-464E-8D14-8D478BE7A0E6}"/>
              </a:ext>
            </a:extLst>
          </p:cNvPr>
          <p:cNvSpPr/>
          <p:nvPr/>
        </p:nvSpPr>
        <p:spPr>
          <a:xfrm>
            <a:off x="6783187" y="2724067"/>
            <a:ext cx="3823854" cy="101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BED2EE3-ABEC-49ED-8412-0E233B8326BA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pl-PL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63A1CB8-6F5C-46E2-AEAC-333EB96FE1CF}"/>
              </a:ext>
            </a:extLst>
          </p:cNvPr>
          <p:cNvSpPr txBox="1"/>
          <p:nvPr/>
        </p:nvSpPr>
        <p:spPr>
          <a:xfrm>
            <a:off x="440575" y="328596"/>
            <a:ext cx="408616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   </a:t>
            </a:r>
            <a:r>
              <a:rPr lang="pl-PL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niepłodności w Polsce </a:t>
            </a:r>
          </a:p>
          <a:p>
            <a:pPr algn="ctr"/>
            <a:r>
              <a:rPr lang="pl-PL" dirty="0"/>
              <a:t>pozostaje wciąż aktualny i nie rozwiązany, ponieważ </a:t>
            </a:r>
            <a:r>
              <a:rPr lang="pl-PL" u="sng" dirty="0"/>
              <a:t>brakuje skutecznych metod leczenia</a:t>
            </a:r>
            <a:r>
              <a:rPr lang="pl-PL" dirty="0"/>
              <a:t>. </a:t>
            </a:r>
          </a:p>
          <a:p>
            <a:pPr algn="ctr"/>
            <a:r>
              <a:rPr lang="pl-PL" dirty="0"/>
              <a:t>   W Narodowym Programie Zdrowia jest zapis o poprawie zdrowia prokreacyjnego, ale nie ma programu leczenia niepłodności. </a:t>
            </a:r>
          </a:p>
          <a:p>
            <a:pPr algn="ctr"/>
            <a:r>
              <a:rPr lang="pl-PL" dirty="0"/>
              <a:t> Kobietom z chorobami ginekologicznymi, takimi jak: torbiele jajników, nieprawidłowe miesiączki zaleca się doustne środki antykoncepcyjne, które są potencjalnie poronne i rakotwórcze.</a:t>
            </a:r>
          </a:p>
          <a:p>
            <a:pPr algn="ctr"/>
            <a:r>
              <a:rPr lang="pl-PL" dirty="0" err="1"/>
              <a:t>Naprotechnologia</a:t>
            </a:r>
            <a:r>
              <a:rPr lang="pl-PL" dirty="0"/>
              <a:t> bada przyczyny niepłodności, stosuje chirurgię ginekologiczną, zatem usuwa objawy, gdyż przyczyna jest nieznana.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AEE26F4-28C7-41FD-9DD8-D95E6681FF96}"/>
              </a:ext>
            </a:extLst>
          </p:cNvPr>
          <p:cNvSpPr txBox="1"/>
          <p:nvPr/>
        </p:nvSpPr>
        <p:spPr>
          <a:xfrm>
            <a:off x="108065" y="5966337"/>
            <a:ext cx="62844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n/>
                <a:solidFill>
                  <a:srgbClr val="C00000"/>
                </a:solidFill>
              </a:rPr>
              <a:t>Istnieje potrzeba znalezienia przyczyny niepłodności</a:t>
            </a:r>
          </a:p>
          <a:p>
            <a:pPr algn="ctr"/>
            <a:r>
              <a:rPr lang="pl-PL" sz="2000" b="1" dirty="0">
                <a:ln/>
                <a:solidFill>
                  <a:srgbClr val="C00000"/>
                </a:solidFill>
              </a:rPr>
              <a:t> i jej leczenia  </a:t>
            </a:r>
            <a:endParaRPr lang="pl-PL" sz="20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F27F7E8-EEB0-40F3-9C32-DA192E03B7A0}"/>
              </a:ext>
            </a:extLst>
          </p:cNvPr>
          <p:cNvSpPr txBox="1"/>
          <p:nvPr/>
        </p:nvSpPr>
        <p:spPr>
          <a:xfrm>
            <a:off x="7053350" y="2757009"/>
            <a:ext cx="32835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latin typeface="Monotype Corsiva" panose="03010101010201010101" pitchFamily="66" charset="0"/>
              </a:rPr>
              <a:t>Niepłodność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5429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nalezione obrazy dla zapytania ovulation">
            <a:extLst>
              <a:ext uri="{FF2B5EF4-FFF2-40B4-BE49-F238E27FC236}">
                <a16:creationId xmlns:a16="http://schemas.microsoft.com/office/drawing/2014/main" id="{961F4F67-58D6-43AE-AA92-B5B58B01B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46" y="834254"/>
            <a:ext cx="9044104" cy="3991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4B7D456-E93E-4820-B297-BE48E8C5C86D}"/>
              </a:ext>
            </a:extLst>
          </p:cNvPr>
          <p:cNvSpPr/>
          <p:nvPr/>
        </p:nvSpPr>
        <p:spPr>
          <a:xfrm>
            <a:off x="0" y="0"/>
            <a:ext cx="12128647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200" b="1" cap="none" spc="0" dirty="0">
                <a:ln/>
                <a:effectLst/>
              </a:rPr>
              <a:t>W jaki sposób dochodzi do owulacji?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488BE06-470E-4DED-A882-61955B389923}"/>
              </a:ext>
            </a:extLst>
          </p:cNvPr>
          <p:cNvSpPr txBox="1"/>
          <p:nvPr/>
        </p:nvSpPr>
        <p:spPr>
          <a:xfrm>
            <a:off x="8822239" y="4548487"/>
            <a:ext cx="2508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www.news-medical.net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5B85BBB-FB99-4545-9BE9-65121D0FDDB0}"/>
              </a:ext>
            </a:extLst>
          </p:cNvPr>
          <p:cNvSpPr txBox="1"/>
          <p:nvPr/>
        </p:nvSpPr>
        <p:spPr>
          <a:xfrm>
            <a:off x="805398" y="4840990"/>
            <a:ext cx="1052583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Płodność wiąże się z wystąpieniem owulacji</a:t>
            </a:r>
            <a:r>
              <a:rPr lang="pl-PL" dirty="0"/>
              <a:t>, czyli fazy w połowie cyklu miesiączkowego (14 dzień), gdy komórka jajowa zostaje uwolniona z  pękniętego pęcherzyka  w jajniku i jest gotowa do zapłodnienia, w tym czasie jest największa płodność. Hormon przysadki 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FSH</a:t>
            </a:r>
            <a:r>
              <a:rPr lang="pl-PL" dirty="0"/>
              <a:t> stymuluje dojrzewanie pęcherzyka i owulację - 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faza pęcherzykowa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pl-PL" dirty="0">
              <a:solidFill>
                <a:srgbClr val="C00000"/>
              </a:solidFill>
            </a:endParaRPr>
          </a:p>
          <a:p>
            <a:pPr algn="ctr"/>
            <a:r>
              <a:rPr lang="pl-PL" dirty="0"/>
              <a:t>drugą 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fazę </a:t>
            </a:r>
            <a:r>
              <a:rPr lang="pl-P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lutealną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/>
              <a:t>stymuluje hormon przysadki 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</a:t>
            </a:r>
            <a:r>
              <a:rPr lang="pl-PL" dirty="0"/>
              <a:t> (luteinizujący). </a:t>
            </a:r>
          </a:p>
          <a:p>
            <a:pPr algn="ctr"/>
            <a:r>
              <a:rPr lang="pl-PL" dirty="0"/>
              <a:t>Zaburzenie owulacji wiąże się brakiem równowagi hormonów, co prowadzi do  niepłodności. </a:t>
            </a:r>
            <a:br>
              <a:rPr lang="pl-PL" dirty="0"/>
            </a:br>
            <a:r>
              <a:rPr lang="pl-PL" dirty="0"/>
              <a:t>W jaki sposób 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niedoczynność tarczycy </a:t>
            </a:r>
            <a:r>
              <a:rPr lang="pl-PL" dirty="0"/>
              <a:t>może wywołać niepłodność?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2838C17-1390-4960-AE81-371F37157ACD}"/>
              </a:ext>
            </a:extLst>
          </p:cNvPr>
          <p:cNvSpPr txBox="1"/>
          <p:nvPr/>
        </p:nvSpPr>
        <p:spPr>
          <a:xfrm>
            <a:off x="4169328" y="1689468"/>
            <a:ext cx="1338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Komórka jajowa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4139E82-D18F-43E8-8E67-AC2FA4173007}"/>
              </a:ext>
            </a:extLst>
          </p:cNvPr>
          <p:cNvSpPr/>
          <p:nvPr/>
        </p:nvSpPr>
        <p:spPr>
          <a:xfrm>
            <a:off x="1803632" y="1627464"/>
            <a:ext cx="2499919" cy="2852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Faza pęcherzykowa FSH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2F6A317-13A4-41ED-B1B6-568A4B1FC6C5}"/>
              </a:ext>
            </a:extLst>
          </p:cNvPr>
          <p:cNvSpPr/>
          <p:nvPr/>
        </p:nvSpPr>
        <p:spPr>
          <a:xfrm>
            <a:off x="7215931" y="1546855"/>
            <a:ext cx="2298584" cy="2852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Faza </a:t>
            </a:r>
            <a:r>
              <a:rPr lang="pl-PL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lutealna</a:t>
            </a:r>
            <a:r>
              <a:rPr lang="pl-P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79FC7EE-4B5B-4EB3-B445-E99548EB2780}"/>
              </a:ext>
            </a:extLst>
          </p:cNvPr>
          <p:cNvSpPr/>
          <p:nvPr/>
        </p:nvSpPr>
        <p:spPr>
          <a:xfrm>
            <a:off x="4597167" y="914400"/>
            <a:ext cx="1498833" cy="775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5568165-0612-4999-B42E-57444747E6BB}"/>
              </a:ext>
            </a:extLst>
          </p:cNvPr>
          <p:cNvSpPr txBox="1"/>
          <p:nvPr/>
        </p:nvSpPr>
        <p:spPr>
          <a:xfrm>
            <a:off x="3778340" y="898896"/>
            <a:ext cx="3889197" cy="52322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Owulacja w 14 dniu cyklu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92F8AB8-E224-932B-5DE4-0F66B6A7DD70}"/>
              </a:ext>
            </a:extLst>
          </p:cNvPr>
          <p:cNvSpPr txBox="1"/>
          <p:nvPr/>
        </p:nvSpPr>
        <p:spPr>
          <a:xfrm>
            <a:off x="3048755" y="324659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stymuluje</a:t>
            </a:r>
          </a:p>
        </p:txBody>
      </p:sp>
    </p:spTree>
    <p:extLst>
      <p:ext uri="{BB962C8B-B14F-4D97-AF65-F5344CB8AC3E}">
        <p14:creationId xmlns:p14="http://schemas.microsoft.com/office/powerpoint/2010/main" val="951783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73879FBA-9385-345F-80FE-7AB1CF8AF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36" t="6924" r="40094" b="3844"/>
          <a:stretch/>
        </p:blipFill>
        <p:spPr bwMode="auto">
          <a:xfrm>
            <a:off x="6474739" y="705419"/>
            <a:ext cx="5377750" cy="5348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Fizjologia tarczycy - schemat">
            <a:extLst>
              <a:ext uri="{FF2B5EF4-FFF2-40B4-BE49-F238E27FC236}">
                <a16:creationId xmlns:a16="http://schemas.microsoft.com/office/drawing/2014/main" id="{BC50F4E5-3506-8E73-B530-073ED6C04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7" y="792491"/>
            <a:ext cx="3276600" cy="4667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D77D604-09DF-C024-AEA7-063039C884AC}"/>
              </a:ext>
            </a:extLst>
          </p:cNvPr>
          <p:cNvSpPr txBox="1"/>
          <p:nvPr/>
        </p:nvSpPr>
        <p:spPr>
          <a:xfrm rot="2760017">
            <a:off x="2129100" y="4578220"/>
            <a:ext cx="85620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zamiana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02F9BF6-6982-C857-FCF0-5FB9C07B3353}"/>
              </a:ext>
            </a:extLst>
          </p:cNvPr>
          <p:cNvSpPr txBox="1"/>
          <p:nvPr/>
        </p:nvSpPr>
        <p:spPr>
          <a:xfrm>
            <a:off x="339511" y="5776535"/>
            <a:ext cx="57972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Tarczyca produkuje głównie  hormon T4, który jest nieczynny i mniejszą ilość czynnego hormonu T3. </a:t>
            </a:r>
          </a:p>
          <a:p>
            <a:pPr algn="ctr"/>
            <a:r>
              <a:rPr lang="pl-PL" dirty="0"/>
              <a:t>T4 musi zmienić się w tkankach wątroby, nerek i jelit w hormon czynny T3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2E8BDD4-1C06-10D7-35C1-BAC6E9C370A0}"/>
              </a:ext>
            </a:extLst>
          </p:cNvPr>
          <p:cNvSpPr/>
          <p:nvPr/>
        </p:nvSpPr>
        <p:spPr>
          <a:xfrm>
            <a:off x="2634738" y="100581"/>
            <a:ext cx="6674328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600" b="1" cap="none" spc="0" dirty="0">
                <a:ln/>
                <a:solidFill>
                  <a:schemeClr val="accent3"/>
                </a:solidFill>
                <a:effectLst/>
              </a:rPr>
              <a:t>Hormony tarczycy </a:t>
            </a:r>
            <a:r>
              <a:rPr lang="pl-PL" sz="2000" cap="none" spc="0" dirty="0">
                <a:ln/>
                <a:effectLst/>
              </a:rPr>
              <a:t>(T4 - nieczynny i T3 - czynny)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FC648CE-8FDC-0C32-4010-E5C76D355E10}"/>
              </a:ext>
            </a:extLst>
          </p:cNvPr>
          <p:cNvSpPr txBox="1"/>
          <p:nvPr/>
        </p:nvSpPr>
        <p:spPr>
          <a:xfrm>
            <a:off x="6587905" y="6053534"/>
            <a:ext cx="53053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Tkankowa niedoczynność tarczycy, gdy nie zachodzi zamiana T4 w T3 w tkankach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DA9D0C3-B733-79C9-5F2F-2FBE69AD5606}"/>
              </a:ext>
            </a:extLst>
          </p:cNvPr>
          <p:cNvSpPr txBox="1"/>
          <p:nvPr/>
        </p:nvSpPr>
        <p:spPr>
          <a:xfrm>
            <a:off x="4065125" y="1766422"/>
            <a:ext cx="2394525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pPr algn="ctr"/>
            <a:r>
              <a:rPr lang="pl-PL" dirty="0"/>
              <a:t>Przy 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niedoborze T3 </a:t>
            </a:r>
          </a:p>
          <a:p>
            <a:pPr algn="ctr"/>
            <a:r>
              <a:rPr lang="pl-PL" dirty="0"/>
              <a:t>tj. w niedoczynność tarczycy jest wysoka 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prolaktyna</a:t>
            </a:r>
            <a:r>
              <a:rPr lang="pl-PL" dirty="0"/>
              <a:t>, przysadka nie produkuje hormonu </a:t>
            </a:r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FSH</a:t>
            </a:r>
            <a:r>
              <a:rPr lang="pl-PL" dirty="0"/>
              <a:t> i nie ma wtedy owulacji   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dirty="0"/>
              <a:t>co jest przyczyną</a:t>
            </a:r>
          </a:p>
          <a:p>
            <a:pPr algn="ctr"/>
            <a:r>
              <a:rPr lang="pl-PL" dirty="0"/>
              <a:t>niepłodności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107284-5343-1AC1-E869-D6665EC5D0C5}"/>
              </a:ext>
            </a:extLst>
          </p:cNvPr>
          <p:cNvSpPr txBox="1"/>
          <p:nvPr/>
        </p:nvSpPr>
        <p:spPr>
          <a:xfrm>
            <a:off x="2583342" y="5064140"/>
            <a:ext cx="461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T3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C6D30A9-B27B-B75C-7ADF-4E15E8828B80}"/>
              </a:ext>
            </a:extLst>
          </p:cNvPr>
          <p:cNvSpPr txBox="1"/>
          <p:nvPr/>
        </p:nvSpPr>
        <p:spPr>
          <a:xfrm>
            <a:off x="1857947" y="4149686"/>
            <a:ext cx="461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T4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0BD554D-195D-AF47-3DC0-1BC182106B03}"/>
              </a:ext>
            </a:extLst>
          </p:cNvPr>
          <p:cNvSpPr txBox="1"/>
          <p:nvPr/>
        </p:nvSpPr>
        <p:spPr>
          <a:xfrm>
            <a:off x="1219034" y="5064140"/>
            <a:ext cx="6054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rT3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743AC47-1A5D-82AC-1349-5880C2A44D23}"/>
              </a:ext>
            </a:extLst>
          </p:cNvPr>
          <p:cNvSpPr txBox="1"/>
          <p:nvPr/>
        </p:nvSpPr>
        <p:spPr>
          <a:xfrm>
            <a:off x="956299" y="4123417"/>
            <a:ext cx="1237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nieczynny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FE4B562-0F4B-7191-5864-3312D2DC7BAD}"/>
              </a:ext>
            </a:extLst>
          </p:cNvPr>
          <p:cNvSpPr txBox="1"/>
          <p:nvPr/>
        </p:nvSpPr>
        <p:spPr>
          <a:xfrm>
            <a:off x="2866050" y="5064140"/>
            <a:ext cx="758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czynny</a:t>
            </a:r>
          </a:p>
        </p:txBody>
      </p:sp>
    </p:spTree>
    <p:extLst>
      <p:ext uri="{BB962C8B-B14F-4D97-AF65-F5344CB8AC3E}">
        <p14:creationId xmlns:p14="http://schemas.microsoft.com/office/powerpoint/2010/main" val="3645380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cal School — Scanning electron micrograph of the mitochondria | Scanning  electron micrograph, Microscopic photography, Electron microscope images">
            <a:extLst>
              <a:ext uri="{FF2B5EF4-FFF2-40B4-BE49-F238E27FC236}">
                <a16:creationId xmlns:a16="http://schemas.microsoft.com/office/drawing/2014/main" id="{FBF1DC20-3D2E-29BD-D979-5A13C39C8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90" y="1157453"/>
            <a:ext cx="4859020" cy="3941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stać">
            <a:extLst>
              <a:ext uri="{FF2B5EF4-FFF2-40B4-BE49-F238E27FC236}">
                <a16:creationId xmlns:a16="http://schemas.microsoft.com/office/drawing/2014/main" id="{F81604A7-0CAB-7BBD-3609-9FEDF8D15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3"/>
          <a:stretch/>
        </p:blipFill>
        <p:spPr bwMode="auto">
          <a:xfrm>
            <a:off x="6560744" y="1157453"/>
            <a:ext cx="4100277" cy="3941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E24B752-B40A-655B-DB33-DC7C5B2000E5}"/>
              </a:ext>
            </a:extLst>
          </p:cNvPr>
          <p:cNvSpPr txBox="1"/>
          <p:nvPr/>
        </p:nvSpPr>
        <p:spPr>
          <a:xfrm>
            <a:off x="8727539" y="2307944"/>
            <a:ext cx="1303699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Wypustka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88381BF-554B-3546-CC15-D6A9672830E9}"/>
              </a:ext>
            </a:extLst>
          </p:cNvPr>
          <p:cNvSpPr txBox="1"/>
          <p:nvPr/>
        </p:nvSpPr>
        <p:spPr>
          <a:xfrm>
            <a:off x="7785978" y="3996059"/>
            <a:ext cx="159341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Komórka raka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D31EE17-CB3A-8C94-D36E-F3BCC60EB874}"/>
              </a:ext>
            </a:extLst>
          </p:cNvPr>
          <p:cNvSpPr txBox="1"/>
          <p:nvPr/>
        </p:nvSpPr>
        <p:spPr>
          <a:xfrm>
            <a:off x="7922818" y="1400620"/>
            <a:ext cx="137612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Limfocyt 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02EAA67-B86B-5167-D5AC-B52DAEAF932A}"/>
              </a:ext>
            </a:extLst>
          </p:cNvPr>
          <p:cNvSpPr txBox="1"/>
          <p:nvPr/>
        </p:nvSpPr>
        <p:spPr>
          <a:xfrm>
            <a:off x="8899556" y="6563762"/>
            <a:ext cx="3069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/>
              <a:t>www.eurekalert.org/news-releases/935174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8269668-D89E-8F22-6E00-0E0B2662AAB6}"/>
              </a:ext>
            </a:extLst>
          </p:cNvPr>
          <p:cNvSpPr txBox="1"/>
          <p:nvPr/>
        </p:nvSpPr>
        <p:spPr>
          <a:xfrm>
            <a:off x="117695" y="6456040"/>
            <a:ext cx="383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www.pl.pinterest.com/pin/567946203000541782</a:t>
            </a:r>
            <a:r>
              <a:rPr lang="pl-PL" dirty="0"/>
              <a:t>/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48564F2-6224-C1B9-2CE3-3173A2321E90}"/>
              </a:ext>
            </a:extLst>
          </p:cNvPr>
          <p:cNvSpPr txBox="1"/>
          <p:nvPr/>
        </p:nvSpPr>
        <p:spPr>
          <a:xfrm>
            <a:off x="6346479" y="5494761"/>
            <a:ext cx="492508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Komórka raka wyciąga źródło energii, czyli mitochondria z limfocytu T za pomocą wypustki. </a:t>
            </a:r>
          </a:p>
          <a:p>
            <a:pPr algn="ctr"/>
            <a:r>
              <a:rPr lang="pl-PL" dirty="0"/>
              <a:t>Rak się wzmacnia, a układ immunologiczny  osłabia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18AE444-9BE3-29F6-43B1-1719D5330FCA}"/>
              </a:ext>
            </a:extLst>
          </p:cNvPr>
          <p:cNvSpPr txBox="1"/>
          <p:nvPr/>
        </p:nvSpPr>
        <p:spPr>
          <a:xfrm>
            <a:off x="1032095" y="5310095"/>
            <a:ext cx="506390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Mitochondrium produkuje energię ATP z cukrów (glikogen), tłuszczów i białek. Hormon tarczycy T3 jest niezbędny do produkcji energii. </a:t>
            </a:r>
          </a:p>
          <a:p>
            <a:pPr algn="ctr"/>
            <a:r>
              <a:rPr lang="pl-PL" dirty="0"/>
              <a:t>W niedoczynności tarczycy (brak T3) brakuje energii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F99B038-2661-F3EF-E5DE-ADE7A4A7259E}"/>
              </a:ext>
            </a:extLst>
          </p:cNvPr>
          <p:cNvSpPr txBox="1"/>
          <p:nvPr/>
        </p:nvSpPr>
        <p:spPr>
          <a:xfrm>
            <a:off x="1655442" y="2861942"/>
            <a:ext cx="100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glikogen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2254A2F-CFE5-0F35-8CF1-DDD85D8319DB}"/>
              </a:ext>
            </a:extLst>
          </p:cNvPr>
          <p:cNvSpPr txBox="1"/>
          <p:nvPr/>
        </p:nvSpPr>
        <p:spPr>
          <a:xfrm>
            <a:off x="3248781" y="2759048"/>
            <a:ext cx="167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mitochondrium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AF104339-493E-EAAE-1C73-D355DC68272D}"/>
              </a:ext>
            </a:extLst>
          </p:cNvPr>
          <p:cNvSpPr/>
          <p:nvPr/>
        </p:nvSpPr>
        <p:spPr>
          <a:xfrm>
            <a:off x="4262769" y="1544080"/>
            <a:ext cx="660903" cy="45174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T3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FA87F37D-F901-E1F4-A0CE-F15126D62AF9}"/>
              </a:ext>
            </a:extLst>
          </p:cNvPr>
          <p:cNvCxnSpPr>
            <a:stCxn id="13" idx="3"/>
          </p:cNvCxnSpPr>
          <p:nvPr/>
        </p:nvCxnSpPr>
        <p:spPr>
          <a:xfrm flipH="1">
            <a:off x="4126968" y="1929668"/>
            <a:ext cx="232588" cy="265331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>
            <a:extLst>
              <a:ext uri="{FF2B5EF4-FFF2-40B4-BE49-F238E27FC236}">
                <a16:creationId xmlns:a16="http://schemas.microsoft.com/office/drawing/2014/main" id="{159CE832-7A69-6102-F937-236ED92E0F34}"/>
              </a:ext>
            </a:extLst>
          </p:cNvPr>
          <p:cNvSpPr/>
          <p:nvPr/>
        </p:nvSpPr>
        <p:spPr>
          <a:xfrm>
            <a:off x="1860184" y="241433"/>
            <a:ext cx="824751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200" b="1" cap="none" spc="0" dirty="0">
                <a:ln/>
                <a:solidFill>
                  <a:schemeClr val="bg1">
                    <a:lumMod val="65000"/>
                  </a:schemeClr>
                </a:solidFill>
                <a:effectLst/>
              </a:rPr>
              <a:t>Mitochondrium – komórkowa mini elektrownia</a:t>
            </a:r>
          </a:p>
        </p:txBody>
      </p:sp>
    </p:spTree>
    <p:extLst>
      <p:ext uri="{BB962C8B-B14F-4D97-AF65-F5344CB8AC3E}">
        <p14:creationId xmlns:p14="http://schemas.microsoft.com/office/powerpoint/2010/main" val="2264959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915CB66-66A0-173D-08E6-16566B67A755}"/>
              </a:ext>
            </a:extLst>
          </p:cNvPr>
          <p:cNvGraphicFramePr>
            <a:graphicFrameLocks noGrp="1"/>
          </p:cNvGraphicFramePr>
          <p:nvPr/>
        </p:nvGraphicFramePr>
        <p:xfrm>
          <a:off x="722608" y="1156585"/>
          <a:ext cx="5495638" cy="3140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95638">
                  <a:extLst>
                    <a:ext uri="{9D8B030D-6E8A-4147-A177-3AD203B41FA5}">
                      <a16:colId xmlns:a16="http://schemas.microsoft.com/office/drawing/2014/main" val="1041919199"/>
                    </a:ext>
                  </a:extLst>
                </a:gridCol>
              </a:tblGrid>
              <a:tr h="3140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</a:rPr>
                        <a:t>        Objawy niedoboru hormonu tarczycy T3</a:t>
                      </a:r>
                      <a:endParaRPr lang="pl-PL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898689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Niska temperatura ciała (poniżej 36,6</a:t>
                      </a:r>
                      <a:r>
                        <a:rPr lang="pl-PL" sz="1800" b="0" baseline="30000" dirty="0">
                          <a:solidFill>
                            <a:schemeClr val="tx1"/>
                          </a:solidFill>
                          <a:effectLst/>
                        </a:rPr>
                        <a:t>0 </a:t>
                      </a: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C), marznięcie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84396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Zaburzenia snu  – nadmierna senność, lub bezsenność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72517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Sucha skóra, zwłaszcza łokci, wypadanie włosów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347164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Brak energii, zmęczenie, depresja, apatia,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187878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Zaparcia 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04134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Niepłodność, obfite miesiączki, niedokrwistość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802855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Bóle mięśni, drętwienie dłoni i stóp 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384725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Obrzęki powiek, mniejsze pocenie  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535059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Wolna akcja serca, nadciśnienie lub niedociśnienie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666705"/>
                  </a:ext>
                </a:extLst>
              </a:tr>
              <a:tr h="28263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</a:rPr>
                        <a:t>Łatwe tycie, trudności z utratą wagi</a:t>
                      </a:r>
                      <a:endParaRPr lang="pl-PL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2544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6C795AF-59E2-2F04-683A-F9F2B6F5E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278" y="2588737"/>
            <a:ext cx="15881891" cy="84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FADDF28-5136-22DE-7BEF-661C41911318}"/>
              </a:ext>
            </a:extLst>
          </p:cNvPr>
          <p:cNvSpPr txBox="1"/>
          <p:nvPr/>
        </p:nvSpPr>
        <p:spPr>
          <a:xfrm>
            <a:off x="722608" y="4922101"/>
            <a:ext cx="54956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 tkankowej niedoczynności tarczycy są objawy kliniczne niedoboru T3, a wyniki hormonów tarczycy </a:t>
            </a:r>
          </a:p>
          <a:p>
            <a:pPr algn="ctr"/>
            <a:r>
              <a:rPr lang="pl-PL" dirty="0"/>
              <a:t> TSH, T3, T4 są prawidłowe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277E58B-EEEB-7627-8E9D-842ED2A00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-15001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9" name="Grafika 1">
            <a:extLst>
              <a:ext uri="{FF2B5EF4-FFF2-40B4-BE49-F238E27FC236}">
                <a16:creationId xmlns:a16="http://schemas.microsoft.com/office/drawing/2014/main" id="{7B963908-EC10-70AC-7744-00122ACC8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46" t="7873" r="56196" b="63091"/>
          <a:stretch/>
        </p:blipFill>
        <p:spPr bwMode="auto">
          <a:xfrm>
            <a:off x="7638184" y="1336396"/>
            <a:ext cx="3155315" cy="1731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A851DEA5-3627-EC2D-4A4A-2FE6B7932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-104294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2867575-5B09-516A-E4D2-94761861D9F0}"/>
              </a:ext>
            </a:extLst>
          </p:cNvPr>
          <p:cNvSpPr txBox="1"/>
          <p:nvPr/>
        </p:nvSpPr>
        <p:spPr>
          <a:xfrm>
            <a:off x="7839814" y="3140800"/>
            <a:ext cx="14685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effectLst/>
                <a:ea typeface="Calibri" panose="020F0502020204030204" pitchFamily="34" charset="0"/>
              </a:rPr>
              <a:t>Przysadka mózgowa</a:t>
            </a:r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9DDC26A-C453-CA5C-E5C7-262C8A2371A1}"/>
              </a:ext>
            </a:extLst>
          </p:cNvPr>
          <p:cNvSpPr txBox="1"/>
          <p:nvPr/>
        </p:nvSpPr>
        <p:spPr>
          <a:xfrm>
            <a:off x="9431011" y="3140800"/>
            <a:ext cx="146858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effectLst/>
                <a:ea typeface="Calibri" panose="020F0502020204030204" pitchFamily="34" charset="0"/>
              </a:rPr>
              <a:t>Komórka wątroby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0BB45DE-DC76-4B9F-8F71-98CD18CEFB33}"/>
              </a:ext>
            </a:extLst>
          </p:cNvPr>
          <p:cNvSpPr txBox="1"/>
          <p:nvPr/>
        </p:nvSpPr>
        <p:spPr>
          <a:xfrm>
            <a:off x="6805093" y="4170925"/>
            <a:ext cx="48214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Prawidłowa zamiana T4 w T3 w przysadce mózgowej (dlatego prawidłowy poziom hormonów we krwi) i brak tej zamiany w komórce wątroby. Terapia </a:t>
            </a:r>
            <a:r>
              <a:rPr lang="pl-PL" dirty="0" err="1"/>
              <a:t>Euthyroxem</a:t>
            </a:r>
            <a:r>
              <a:rPr lang="pl-PL" dirty="0"/>
              <a:t> (T4)  pogłębia niedoczynność tarczycy, skuteczniejsza jest terapia hormonem T3 (np. suszoną tarczycą)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8CF3F56-8C07-C346-4BDC-F5EF8D5D8E33}"/>
              </a:ext>
            </a:extLst>
          </p:cNvPr>
          <p:cNvSpPr txBox="1"/>
          <p:nvPr/>
        </p:nvSpPr>
        <p:spPr>
          <a:xfrm>
            <a:off x="6565168" y="216887"/>
            <a:ext cx="506142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Tkankowa niedoczynność tarczycy </a:t>
            </a:r>
            <a:r>
              <a:rPr lang="pl-PL" dirty="0"/>
              <a:t>występuje w chorobach metabolicznych (cukrzyca, otyłość, miażdżyca), zapalnych i stresie- brakuje T3</a:t>
            </a:r>
          </a:p>
        </p:txBody>
      </p:sp>
    </p:spTree>
    <p:extLst>
      <p:ext uri="{BB962C8B-B14F-4D97-AF65-F5344CB8AC3E}">
        <p14:creationId xmlns:p14="http://schemas.microsoft.com/office/powerpoint/2010/main" val="2300068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D14B8FA1-BCA0-5F61-1B9F-CEFA5B332678}"/>
              </a:ext>
            </a:extLst>
          </p:cNvPr>
          <p:cNvSpPr txBox="1"/>
          <p:nvPr/>
        </p:nvSpPr>
        <p:spPr>
          <a:xfrm>
            <a:off x="683491" y="483409"/>
            <a:ext cx="10759096" cy="10656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ea typeface="Calibri" panose="020F0502020204030204" pitchFamily="34" charset="0"/>
              </a:rPr>
              <a:t>Czynniki które mogą zaburzać konwersję T4 do T3 to:  </a:t>
            </a:r>
            <a:r>
              <a:rPr lang="pl-PL" sz="2000" u="sng" dirty="0">
                <a:effectLst/>
                <a:ea typeface="Calibri" panose="020F0502020204030204" pitchFamily="34" charset="0"/>
              </a:rPr>
              <a:t>niedobory</a:t>
            </a:r>
            <a:r>
              <a:rPr lang="pl-PL" sz="2000" dirty="0">
                <a:effectLst/>
                <a:ea typeface="Calibri" panose="020F0502020204030204" pitchFamily="34" charset="0"/>
              </a:rPr>
              <a:t> licznych pierwiastków: jodu, selenu, żelaza i szeregu witamin (A, B kompleks, C), również  niektóre </a:t>
            </a:r>
            <a:r>
              <a:rPr lang="pl-PL" sz="2000" u="sng" dirty="0">
                <a:effectLst/>
                <a:ea typeface="Calibri" panose="020F0502020204030204" pitchFamily="34" charset="0"/>
              </a:rPr>
              <a:t>leki</a:t>
            </a:r>
            <a:r>
              <a:rPr lang="pl-PL" sz="2000" dirty="0">
                <a:effectLst/>
                <a:ea typeface="Calibri" panose="020F0502020204030204" pitchFamily="34" charset="0"/>
              </a:rPr>
              <a:t>: beta </a:t>
            </a:r>
            <a:r>
              <a:rPr lang="pl-PL" sz="2000" dirty="0" err="1">
                <a:effectLst/>
                <a:ea typeface="Calibri" panose="020F0502020204030204" pitchFamily="34" charset="0"/>
              </a:rPr>
              <a:t>blokery</a:t>
            </a:r>
            <a:r>
              <a:rPr lang="pl-PL" sz="2000" dirty="0">
                <a:effectLst/>
                <a:ea typeface="Calibri" panose="020F0502020204030204" pitchFamily="34" charset="0"/>
              </a:rPr>
              <a:t>, </a:t>
            </a:r>
            <a:r>
              <a:rPr lang="pl-PL" sz="2000" dirty="0" err="1">
                <a:effectLst/>
                <a:ea typeface="Calibri" panose="020F0502020204030204" pitchFamily="34" charset="0"/>
              </a:rPr>
              <a:t>amiodaron</a:t>
            </a:r>
            <a:r>
              <a:rPr lang="pl-PL" sz="2000" dirty="0">
                <a:ea typeface="Calibri" panose="020F0502020204030204" pitchFamily="34" charset="0"/>
              </a:rPr>
              <a:t>,</a:t>
            </a:r>
            <a:r>
              <a:rPr lang="pl-PL" sz="2000" dirty="0">
                <a:effectLst/>
                <a:ea typeface="Calibri" panose="020F0502020204030204" pitchFamily="34" charset="0"/>
              </a:rPr>
              <a:t> sterydy, antykoncepcja i </a:t>
            </a:r>
            <a:r>
              <a:rPr lang="pl-PL" sz="2000" u="sng" dirty="0">
                <a:effectLst/>
                <a:ea typeface="Calibri" panose="020F0502020204030204" pitchFamily="34" charset="0"/>
              </a:rPr>
              <a:t>toksyny</a:t>
            </a:r>
            <a:r>
              <a:rPr lang="pl-PL" sz="2000" dirty="0">
                <a:effectLst/>
                <a:ea typeface="Calibri" panose="020F0502020204030204" pitchFamily="34" charset="0"/>
              </a:rPr>
              <a:t>: alkohol, fluor, ołów, rtęć, pestycydy</a:t>
            </a:r>
          </a:p>
        </p:txBody>
      </p:sp>
      <p:pic>
        <p:nvPicPr>
          <p:cNvPr id="8" name="Grafika 1">
            <a:extLst>
              <a:ext uri="{FF2B5EF4-FFF2-40B4-BE49-F238E27FC236}">
                <a16:creationId xmlns:a16="http://schemas.microsoft.com/office/drawing/2014/main" id="{198AE0B5-B83D-ECCD-C48F-8473DF9DB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728" t="7873" r="57238" b="64415"/>
          <a:stretch/>
        </p:blipFill>
        <p:spPr bwMode="auto">
          <a:xfrm>
            <a:off x="3759200" y="1955232"/>
            <a:ext cx="1382019" cy="1652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a 1">
            <a:extLst>
              <a:ext uri="{FF2B5EF4-FFF2-40B4-BE49-F238E27FC236}">
                <a16:creationId xmlns:a16="http://schemas.microsoft.com/office/drawing/2014/main" id="{75F3AA9C-0B94-0A6C-AB35-4A603AADB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71" t="7873" r="70796" b="64415"/>
          <a:stretch/>
        </p:blipFill>
        <p:spPr bwMode="auto">
          <a:xfrm>
            <a:off x="6321287" y="1955231"/>
            <a:ext cx="1382018" cy="16526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3B9F487-6EEA-11EA-8E60-811B8975BEC3}"/>
              </a:ext>
            </a:extLst>
          </p:cNvPr>
          <p:cNvSpPr txBox="1"/>
          <p:nvPr/>
        </p:nvSpPr>
        <p:spPr>
          <a:xfrm>
            <a:off x="2336801" y="3843042"/>
            <a:ext cx="326043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Post, jako stres spowalnia zamianę T4 do T3 i zwiększa rT3, który też hamuje T3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DD10F3C-B1BE-E100-7701-1C7A39CC7F84}"/>
              </a:ext>
            </a:extLst>
          </p:cNvPr>
          <p:cNvSpPr txBox="1"/>
          <p:nvPr/>
        </p:nvSpPr>
        <p:spPr>
          <a:xfrm>
            <a:off x="5911273" y="3832544"/>
            <a:ext cx="283556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 okresie „wychodzenia” z postu rT3 jest hamowane i zwiększa  się produkcja T3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D280F73-7A10-1FFE-5B98-5E1D3E4D4B5D}"/>
              </a:ext>
            </a:extLst>
          </p:cNvPr>
          <p:cNvSpPr txBox="1"/>
          <p:nvPr/>
        </p:nvSpPr>
        <p:spPr>
          <a:xfrm>
            <a:off x="1307577" y="5080402"/>
            <a:ext cx="743926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Post warzywno-owocowy oczyszcza wątrobę, cofa stłuszczenie wątroby, uzupełnia niedobory minerałów, co usprawnia zamianę T4 w T3 (w wątrobie najwięcej zamienia się T4 w T3) </a:t>
            </a:r>
          </a:p>
          <a:p>
            <a:pPr algn="ctr"/>
            <a:r>
              <a:rPr lang="pl-PL" dirty="0"/>
              <a:t>Błonnik z warzyw i owoców korzystnie zmienia florę jelitową, która w 20% usprawnia zamianę T4 w T3.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D4672CD-1F73-7682-02D2-06DA3D7B0856}"/>
              </a:ext>
            </a:extLst>
          </p:cNvPr>
          <p:cNvSpPr txBox="1"/>
          <p:nvPr/>
        </p:nvSpPr>
        <p:spPr>
          <a:xfrm>
            <a:off x="2986559" y="48215"/>
            <a:ext cx="57602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Post leczy tkankową niedoczynność tarczycy</a:t>
            </a:r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F2CFB2D2-A532-90E9-B9D9-53B83CD77F47}"/>
              </a:ext>
            </a:extLst>
          </p:cNvPr>
          <p:cNvSpPr/>
          <p:nvPr/>
        </p:nvSpPr>
        <p:spPr>
          <a:xfrm>
            <a:off x="5466522" y="2562564"/>
            <a:ext cx="444751" cy="270088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E5EB76-70DB-E9E9-0A90-3136043532C9}"/>
              </a:ext>
            </a:extLst>
          </p:cNvPr>
          <p:cNvSpPr txBox="1"/>
          <p:nvPr/>
        </p:nvSpPr>
        <p:spPr>
          <a:xfrm>
            <a:off x="9205928" y="3972407"/>
            <a:ext cx="2533489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dirty="0"/>
              <a:t>Kobieta była niepłodna od 8 lat</a:t>
            </a:r>
          </a:p>
          <a:p>
            <a:pPr algn="ctr"/>
            <a:r>
              <a:rPr lang="pl-PL" dirty="0"/>
              <a:t> z powodu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choroby Hashimo</a:t>
            </a:r>
            <a:r>
              <a:rPr lang="pl-PL" dirty="0"/>
              <a:t>to i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wysokiej prolaktyny</a:t>
            </a:r>
            <a:r>
              <a:rPr lang="pl-PL" dirty="0"/>
              <a:t>.</a:t>
            </a:r>
          </a:p>
          <a:p>
            <a:pPr algn="ctr"/>
            <a:r>
              <a:rPr lang="pl-PL" dirty="0"/>
              <a:t>Po sześciotygodniowym poście uzyskała płodność, urodziła zdrową córkę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2B86613-233B-0C95-96F6-F049EBBE9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1774" y="2028890"/>
            <a:ext cx="1967795" cy="14758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7120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łóżko&#10;&#10;Opis wygenerowany automatycznie">
            <a:extLst>
              <a:ext uri="{FF2B5EF4-FFF2-40B4-BE49-F238E27FC236}">
                <a16:creationId xmlns:a16="http://schemas.microsoft.com/office/drawing/2014/main" id="{E6BD4F3E-577A-45D3-628E-881D532F7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25915" r="16935" b="25914"/>
          <a:stretch/>
        </p:blipFill>
        <p:spPr>
          <a:xfrm rot="5400000">
            <a:off x="8040217" y="1326130"/>
            <a:ext cx="4752526" cy="23042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35A97CE-B771-6E20-44BB-7201374AC3EE}"/>
              </a:ext>
            </a:extLst>
          </p:cNvPr>
          <p:cNvSpPr txBox="1"/>
          <p:nvPr/>
        </p:nvSpPr>
        <p:spPr>
          <a:xfrm>
            <a:off x="8212194" y="4340564"/>
            <a:ext cx="374441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Kobieta lat 36, od 5 lat niepłodna z powodu zarośniętych obu jajowodów. Przebyła dwie ciąże pozamaciczne,</a:t>
            </a:r>
          </a:p>
          <a:p>
            <a:pPr algn="ctr"/>
            <a:r>
              <a:rPr lang="pl-PL" dirty="0"/>
              <a:t> nie zgodziła się na </a:t>
            </a:r>
            <a:r>
              <a:rPr lang="pl-PL" i="1" dirty="0"/>
              <a:t>in-vitro</a:t>
            </a:r>
            <a:r>
              <a:rPr lang="pl-PL" dirty="0"/>
              <a:t>,</a:t>
            </a:r>
            <a:r>
              <a:rPr lang="pl-PL" i="1" dirty="0"/>
              <a:t> </a:t>
            </a:r>
            <a:r>
              <a:rPr lang="pl-PL" dirty="0"/>
              <a:t>stosuje 6 - tygodniowy post warzywno-owocowy. Po kilku miesiącach zachodzi w ciążę </a:t>
            </a:r>
          </a:p>
          <a:p>
            <a:pPr algn="ctr"/>
            <a:r>
              <a:rPr lang="pl-PL" dirty="0"/>
              <a:t>i rodzi zdrowego synka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218DD66-D7CF-EAE9-41BA-F33ACDA0A9C2}"/>
              </a:ext>
            </a:extLst>
          </p:cNvPr>
          <p:cNvSpPr/>
          <p:nvPr/>
        </p:nvSpPr>
        <p:spPr>
          <a:xfrm>
            <a:off x="1331385" y="204214"/>
            <a:ext cx="6801668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Post udrażnia zarośnięte jajowody</a:t>
            </a:r>
          </a:p>
          <a:p>
            <a:pPr algn="ctr"/>
            <a:r>
              <a:rPr lang="pl-PL" dirty="0">
                <a:ln/>
                <a:solidFill>
                  <a:schemeClr val="accent2">
                    <a:lumMod val="50000"/>
                  </a:schemeClr>
                </a:solidFill>
              </a:rPr>
              <a:t>(post aktywuje </a:t>
            </a:r>
            <a:r>
              <a:rPr lang="pl-PL" dirty="0" err="1">
                <a:ln/>
                <a:solidFill>
                  <a:schemeClr val="accent2">
                    <a:lumMod val="50000"/>
                  </a:schemeClr>
                </a:solidFill>
              </a:rPr>
              <a:t>autofagię</a:t>
            </a:r>
            <a:r>
              <a:rPr lang="pl-PL" dirty="0">
                <a:ln/>
                <a:solidFill>
                  <a:schemeClr val="accent2">
                    <a:lumMod val="50000"/>
                  </a:schemeClr>
                </a:solidFill>
              </a:rPr>
              <a:t> (oczyszczanie ze złogów) i fagocytozę</a:t>
            </a:r>
            <a:endParaRPr lang="pl-PL" cap="none" spc="0" dirty="0">
              <a:ln/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Obraz 7" descr="https://mail.google.com/mail/?attid=0.1&amp;disp=emb&amp;view=att&amp;th=129b62927129994d">
            <a:extLst>
              <a:ext uri="{FF2B5EF4-FFF2-40B4-BE49-F238E27FC236}">
                <a16:creationId xmlns:a16="http://schemas.microsoft.com/office/drawing/2014/main" id="{805FEF6B-42FF-EFA9-A8E8-D42C48F769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5080" t="5762" r="13345" b="70656"/>
          <a:stretch>
            <a:fillRect/>
          </a:stretch>
        </p:blipFill>
        <p:spPr>
          <a:xfrm>
            <a:off x="1343472" y="1331391"/>
            <a:ext cx="3307149" cy="2435995"/>
          </a:xfrm>
          <a:prstGeom prst="rect">
            <a:avLst/>
          </a:prstGeom>
          <a:noFill/>
          <a:ln w="19050" cap="flat">
            <a:solidFill>
              <a:schemeClr val="tx1"/>
            </a:solidFill>
          </a:ln>
        </p:spPr>
      </p:pic>
      <p:pic>
        <p:nvPicPr>
          <p:cNvPr id="9" name="Obraz 8" descr="https://mail.google.com/mail/?attid=0.3&amp;disp=emb&amp;view=att&amp;th=129b62927129994d">
            <a:extLst>
              <a:ext uri="{FF2B5EF4-FFF2-40B4-BE49-F238E27FC236}">
                <a16:creationId xmlns:a16="http://schemas.microsoft.com/office/drawing/2014/main" id="{D398BE7F-60C0-D786-77DC-8C8BA3BA46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1341" t="5357" r="13104" b="70893"/>
          <a:stretch>
            <a:fillRect/>
          </a:stretch>
        </p:blipFill>
        <p:spPr>
          <a:xfrm>
            <a:off x="4809386" y="1261544"/>
            <a:ext cx="3323667" cy="2505842"/>
          </a:xfrm>
          <a:prstGeom prst="rect">
            <a:avLst/>
          </a:prstGeom>
          <a:noFill/>
          <a:ln w="19050" cap="flat">
            <a:solidFill>
              <a:schemeClr val="tx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D087B4B-130C-23F1-AF9E-BE09BCA889B0}"/>
              </a:ext>
            </a:extLst>
          </p:cNvPr>
          <p:cNvSpPr txBox="1"/>
          <p:nvPr/>
        </p:nvSpPr>
        <p:spPr>
          <a:xfrm>
            <a:off x="2556521" y="1345888"/>
            <a:ext cx="1883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Przed postem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E3B14E5-66D9-BC97-1C5C-D094860F30FB}"/>
              </a:ext>
            </a:extLst>
          </p:cNvPr>
          <p:cNvSpPr txBox="1"/>
          <p:nvPr/>
        </p:nvSpPr>
        <p:spPr>
          <a:xfrm>
            <a:off x="5256584" y="1334591"/>
            <a:ext cx="280823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Po 3,5 tygodniach postu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C47D2E0-178E-9E3E-0BD4-D0DCED482EE0}"/>
              </a:ext>
            </a:extLst>
          </p:cNvPr>
          <p:cNvSpPr txBox="1"/>
          <p:nvPr/>
        </p:nvSpPr>
        <p:spPr>
          <a:xfrm>
            <a:off x="3498168" y="4609669"/>
            <a:ext cx="4517621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/>
              <a:t>Kobieta lat 30, z </a:t>
            </a:r>
            <a:r>
              <a:rPr lang="pl-PL" b="1" kern="0" dirty="0"/>
              <a:t>zarośniętymi jajowodami</a:t>
            </a:r>
            <a:r>
              <a:rPr lang="pl-PL" kern="0" dirty="0"/>
              <a:t>, wytworzyły się </a:t>
            </a:r>
            <a:r>
              <a:rPr lang="pl-PL" kern="0" dirty="0" err="1"/>
              <a:t>wodniaki</a:t>
            </a:r>
            <a:r>
              <a:rPr lang="pl-PL" kern="0" dirty="0"/>
              <a:t> jajowodów 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/>
              <a:t>(jajowody produkują płyn), niepłodna.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/>
              <a:t> Po 3,5 tygodniowym poście  jajowody już były drożne, po 1 miesiącu zaszła w ciążę,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kern="0" dirty="0"/>
              <a:t>urodziła zdrowego synka</a:t>
            </a:r>
            <a:endParaRPr lang="pl-PL" dirty="0"/>
          </a:p>
        </p:txBody>
      </p:sp>
      <p:pic>
        <p:nvPicPr>
          <p:cNvPr id="13" name="Obraz 12" descr="Wyświetl zdjęcie w wiadomości">
            <a:extLst>
              <a:ext uri="{FF2B5EF4-FFF2-40B4-BE49-F238E27FC236}">
                <a16:creationId xmlns:a16="http://schemas.microsoft.com/office/drawing/2014/main" id="{8E37E906-1E40-9478-F5DF-8FEE1AD53EDD}"/>
              </a:ext>
            </a:extLst>
          </p:cNvPr>
          <p:cNvPicPr/>
          <p:nvPr/>
        </p:nvPicPr>
        <p:blipFill rotWithShape="1">
          <a:blip r:embed="rId5" cstate="print"/>
          <a:srcRect l="8118" r="30050"/>
          <a:stretch/>
        </p:blipFill>
        <p:spPr bwMode="auto">
          <a:xfrm>
            <a:off x="1222219" y="3981702"/>
            <a:ext cx="2161470" cy="23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F8C92CD-901E-FD91-4854-B52526F0BB25}"/>
              </a:ext>
            </a:extLst>
          </p:cNvPr>
          <p:cNvSpPr/>
          <p:nvPr/>
        </p:nvSpPr>
        <p:spPr>
          <a:xfrm>
            <a:off x="10203255" y="841972"/>
            <a:ext cx="360980" cy="108642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2314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B6FE3F80-8673-4687-8481-F3DE70A61AE4}"/>
              </a:ext>
            </a:extLst>
          </p:cNvPr>
          <p:cNvSpPr txBox="1"/>
          <p:nvPr/>
        </p:nvSpPr>
        <p:spPr>
          <a:xfrm>
            <a:off x="2975387" y="4969574"/>
            <a:ext cx="4516463" cy="1477328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Średnica torbieli jajników (w badaniu USG) zmniejszyła się w grupie 19 naszych pacjentek: z 4,3 cm </a:t>
            </a:r>
            <a:r>
              <a:rPr lang="pl-PL" dirty="0">
                <a:sym typeface="Wingdings" panose="05000000000000000000" pitchFamily="2" charset="2"/>
              </a:rPr>
              <a:t></a:t>
            </a:r>
            <a:r>
              <a:rPr lang="pl-PL" dirty="0"/>
              <a:t> do 0,8 cm, po 4 tygodniach postu </a:t>
            </a:r>
          </a:p>
          <a:p>
            <a:pPr algn="ctr"/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1 tygodniu postu torbiel </a:t>
            </a:r>
          </a:p>
          <a:p>
            <a:pPr algn="ctr"/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zmniejsza się o 1 cm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9BDF30E-655F-40C3-9806-174D906488B8}"/>
              </a:ext>
            </a:extLst>
          </p:cNvPr>
          <p:cNvSpPr txBox="1"/>
          <p:nvPr/>
        </p:nvSpPr>
        <p:spPr>
          <a:xfrm>
            <a:off x="938311" y="698642"/>
            <a:ext cx="999048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effectLst/>
                <a:ea typeface="Calibri" panose="020F0502020204030204" pitchFamily="34" charset="0"/>
              </a:rPr>
              <a:t>Torbiel jajnika </a:t>
            </a:r>
            <a:r>
              <a:rPr lang="pl-PL" sz="1800" dirty="0">
                <a:effectLst/>
                <a:ea typeface="Calibri" panose="020F0502020204030204" pitchFamily="34" charset="0"/>
              </a:rPr>
              <a:t>to przetrwały pęcherzyk jajnikowy wypełniony płynem, który nie pękł w czasie owulacji, </a:t>
            </a:r>
          </a:p>
          <a:p>
            <a:pPr algn="ctr"/>
            <a:r>
              <a:rPr lang="pl-PL" sz="1800" dirty="0">
                <a:effectLst/>
                <a:ea typeface="Calibri" panose="020F0502020204030204" pitchFamily="34" charset="0"/>
              </a:rPr>
              <a:t>lecz uległ wzrostowi. Post skutecznie cofa torbiele – spontanicznie ulegają pękaniu i wchłonięciu </a:t>
            </a:r>
            <a:endParaRPr lang="pl-PL" dirty="0"/>
          </a:p>
        </p:txBody>
      </p:sp>
      <p:pic>
        <p:nvPicPr>
          <p:cNvPr id="37890" name="Picture 2" descr="28 Endometriosis &amp; Ovrain Cysts... Holy Cramps!! ideas | endometriosis,  cysts, remedies for menstrual cramps">
            <a:extLst>
              <a:ext uri="{FF2B5EF4-FFF2-40B4-BE49-F238E27FC236}">
                <a16:creationId xmlns:a16="http://schemas.microsoft.com/office/drawing/2014/main" id="{840D0379-7F00-4D1A-AFD6-C188559BA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4" y="4131949"/>
            <a:ext cx="2456538" cy="2456538"/>
          </a:xfrm>
          <a:prstGeom prst="rect">
            <a:avLst/>
          </a:prstGeom>
          <a:noFill/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1084C99-921C-46D9-8097-21AC643CD72D}"/>
              </a:ext>
            </a:extLst>
          </p:cNvPr>
          <p:cNvSpPr/>
          <p:nvPr/>
        </p:nvSpPr>
        <p:spPr>
          <a:xfrm>
            <a:off x="695400" y="5104221"/>
            <a:ext cx="745832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dirty="0"/>
              <a:t>torbiel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079481C-5E1E-440F-8264-F25E70D66EFB}"/>
              </a:ext>
            </a:extLst>
          </p:cNvPr>
          <p:cNvSpPr/>
          <p:nvPr/>
        </p:nvSpPr>
        <p:spPr>
          <a:xfrm>
            <a:off x="1225208" y="5973685"/>
            <a:ext cx="745832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dirty="0"/>
              <a:t>JAJNIK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77CF93B3-B43E-4787-AAA1-2A2AB844FE81}"/>
              </a:ext>
            </a:extLst>
          </p:cNvPr>
          <p:cNvSpPr/>
          <p:nvPr/>
        </p:nvSpPr>
        <p:spPr>
          <a:xfrm>
            <a:off x="1225208" y="4479484"/>
            <a:ext cx="1126757" cy="216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dirty="0"/>
              <a:t>JAJOWÓD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BD90BCA-935B-4414-BEB1-A4FF21B85945}"/>
              </a:ext>
            </a:extLst>
          </p:cNvPr>
          <p:cNvSpPr/>
          <p:nvPr/>
        </p:nvSpPr>
        <p:spPr>
          <a:xfrm>
            <a:off x="2673231" y="71465"/>
            <a:ext cx="626947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Post warzywno-owocowy cofa torbiele jajników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ABF51BE-724B-A840-6695-4FDDA31E5C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t="8001" r="14931" b="15350"/>
          <a:stretch/>
        </p:blipFill>
        <p:spPr>
          <a:xfrm>
            <a:off x="7752184" y="1391577"/>
            <a:ext cx="4266902" cy="50849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1C92EBBB-DED5-150C-07BD-3E1DA2EA0FD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18610" r="38963" b="10076"/>
          <a:stretch/>
        </p:blipFill>
        <p:spPr>
          <a:xfrm>
            <a:off x="245736" y="1542866"/>
            <a:ext cx="3439772" cy="23911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82AA3A6-46CD-9C6F-3AB2-8A4C7676C31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542866"/>
            <a:ext cx="3700106" cy="23414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93CE01B-CA6F-9E2F-07D4-2AA35F6AB4FD}"/>
              </a:ext>
            </a:extLst>
          </p:cNvPr>
          <p:cNvSpPr txBox="1"/>
          <p:nvPr/>
        </p:nvSpPr>
        <p:spPr>
          <a:xfrm>
            <a:off x="284235" y="3452774"/>
            <a:ext cx="1484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przed postem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26F87F8-54A4-D743-3227-F976BC6AE86F}"/>
              </a:ext>
            </a:extLst>
          </p:cNvPr>
          <p:cNvSpPr txBox="1"/>
          <p:nvPr/>
        </p:nvSpPr>
        <p:spPr>
          <a:xfrm>
            <a:off x="3935721" y="342900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po 4 tygodniach postu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4B67D84-5CC1-659F-22B6-60A9CD1CE4B8}"/>
              </a:ext>
            </a:extLst>
          </p:cNvPr>
          <p:cNvSpPr/>
          <p:nvPr/>
        </p:nvSpPr>
        <p:spPr>
          <a:xfrm>
            <a:off x="7752184" y="1700808"/>
            <a:ext cx="2880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134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78F648C-A36F-48C5-ABD2-22A91C8A9928}"/>
              </a:ext>
            </a:extLst>
          </p:cNvPr>
          <p:cNvSpPr txBox="1"/>
          <p:nvPr/>
        </p:nvSpPr>
        <p:spPr>
          <a:xfrm>
            <a:off x="3558819" y="4928496"/>
            <a:ext cx="445909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u="sng" dirty="0"/>
              <a:t>Resekcja mięśniaków jest mało skuteczne</a:t>
            </a:r>
            <a:r>
              <a:rPr lang="pl-PL" dirty="0"/>
              <a:t>, gdyż po 5. latach są  nawroty mięśniaków</a:t>
            </a:r>
          </a:p>
          <a:p>
            <a:pPr algn="ctr"/>
            <a:r>
              <a:rPr lang="pl-PL" dirty="0"/>
              <a:t> (w 62% przypadków) </a:t>
            </a:r>
          </a:p>
          <a:p>
            <a:pPr algn="ctr"/>
            <a:r>
              <a:rPr lang="pl-PL" dirty="0"/>
              <a:t>Koszty leczenia mięśniaków w USA wynoszą do 34,4 mld dolarów rocznie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945D41A4-1854-4F13-B1C4-A55AD059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5" y="1380647"/>
            <a:ext cx="2554761" cy="1839428"/>
          </a:xfrm>
          <a:prstGeom prst="rect">
            <a:avLst/>
          </a:prstGeom>
          <a:noFill/>
          <a:ln w="285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85519CA-50A2-407A-B28F-2EFD32255529}"/>
              </a:ext>
            </a:extLst>
          </p:cNvPr>
          <p:cNvSpPr txBox="1"/>
          <p:nvPr/>
        </p:nvSpPr>
        <p:spPr>
          <a:xfrm>
            <a:off x="132957" y="3447181"/>
            <a:ext cx="302303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Mięśniak wywodzi się z pojedynczej zmutowanej komórki mięśnia macicy,  których przybywa pod wpływem stymulacji INSULINY </a:t>
            </a:r>
            <a:r>
              <a:rPr lang="pl-PL" i="1" dirty="0"/>
              <a:t>(nadmiar cukru) </a:t>
            </a:r>
            <a:r>
              <a:rPr lang="pl-PL" dirty="0"/>
              <a:t>i IGF-1 </a:t>
            </a:r>
            <a:r>
              <a:rPr lang="pl-PL" i="1" dirty="0"/>
              <a:t>(nadmiar białka zwierzęcego)</a:t>
            </a:r>
          </a:p>
          <a:p>
            <a:pPr algn="ctr"/>
            <a:r>
              <a:rPr lang="pl-PL" i="1" dirty="0"/>
              <a:t> </a:t>
            </a:r>
            <a:r>
              <a:rPr lang="pl-PL" dirty="0"/>
              <a:t>i też estrogenu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2778CF3-0B2E-4166-BAD1-10F71BBC9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128" y="18431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2F70548-F987-455C-837D-1B799BD0C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128" y="50562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CFDB7B1-DB91-448B-8F88-87507AAFC607}"/>
              </a:ext>
            </a:extLst>
          </p:cNvPr>
          <p:cNvSpPr txBox="1"/>
          <p:nvPr/>
        </p:nvSpPr>
        <p:spPr>
          <a:xfrm>
            <a:off x="3558819" y="3228779"/>
            <a:ext cx="445909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U 20 kobiet po 4. tygodniach postu warzywno-owocowego, średnica mięśniaków zmniejszyła się z 6 cm </a:t>
            </a:r>
            <a:r>
              <a:rPr lang="pl-PL" dirty="0">
                <a:sym typeface="Wingdings" panose="05000000000000000000" pitchFamily="2" charset="2"/>
              </a:rPr>
              <a:t> </a:t>
            </a:r>
            <a:r>
              <a:rPr lang="pl-PL" dirty="0"/>
              <a:t>do 2 cm</a:t>
            </a:r>
          </a:p>
          <a:p>
            <a:pPr algn="ctr"/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1 tygodniu postu mięśniak </a:t>
            </a:r>
          </a:p>
          <a:p>
            <a:pPr algn="ctr"/>
            <a:r>
              <a:rPr lang="pl-P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zmniejsza się o 1 cm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1FB4C11-BD91-4B1E-A255-30D260AB5A5F}"/>
              </a:ext>
            </a:extLst>
          </p:cNvPr>
          <p:cNvSpPr txBox="1"/>
          <p:nvPr/>
        </p:nvSpPr>
        <p:spPr>
          <a:xfrm>
            <a:off x="3558820" y="859233"/>
            <a:ext cx="445909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</a:t>
            </a:r>
            <a:r>
              <a:rPr lang="pl-PL" dirty="0"/>
              <a:t> skutecznie cofa mięśniaki, obniża INSULINĘ,  IGF-1 </a:t>
            </a:r>
            <a:r>
              <a:rPr lang="pl-PL" i="1" dirty="0"/>
              <a:t>(czynniki  pobudzające rozrost) </a:t>
            </a:r>
            <a:r>
              <a:rPr lang="pl-PL" dirty="0"/>
              <a:t>i estrogen, zwiększa </a:t>
            </a:r>
            <a:r>
              <a:rPr lang="pl-PL" dirty="0" err="1"/>
              <a:t>autofagię</a:t>
            </a:r>
            <a:r>
              <a:rPr lang="pl-PL" dirty="0"/>
              <a:t>, czyli usuwanie złogów w komórkach i fagocytozę  „pożeranie” zwyrodniałych komórek. </a:t>
            </a:r>
          </a:p>
          <a:p>
            <a:pPr algn="ctr"/>
            <a:r>
              <a:rPr lang="pl-PL" dirty="0"/>
              <a:t>Warto też wykluczyć nietolerancje pokarmowe i uzupełnić jod 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87EEF2E-A4ED-4B16-9395-C78882DF056E}"/>
              </a:ext>
            </a:extLst>
          </p:cNvPr>
          <p:cNvSpPr/>
          <p:nvPr/>
        </p:nvSpPr>
        <p:spPr>
          <a:xfrm>
            <a:off x="2274964" y="107279"/>
            <a:ext cx="658575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Post warzywno-owocowy cofa mięśniaki macicy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D4FA59CB-20FA-343F-B34E-F1940E0E0E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8164203" y="859233"/>
            <a:ext cx="3783017" cy="5042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065EC0B-148D-B125-F5E8-3DF2F30C3503}"/>
              </a:ext>
            </a:extLst>
          </p:cNvPr>
          <p:cNvSpPr txBox="1"/>
          <p:nvPr/>
        </p:nvSpPr>
        <p:spPr>
          <a:xfrm>
            <a:off x="8365396" y="6109855"/>
            <a:ext cx="33243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Cofanie mięśniaków na poście</a:t>
            </a:r>
          </a:p>
        </p:txBody>
      </p:sp>
    </p:spTree>
    <p:extLst>
      <p:ext uri="{BB962C8B-B14F-4D97-AF65-F5344CB8AC3E}">
        <p14:creationId xmlns:p14="http://schemas.microsoft.com/office/powerpoint/2010/main" val="1081185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77E35D1-F8E0-41CA-B3BE-F064F7260EDD}"/>
              </a:ext>
            </a:extLst>
          </p:cNvPr>
          <p:cNvSpPr/>
          <p:nvPr/>
        </p:nvSpPr>
        <p:spPr>
          <a:xfrm>
            <a:off x="283419" y="170447"/>
            <a:ext cx="6460654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Post cofa torbiele </a:t>
            </a:r>
            <a:r>
              <a:rPr lang="pl-PL" sz="2400" b="1" cap="none" spc="0" dirty="0" err="1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endometrialne</a:t>
            </a:r>
            <a:endParaRPr lang="pl-PL" sz="2400" b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F64E9FB-424D-420E-B54A-602C32A65ADA}"/>
              </a:ext>
            </a:extLst>
          </p:cNvPr>
          <p:cNvSpPr txBox="1"/>
          <p:nvPr/>
        </p:nvSpPr>
        <p:spPr>
          <a:xfrm>
            <a:off x="283419" y="865183"/>
            <a:ext cx="646065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Endometrioza</a:t>
            </a:r>
            <a:r>
              <a:rPr lang="pl-PL" dirty="0"/>
              <a:t> to  rozrost ognisk endometrium (śluzówki macicy) poza macicą, które podlegają cyklicznym krwawieniom i tworzą się z nich torbiele, towarzyszą silne bóle brzucha, choroba może  prowadzić do  niepłodności. Leczenie operacyjne jest mało skuteczne, są częste nawroty</a:t>
            </a:r>
          </a:p>
        </p:txBody>
      </p:sp>
      <p:pic>
        <p:nvPicPr>
          <p:cNvPr id="13314" name="Picture 2" descr="Znalezione obrazy dla zapytania endometriosis">
            <a:extLst>
              <a:ext uri="{FF2B5EF4-FFF2-40B4-BE49-F238E27FC236}">
                <a16:creationId xmlns:a16="http://schemas.microsoft.com/office/drawing/2014/main" id="{48D68F8A-249D-410E-A74A-792F98A1F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r="8642"/>
          <a:stretch/>
        </p:blipFill>
        <p:spPr bwMode="auto">
          <a:xfrm>
            <a:off x="9558616" y="516328"/>
            <a:ext cx="2619357" cy="20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A45D0EF-E6E4-4BCB-A148-D6A29E6B1F97}"/>
              </a:ext>
            </a:extLst>
          </p:cNvPr>
          <p:cNvSpPr txBox="1"/>
          <p:nvPr/>
        </p:nvSpPr>
        <p:spPr>
          <a:xfrm>
            <a:off x="10543845" y="2527077"/>
            <a:ext cx="2375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www.standardmedia.co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DAEE576-8BC0-4BA1-AC7C-D68C8DD66A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36192" r="23156" b="6896"/>
          <a:stretch/>
        </p:blipFill>
        <p:spPr>
          <a:xfrm>
            <a:off x="163831" y="3702931"/>
            <a:ext cx="4134900" cy="258532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C560A27-8DF1-4E76-A618-2AD88B69CC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t="32637" r="27956" b="7392"/>
          <a:stretch/>
        </p:blipFill>
        <p:spPr>
          <a:xfrm>
            <a:off x="4376939" y="3713046"/>
            <a:ext cx="3779048" cy="260517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59F37E8-EF36-47EB-8EFA-04E564D98628}"/>
              </a:ext>
            </a:extLst>
          </p:cNvPr>
          <p:cNvSpPr txBox="1"/>
          <p:nvPr/>
        </p:nvSpPr>
        <p:spPr>
          <a:xfrm>
            <a:off x="283419" y="6354105"/>
            <a:ext cx="111403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Ustąpienie dwukomorowej torbieli </a:t>
            </a:r>
            <a:r>
              <a:rPr lang="pl-PL" dirty="0" err="1"/>
              <a:t>endometrialnej</a:t>
            </a:r>
            <a:r>
              <a:rPr lang="pl-PL" dirty="0"/>
              <a:t> po 6- tygodniowym poście u kobiety lat 38, która uniknęła operacji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ACDFC20-DDF5-4590-8B9F-EC5DDE08589C}"/>
              </a:ext>
            </a:extLst>
          </p:cNvPr>
          <p:cNvSpPr txBox="1"/>
          <p:nvPr/>
        </p:nvSpPr>
        <p:spPr>
          <a:xfrm>
            <a:off x="283419" y="2487619"/>
            <a:ext cx="646065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 Zaobserwowaliśmy, że post 6-tygodniowy cofa torbiele </a:t>
            </a:r>
            <a:r>
              <a:rPr lang="pl-PL" dirty="0" err="1"/>
              <a:t>endometrialne</a:t>
            </a:r>
            <a:r>
              <a:rPr lang="pl-PL" dirty="0"/>
              <a:t>, warto też w tej chorobie  wykluczyć nietolerancje pokarmowe i  uzupełnić jod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360D0E0-C374-443F-B0C5-0844213D793B}"/>
              </a:ext>
            </a:extLst>
          </p:cNvPr>
          <p:cNvSpPr txBox="1"/>
          <p:nvPr/>
        </p:nvSpPr>
        <p:spPr>
          <a:xfrm>
            <a:off x="8400256" y="4077072"/>
            <a:ext cx="352839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Cukier  sprzyja rozwojowi </a:t>
            </a:r>
            <a:r>
              <a:rPr lang="pl-PL" dirty="0" err="1"/>
              <a:t>endometriozy</a:t>
            </a:r>
            <a:r>
              <a:rPr lang="pl-PL" dirty="0"/>
              <a:t>, hamuje produkcję omega 3 (przeciwzapalnych </a:t>
            </a:r>
            <a:r>
              <a:rPr lang="pl-PL" dirty="0" err="1"/>
              <a:t>eikozanoidów</a:t>
            </a:r>
            <a:r>
              <a:rPr lang="pl-PL" dirty="0"/>
              <a:t>),  co nasila bóle brzucha. Post znosi te bóle (nawet po 1 tygodniu), gdyż aktywuje przeciwzapalny szlak</a:t>
            </a:r>
          </a:p>
        </p:txBody>
      </p:sp>
      <p:pic>
        <p:nvPicPr>
          <p:cNvPr id="11" name="Obraz 10" descr="Obraz zawierający tekst, ramka na zdjęcie&#10;&#10;Opis wygenerowany automatycznie">
            <a:extLst>
              <a:ext uri="{FF2B5EF4-FFF2-40B4-BE49-F238E27FC236}">
                <a16:creationId xmlns:a16="http://schemas.microsoft.com/office/drawing/2014/main" id="{32F56D02-BB59-3A9B-4C7B-323559EC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13250" r="39369" b="17452"/>
          <a:stretch/>
        </p:blipFill>
        <p:spPr>
          <a:xfrm>
            <a:off x="6993647" y="262597"/>
            <a:ext cx="2533319" cy="23223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E390A98-4434-BECD-A20A-C7C4CCA99F07}"/>
              </a:ext>
            </a:extLst>
          </p:cNvPr>
          <p:cNvSpPr txBox="1"/>
          <p:nvPr/>
        </p:nvSpPr>
        <p:spPr>
          <a:xfrm>
            <a:off x="6744072" y="2780928"/>
            <a:ext cx="54479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Po poście cofnęło się ognisko </a:t>
            </a:r>
            <a:r>
              <a:rPr lang="pl-PL" dirty="0" err="1"/>
              <a:t>endometriozy</a:t>
            </a:r>
            <a:r>
              <a:rPr lang="pl-PL" dirty="0"/>
              <a:t> naciekające tętnicę biodrową, chirurg odmówił operacji</a:t>
            </a:r>
          </a:p>
        </p:txBody>
      </p:sp>
    </p:spTree>
    <p:extLst>
      <p:ext uri="{BB962C8B-B14F-4D97-AF65-F5344CB8AC3E}">
        <p14:creationId xmlns:p14="http://schemas.microsoft.com/office/powerpoint/2010/main" val="558042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0C60212-5CC1-E66E-D8E9-D39CA4DF10CC}"/>
              </a:ext>
            </a:extLst>
          </p:cNvPr>
          <p:cNvSpPr txBox="1"/>
          <p:nvPr/>
        </p:nvSpPr>
        <p:spPr>
          <a:xfrm>
            <a:off x="1088931" y="1658495"/>
            <a:ext cx="7598697" cy="3970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Kobieta lat 46, od 20 lat była niepłodna,   od 7 lat miała nacieki </a:t>
            </a:r>
            <a:r>
              <a:rPr lang="pl-P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endometriozy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narządach rodnych i na moczowodzie, który z tego powodu był niemal całkowicie zamknięty i  w nerce wytworzyło się wodonercze. 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Miała obfite, nieregularne i  jak określa „mega” bolesne miesiączki, przypominające  bóle porodowe. </a:t>
            </a:r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dstąpiono od operacji ze względu na  ryzyko uszkodzenia moczowodu.</a:t>
            </a:r>
          </a:p>
          <a:p>
            <a:r>
              <a:rPr lang="pl-P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P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rzed czterema laty przeprowadziła na </a:t>
            </a:r>
            <a:r>
              <a:rPr lang="pl-PL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sześciotygodniową kurację postem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warzywno-owocowym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Wyniki przeszły jej oczekiwania, bo od tego czasu całkowicie ustąpiły bóle  i również  cofnęły się nacieki </a:t>
            </a:r>
            <a:r>
              <a:rPr lang="pl-PL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endometriozy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które były o średnicy ponad 2 cm, lekarz nie chciał wierzyć. 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 roku przeprowadza sześciotygodniowe kuracje postem i czuje się wspaniale. Jej  wcześniejsze żywienie to głównie mleko, mięso i słodycze, natomiast warzyw prawie nie jadła.</a:t>
            </a:r>
            <a:endParaRPr lang="pl-PL" dirty="0"/>
          </a:p>
        </p:txBody>
      </p:sp>
      <p:pic>
        <p:nvPicPr>
          <p:cNvPr id="2052" name="Picture 4" descr="wodonercze 1 - Jacek Sieredziński - USG piersi, tarczycy, jamy brzusznej,  Szczecin, Police">
            <a:extLst>
              <a:ext uri="{FF2B5EF4-FFF2-40B4-BE49-F238E27FC236}">
                <a16:creationId xmlns:a16="http://schemas.microsoft.com/office/drawing/2014/main" id="{80290D10-9A2C-2E3A-C4E0-B5366A7F0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821" y="3524298"/>
            <a:ext cx="2809636" cy="21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idney Endometriosis - Seckin Endometriosis Center">
            <a:extLst>
              <a:ext uri="{FF2B5EF4-FFF2-40B4-BE49-F238E27FC236}">
                <a16:creationId xmlns:a16="http://schemas.microsoft.com/office/drawing/2014/main" id="{B94529B1-BE37-3F82-4AD3-75FF219CF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5" t="11785" b="6881"/>
          <a:stretch/>
        </p:blipFill>
        <p:spPr bwMode="auto">
          <a:xfrm>
            <a:off x="8913632" y="1124340"/>
            <a:ext cx="2790825" cy="21045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461095E-1010-53F6-577C-FF722F40D066}"/>
              </a:ext>
            </a:extLst>
          </p:cNvPr>
          <p:cNvSpPr txBox="1"/>
          <p:nvPr/>
        </p:nvSpPr>
        <p:spPr>
          <a:xfrm>
            <a:off x="887240" y="662675"/>
            <a:ext cx="76763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Ustąpienie </a:t>
            </a:r>
            <a:r>
              <a:rPr 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endometriozy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naciekającej moczowó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 poście</a:t>
            </a:r>
          </a:p>
        </p:txBody>
      </p:sp>
    </p:spTree>
    <p:extLst>
      <p:ext uri="{BB962C8B-B14F-4D97-AF65-F5344CB8AC3E}">
        <p14:creationId xmlns:p14="http://schemas.microsoft.com/office/powerpoint/2010/main" val="1711958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dobny obraz">
            <a:extLst>
              <a:ext uri="{FF2B5EF4-FFF2-40B4-BE49-F238E27FC236}">
                <a16:creationId xmlns:a16="http://schemas.microsoft.com/office/drawing/2014/main" id="{65A591EE-9B66-4226-BAF7-C3B22C33B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674" cy="68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560A1CA-BFD0-4296-B872-C3EC2CC0E770}"/>
              </a:ext>
            </a:extLst>
          </p:cNvPr>
          <p:cNvSpPr/>
          <p:nvPr/>
        </p:nvSpPr>
        <p:spPr>
          <a:xfrm>
            <a:off x="0" y="0"/>
            <a:ext cx="12192000" cy="72019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pl-PL" sz="3600" b="1" cap="none" spc="0" dirty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pl-PL" sz="3000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Technika zapłodnienia </a:t>
            </a:r>
            <a:r>
              <a:rPr lang="pl-PL" sz="3000" i="1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vitro </a:t>
            </a:r>
            <a:r>
              <a:rPr lang="pl-PL" sz="3000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leczy niepłodności</a:t>
            </a:r>
          </a:p>
          <a:p>
            <a:pPr algn="ctr"/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jest  wątpliwa pod względem etycznym </a:t>
            </a:r>
          </a:p>
          <a:p>
            <a:pPr algn="ctr"/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Niepłodność jest stanem w którym organizm matki </a:t>
            </a:r>
          </a:p>
          <a:p>
            <a:pPr algn="ctr"/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spontanicznie „broni się” przed ciążą, gdyż przyczyna</a:t>
            </a:r>
          </a:p>
          <a:p>
            <a:pPr algn="ctr"/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niepłodności nie jest usunięta i istnieje ryzyko utraty ciąży, </a:t>
            </a:r>
          </a:p>
          <a:p>
            <a:pPr algn="ctr"/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dlatego też wszczepianie poczętego </a:t>
            </a:r>
            <a:r>
              <a:rPr lang="pl-PL" sz="3000" i="1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vitro</a:t>
            </a:r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zarodka </a:t>
            </a:r>
          </a:p>
          <a:p>
            <a:pPr algn="ctr"/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zagraża mu śmiertelnym niebezpieczeństwem.</a:t>
            </a:r>
          </a:p>
          <a:p>
            <a:pPr algn="ctr"/>
            <a:r>
              <a:rPr lang="pl-PL" sz="3000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Nadliczbowe zarodki ludzkie nie zawsze są wszczepiane</a:t>
            </a:r>
          </a:p>
          <a:p>
            <a:pPr algn="ctr"/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mogą ulec zniszczeniu, co jest moralnie niedopuszczalne!</a:t>
            </a:r>
          </a:p>
          <a:p>
            <a:pPr algn="ctr"/>
            <a:r>
              <a:rPr lang="pl-PL" sz="300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pierwszym rzędzie należy usunąć przyczynę niepłodności</a:t>
            </a:r>
          </a:p>
          <a:p>
            <a:pPr algn="ctr"/>
            <a:endParaRPr lang="pl-PL" sz="3000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32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Dieta warzywno-owocowa (post), okazała się skuteczną metodą przywracania płodności niepłodnym kobietom i mężczyznom   </a:t>
            </a:r>
          </a:p>
          <a:p>
            <a:pPr algn="ctr"/>
            <a:endParaRPr lang="pl-PL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9E50EFD-2078-4415-8FB5-87DBAED6E48B}"/>
              </a:ext>
            </a:extLst>
          </p:cNvPr>
          <p:cNvSpPr txBox="1"/>
          <p:nvPr/>
        </p:nvSpPr>
        <p:spPr>
          <a:xfrm>
            <a:off x="11208774" y="6581001"/>
            <a:ext cx="23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www.crol.hr</a:t>
            </a:r>
          </a:p>
        </p:txBody>
      </p:sp>
    </p:spTree>
    <p:extLst>
      <p:ext uri="{BB962C8B-B14F-4D97-AF65-F5344CB8AC3E}">
        <p14:creationId xmlns:p14="http://schemas.microsoft.com/office/powerpoint/2010/main" val="3922599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wonderslist.com/wp-content/uploads/2013/01/Cherry-Blossom.jpg">
            <a:extLst>
              <a:ext uri="{FF2B5EF4-FFF2-40B4-BE49-F238E27FC236}">
                <a16:creationId xmlns:a16="http://schemas.microsoft.com/office/drawing/2014/main" id="{9EB6CF72-F0CC-4AA1-944A-B71CA9A86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" y="-135071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EA4649B-0747-47EE-B628-1D50A71A11FB}"/>
              </a:ext>
            </a:extLst>
          </p:cNvPr>
          <p:cNvSpPr/>
          <p:nvPr/>
        </p:nvSpPr>
        <p:spPr>
          <a:xfrm>
            <a:off x="1692998" y="3539874"/>
            <a:ext cx="834739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Wypowiedź niepłodnej od 8 lat kobiety,  u której dzięki postom warzywno-owocowym i zmianie żywienia, uaktywnił się jajnik, który nigdy nie brał udziału w owulacji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zaczął normalnie pracować. Jest w 5 miesiącu ciąży i czuje się znakomicie,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lekarze informowali ją, że latami będzie starać się zajść w ciążę</a:t>
            </a:r>
            <a:endParaRPr lang="pl-PL" dirty="0">
              <a:latin typeface="Lucida Calligraphy" panose="03010101010101010101" pitchFamily="66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F1E0E31-CAF6-4813-A591-F3740F004BBD}"/>
              </a:ext>
            </a:extLst>
          </p:cNvPr>
          <p:cNvSpPr txBox="1"/>
          <p:nvPr/>
        </p:nvSpPr>
        <p:spPr>
          <a:xfrm>
            <a:off x="1692998" y="1702473"/>
            <a:ext cx="834739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Lucida Calligraphy" panose="03010101010101010101" pitchFamily="66" charset="0"/>
              </a:rPr>
              <a:t>„Jestem w szoku, jak duży wpływ na nasze życie i zdrowie ma to co jemy”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1633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alerie-zdjec.pl/wp-content/uploads/2011/02/piekne-widoki-3.jpg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ostokąt 1"/>
          <p:cNvSpPr/>
          <p:nvPr/>
        </p:nvSpPr>
        <p:spPr>
          <a:xfrm>
            <a:off x="1814793" y="110383"/>
            <a:ext cx="6802183" cy="6924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50" b="1" kern="0" dirty="0">
                <a:solidFill>
                  <a:srgbClr val="FFC000"/>
                </a:solidFill>
                <a:latin typeface="Calibri"/>
              </a:rPr>
              <a:t>Świadectwo: niepłodni od 8 lat</a:t>
            </a:r>
          </a:p>
        </p:txBody>
      </p:sp>
      <p:sp>
        <p:nvSpPr>
          <p:cNvPr id="4" name="Prostokąt 2"/>
          <p:cNvSpPr/>
          <p:nvPr/>
        </p:nvSpPr>
        <p:spPr>
          <a:xfrm>
            <a:off x="1691698" y="722085"/>
            <a:ext cx="8703761" cy="117724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FFC000"/>
                </a:solidFill>
                <a:latin typeface="Calibri"/>
              </a:rPr>
              <a:t>Mąż lat 38 ma zaledwie 1% ruchliwych plemników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FFC000"/>
                </a:solidFill>
                <a:latin typeface="Calibri"/>
              </a:rPr>
              <a:t>        (chorował na świnkę w dzieciństwie)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 dirty="0">
                <a:solidFill>
                  <a:srgbClr val="FFC000"/>
                </a:solidFill>
                <a:latin typeface="Calibri"/>
              </a:rPr>
              <a:t>                         Żona lat 36 ma  chorobę Hashimoto</a:t>
            </a:r>
          </a:p>
        </p:txBody>
      </p:sp>
      <p:sp>
        <p:nvSpPr>
          <p:cNvPr id="5" name="Prostokąt 4"/>
          <p:cNvSpPr/>
          <p:nvPr/>
        </p:nvSpPr>
        <p:spPr>
          <a:xfrm>
            <a:off x="2976354" y="4187667"/>
            <a:ext cx="7662996" cy="154657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68580" tIns="34290" rIns="68580" bIns="34290" anchor="t" anchorCtr="1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>
                <a:solidFill>
                  <a:srgbClr val="FFC000"/>
                </a:solidFill>
                <a:latin typeface="Calibri"/>
              </a:rPr>
              <a:t>Przed 1 rokiem obaj byli na diecie warzywno - owocowej 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>
                <a:solidFill>
                  <a:srgbClr val="FFC000"/>
                </a:solidFill>
                <a:latin typeface="Calibri"/>
              </a:rPr>
              <a:t>przez 2 tygodnie, żona wykluczyła nietolerowane pokarmy 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>
                <a:solidFill>
                  <a:srgbClr val="FFC000"/>
                </a:solidFill>
                <a:latin typeface="Calibri"/>
              </a:rPr>
              <a:t>(mleko, mąkę i jajka), mogła zajść w ciążę</a:t>
            </a:r>
          </a:p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kern="0">
                <a:solidFill>
                  <a:srgbClr val="FFC000"/>
                </a:solidFill>
                <a:latin typeface="Calibri"/>
              </a:rPr>
              <a:t>Urodził się wcześniak w 33 tygodniu ciąży, jest zdrowy.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610809" y="5734235"/>
            <a:ext cx="1805649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350" kern="0">
                <a:solidFill>
                  <a:srgbClr val="FFFF00"/>
                </a:solidFill>
                <a:latin typeface="Calibri"/>
              </a:rPr>
              <a:t>www.galerie-zdjęć.pl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655840" y="5734235"/>
            <a:ext cx="5616624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W innych przypadkach dieta okazała się skuteczną metodą zwiększania ilości i ruchliwości plemników i przywracała płodność u niepłodnych mężczyzn.</a:t>
            </a:r>
          </a:p>
        </p:txBody>
      </p:sp>
    </p:spTree>
    <p:extLst>
      <p:ext uri="{BB962C8B-B14F-4D97-AF65-F5344CB8AC3E}">
        <p14:creationId xmlns:p14="http://schemas.microsoft.com/office/powerpoint/2010/main" val="1177549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5673F9F0-0477-41C2-A89A-3E8CBE892A7F}"/>
              </a:ext>
            </a:extLst>
          </p:cNvPr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600" b="1" cap="none" spc="0" dirty="0">
                <a:ln/>
                <a:solidFill>
                  <a:schemeClr val="accent3"/>
                </a:solidFill>
                <a:effectLst/>
              </a:rPr>
              <a:t>Rola mitochondriów w funkcjonowaniu plemników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8EDE58C-294A-465B-873B-464DAEFA16D2}"/>
              </a:ext>
            </a:extLst>
          </p:cNvPr>
          <p:cNvSpPr txBox="1"/>
          <p:nvPr/>
        </p:nvSpPr>
        <p:spPr>
          <a:xfrm>
            <a:off x="385895" y="704401"/>
            <a:ext cx="689574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  Główną przyczyną niepłodności męskiej jest upośledzenie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produkcji plemników</a:t>
            </a:r>
            <a:r>
              <a:rPr lang="pl-PL" dirty="0"/>
              <a:t> i zbyt 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niska ich ruchliwość</a:t>
            </a:r>
            <a:r>
              <a:rPr lang="pl-PL" dirty="0"/>
              <a:t>, oba procesy </a:t>
            </a:r>
            <a:r>
              <a:rPr lang="pl-PL" u="sng" dirty="0"/>
              <a:t>wymagają energii</a:t>
            </a:r>
          </a:p>
          <a:p>
            <a:r>
              <a:rPr lang="pl-PL" dirty="0"/>
              <a:t>  Obecny styl życia, złe żywienie i brak ruchu wiąże się ze zmniejszeniem liczby plemników, obniżeniem przemian energetycznych, zanikiem mitochondriów i obniżeniem ich funkcji tzw. </a:t>
            </a:r>
            <a:r>
              <a:rPr lang="pl-PL" dirty="0" err="1"/>
              <a:t>mitochondriopatia</a:t>
            </a:r>
            <a:r>
              <a:rPr lang="pl-PL" dirty="0"/>
              <a:t>, która dotyczy wszystkich chorób cywilizacyjnych, także niepłodności.</a:t>
            </a:r>
          </a:p>
        </p:txBody>
      </p:sp>
      <p:pic>
        <p:nvPicPr>
          <p:cNvPr id="3074" name="Picture 2" descr="mitochondria i czerwone ÅwiatÅo w plemnikach">
            <a:extLst>
              <a:ext uri="{FF2B5EF4-FFF2-40B4-BE49-F238E27FC236}">
                <a16:creationId xmlns:a16="http://schemas.microsoft.com/office/drawing/2014/main" id="{C4EF9847-9262-4861-A498-DD0D5D3BC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50" y="1376286"/>
            <a:ext cx="3757177" cy="179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A472050-B8FB-47BE-B979-8DFE66EEBEA7}"/>
              </a:ext>
            </a:extLst>
          </p:cNvPr>
          <p:cNvSpPr/>
          <p:nvPr/>
        </p:nvSpPr>
        <p:spPr>
          <a:xfrm>
            <a:off x="8852568" y="2645887"/>
            <a:ext cx="2718646" cy="5213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W mitochondriach plemnika powstaje energia</a:t>
            </a:r>
            <a:endParaRPr lang="pl-PL" dirty="0"/>
          </a:p>
        </p:txBody>
      </p:sp>
      <p:pic>
        <p:nvPicPr>
          <p:cNvPr id="10" name="Picture 7" descr="Mitochondrion, SEM">
            <a:extLst>
              <a:ext uri="{FF2B5EF4-FFF2-40B4-BE49-F238E27FC236}">
                <a16:creationId xmlns:a16="http://schemas.microsoft.com/office/drawing/2014/main" id="{A75459B4-9E85-42F2-8234-896308DA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7" y="2516797"/>
            <a:ext cx="3759893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693DEA4-2F19-4F6A-8351-40BFE2F8A887}"/>
              </a:ext>
            </a:extLst>
          </p:cNvPr>
          <p:cNvSpPr txBox="1"/>
          <p:nvPr/>
        </p:nvSpPr>
        <p:spPr>
          <a:xfrm>
            <a:off x="7365534" y="675586"/>
            <a:ext cx="449649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Norma ilości plemników jest niższa, niż była dawniej, obecnie wynosi 14 mln/ml, dawniej norma była 60 mln/ml.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C7F0816-64D3-4D61-AA59-4618989E7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13775"/>
          <a:stretch/>
        </p:blipFill>
        <p:spPr>
          <a:xfrm>
            <a:off x="4140366" y="2516797"/>
            <a:ext cx="2657232" cy="260028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453C869-DFAD-47CC-9849-127336975AF8}"/>
              </a:ext>
            </a:extLst>
          </p:cNvPr>
          <p:cNvSpPr txBox="1"/>
          <p:nvPr/>
        </p:nvSpPr>
        <p:spPr>
          <a:xfrm>
            <a:off x="7877262" y="5427677"/>
            <a:ext cx="1996580" cy="486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76D336C-2E59-4B23-8B79-403644CA0C62}"/>
              </a:ext>
            </a:extLst>
          </p:cNvPr>
          <p:cNvSpPr txBox="1"/>
          <p:nvPr/>
        </p:nvSpPr>
        <p:spPr>
          <a:xfrm>
            <a:off x="1577676" y="2567030"/>
            <a:ext cx="3191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Mitochondrium </a:t>
            </a:r>
          </a:p>
          <a:p>
            <a:pPr algn="ctr"/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miejsce produkcji </a:t>
            </a:r>
          </a:p>
          <a:p>
            <a:pPr algn="ctr"/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energii</a:t>
            </a:r>
          </a:p>
          <a:p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6196C00-229B-4AB7-8724-CE136172AE12}"/>
              </a:ext>
            </a:extLst>
          </p:cNvPr>
          <p:cNvSpPr txBox="1"/>
          <p:nvPr/>
        </p:nvSpPr>
        <p:spPr>
          <a:xfrm>
            <a:off x="364527" y="5273564"/>
            <a:ext cx="643307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Dr Franc </a:t>
            </a:r>
            <a:r>
              <a:rPr lang="pl-PL" dirty="0" err="1"/>
              <a:t>Enzman</a:t>
            </a:r>
            <a:r>
              <a:rPr lang="pl-PL" dirty="0"/>
              <a:t> twórca medycyny mitochondrialnej i </a:t>
            </a:r>
            <a:r>
              <a:rPr lang="pl-PL" dirty="0" err="1"/>
              <a:t>Bodo</a:t>
            </a:r>
            <a:r>
              <a:rPr lang="pl-PL" dirty="0"/>
              <a:t> </a:t>
            </a:r>
            <a:r>
              <a:rPr lang="pl-PL" dirty="0" err="1"/>
              <a:t>Kulkliński</a:t>
            </a:r>
            <a:r>
              <a:rPr lang="pl-PL" dirty="0"/>
              <a:t> autor książek: „Mitochondria” i „Medycyna mitochondrialna”(konferencja w Poznaniu 8.10.2016 rok)</a:t>
            </a:r>
          </a:p>
          <a:p>
            <a:pPr algn="ctr"/>
            <a:r>
              <a:rPr lang="pl-PL" dirty="0"/>
              <a:t>odkryli, że suplementy mogą zwiększyć energię w mitochondriach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7FEC654-DE45-45F4-942E-A03D35ED9147}"/>
              </a:ext>
            </a:extLst>
          </p:cNvPr>
          <p:cNvSpPr txBox="1"/>
          <p:nvPr/>
        </p:nvSpPr>
        <p:spPr>
          <a:xfrm>
            <a:off x="1953355" y="4840079"/>
            <a:ext cx="2214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FFFF00"/>
                </a:solidFill>
              </a:rPr>
              <a:t>http://www.sciencephoto.com/</a:t>
            </a:r>
          </a:p>
          <a:p>
            <a:endParaRPr lang="pl-PL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D5257D-4F13-4972-B52F-2F0ECF8AD16A}"/>
              </a:ext>
            </a:extLst>
          </p:cNvPr>
          <p:cNvSpPr txBox="1"/>
          <p:nvPr/>
        </p:nvSpPr>
        <p:spPr>
          <a:xfrm>
            <a:off x="7086286" y="3870388"/>
            <a:ext cx="4639112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SUPLEMENTY mitochondrialne, które zwiększają ilość i ruchliwość plemników: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Koenzym Q10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Karnityna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Selen i cynk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Witamina D3, C, B12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Oleje omega-3 </a:t>
            </a:r>
          </a:p>
          <a:p>
            <a:pPr algn="ctr"/>
            <a:r>
              <a:rPr lang="pl-PL" dirty="0">
                <a:solidFill>
                  <a:srgbClr val="C00000"/>
                </a:solidFill>
              </a:rPr>
              <a:t>Post analogicznie jak suplementy zwiększa energię w mitochondriach (również plemników)</a:t>
            </a:r>
          </a:p>
        </p:txBody>
      </p:sp>
    </p:spTree>
    <p:extLst>
      <p:ext uri="{BB962C8B-B14F-4D97-AF65-F5344CB8AC3E}">
        <p14:creationId xmlns:p14="http://schemas.microsoft.com/office/powerpoint/2010/main" val="765415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1F9BC76-A9CF-447F-911B-083CE94F40C2}"/>
              </a:ext>
            </a:extLst>
          </p:cNvPr>
          <p:cNvSpPr/>
          <p:nvPr/>
        </p:nvSpPr>
        <p:spPr>
          <a:xfrm>
            <a:off x="1524001" y="8655"/>
            <a:ext cx="9143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8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przywrócił płodność niepłodnym rodzicom</a:t>
            </a:r>
          </a:p>
        </p:txBody>
      </p:sp>
      <p:pic>
        <p:nvPicPr>
          <p:cNvPr id="4" name="Symbol zastępczy zawartości 3" descr="https://mail.google.com/mail/u/0/h/194c7d1wxayj/?view=att&amp;th=13cdef5ebeb5916a&amp;attid=0.1&amp;disp=thd&amp;safe=1&amp;zw">
            <a:hlinkClick r:id="rId2" tgtFrame="_blank"/>
            <a:extLst>
              <a:ext uri="{FF2B5EF4-FFF2-40B4-BE49-F238E27FC236}">
                <a16:creationId xmlns:a16="http://schemas.microsoft.com/office/drawing/2014/main" id="{82687A60-F520-41B6-82AC-B2E9388AD5E9}"/>
              </a:ext>
            </a:extLst>
          </p:cNvPr>
          <p:cNvPicPr>
            <a:picLocks/>
          </p:cNvPicPr>
          <p:nvPr/>
        </p:nvPicPr>
        <p:blipFill rotWithShape="1">
          <a:blip r:embed="rId3" cstate="print"/>
          <a:srcRect l="22132" t="22813" r="20301"/>
          <a:stretch/>
        </p:blipFill>
        <p:spPr bwMode="auto">
          <a:xfrm>
            <a:off x="2063551" y="764704"/>
            <a:ext cx="194904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Obraz 4" descr="20141002_164348.jpg">
            <a:extLst>
              <a:ext uri="{FF2B5EF4-FFF2-40B4-BE49-F238E27FC236}">
                <a16:creationId xmlns:a16="http://schemas.microsoft.com/office/drawing/2014/main" id="{89825A0D-AD30-45D4-BC85-5A3AD0DA5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855" t="13777" r="37335" b="18032"/>
          <a:stretch/>
        </p:blipFill>
        <p:spPr>
          <a:xfrm rot="5400000">
            <a:off x="4066345" y="883519"/>
            <a:ext cx="2079598" cy="18722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F8FA49C-13F5-44FB-B91E-4EF9434C8F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23750" r="46086" b="36931"/>
          <a:stretch/>
        </p:blipFill>
        <p:spPr>
          <a:xfrm>
            <a:off x="6199696" y="716541"/>
            <a:ext cx="2130851" cy="216858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3A1A970-B9A2-4ED2-9C83-D9880EB1FE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9" t="44345" r="45475" b="24290"/>
          <a:stretch/>
        </p:blipFill>
        <p:spPr>
          <a:xfrm>
            <a:off x="8532296" y="716541"/>
            <a:ext cx="1596153" cy="216858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F520840-4BBD-4DA2-9516-5586CC56A3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t="15322" r="32010"/>
          <a:stretch/>
        </p:blipFill>
        <p:spPr>
          <a:xfrm rot="5400000">
            <a:off x="1876718" y="3750353"/>
            <a:ext cx="2239186" cy="20325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94FBD0E-8F07-46E8-8F94-00AD4FE4EC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24411" r="60532" b="22308"/>
          <a:stretch/>
        </p:blipFill>
        <p:spPr>
          <a:xfrm rot="5400000">
            <a:off x="3986438" y="3846256"/>
            <a:ext cx="2239186" cy="184075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Obraz 9" descr="Wyświetl zdjęcie w wiadomości">
            <a:extLst>
              <a:ext uri="{FF2B5EF4-FFF2-40B4-BE49-F238E27FC236}">
                <a16:creationId xmlns:a16="http://schemas.microsoft.com/office/drawing/2014/main" id="{7B5E69EA-071D-4C30-8051-BBADC3FE8E87}"/>
              </a:ext>
            </a:extLst>
          </p:cNvPr>
          <p:cNvPicPr/>
          <p:nvPr/>
        </p:nvPicPr>
        <p:blipFill rotWithShape="1">
          <a:blip r:embed="rId9" cstate="print"/>
          <a:srcRect l="8118" r="30050"/>
          <a:stretch/>
        </p:blipFill>
        <p:spPr bwMode="auto">
          <a:xfrm>
            <a:off x="6216441" y="3647043"/>
            <a:ext cx="2052303" cy="22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9C16E68-A0F2-439A-BF29-14695B7F65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70" b="17983"/>
          <a:stretch/>
        </p:blipFill>
        <p:spPr>
          <a:xfrm rot="5400000">
            <a:off x="8137151" y="3924667"/>
            <a:ext cx="2304256" cy="16839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D694396-3FF2-400B-BF55-CA07D0107406}"/>
              </a:ext>
            </a:extLst>
          </p:cNvPr>
          <p:cNvSpPr txBox="1"/>
          <p:nvPr/>
        </p:nvSpPr>
        <p:spPr>
          <a:xfrm>
            <a:off x="2063552" y="2926824"/>
            <a:ext cx="19317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Niepłodność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lat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BCBA664-B9DC-418E-BDEC-EDF01FDDACBC}"/>
              </a:ext>
            </a:extLst>
          </p:cNvPr>
          <p:cNvSpPr txBox="1"/>
          <p:nvPr/>
        </p:nvSpPr>
        <p:spPr>
          <a:xfrm>
            <a:off x="4161568" y="2923659"/>
            <a:ext cx="187703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Niepłodność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lat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515A918-D4CA-4D04-B7EF-AAAC0CDAF32D}"/>
              </a:ext>
            </a:extLst>
          </p:cNvPr>
          <p:cNvSpPr txBox="1"/>
          <p:nvPr/>
        </p:nvSpPr>
        <p:spPr>
          <a:xfrm>
            <a:off x="6221775" y="2926824"/>
            <a:ext cx="213085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Niepłodność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lat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96E1053-1934-4BF1-92A0-0E398640FCC9}"/>
              </a:ext>
            </a:extLst>
          </p:cNvPr>
          <p:cNvSpPr txBox="1"/>
          <p:nvPr/>
        </p:nvSpPr>
        <p:spPr>
          <a:xfrm>
            <a:off x="8505378" y="2950194"/>
            <a:ext cx="16230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Ojciec miał impotencję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292347E-0D62-49F6-93ED-4B8069DB91A9}"/>
              </a:ext>
            </a:extLst>
          </p:cNvPr>
          <p:cNvSpPr txBox="1"/>
          <p:nvPr/>
        </p:nvSpPr>
        <p:spPr>
          <a:xfrm>
            <a:off x="1980029" y="5982321"/>
            <a:ext cx="20325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policystyczne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jajniki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802F58D-6159-48BF-B5F2-F5A077331B0F}"/>
              </a:ext>
            </a:extLst>
          </p:cNvPr>
          <p:cNvSpPr txBox="1"/>
          <p:nvPr/>
        </p:nvSpPr>
        <p:spPr>
          <a:xfrm>
            <a:off x="4027205" y="5967864"/>
            <a:ext cx="20325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policystyczne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jajniki</a:t>
            </a: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poronienia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9A21C70-BE5F-4A58-86DF-E4E357DA82E4}"/>
              </a:ext>
            </a:extLst>
          </p:cNvPr>
          <p:cNvSpPr txBox="1"/>
          <p:nvPr/>
        </p:nvSpPr>
        <p:spPr>
          <a:xfrm>
            <a:off x="6170477" y="5968544"/>
            <a:ext cx="22334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policystyczne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jajniki</a:t>
            </a:r>
          </a:p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zarośnięte jajowody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B9BF6FD7-5BB0-4F45-AD26-495A1F696ECA}"/>
              </a:ext>
            </a:extLst>
          </p:cNvPr>
          <p:cNvSpPr txBox="1"/>
          <p:nvPr/>
        </p:nvSpPr>
        <p:spPr>
          <a:xfrm>
            <a:off x="8426064" y="5830176"/>
            <a:ext cx="213574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policystyczne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jajniki</a:t>
            </a:r>
          </a:p>
          <a:p>
            <a:pPr algn="ctr"/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endometrioza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poronienia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9991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3B6E69C-DCD3-419E-A0B5-3919C932E103}"/>
              </a:ext>
            </a:extLst>
          </p:cNvPr>
          <p:cNvSpPr/>
          <p:nvPr/>
        </p:nvSpPr>
        <p:spPr>
          <a:xfrm>
            <a:off x="407869" y="204694"/>
            <a:ext cx="6189576" cy="12215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dirty="0">
                <a:ln/>
                <a:solidFill>
                  <a:schemeClr val="accent2">
                    <a:lumMod val="50000"/>
                  </a:schemeClr>
                </a:solidFill>
              </a:rPr>
              <a:t>Dlaczego przed poczęciem dziecka </a:t>
            </a:r>
          </a:p>
          <a:p>
            <a:pPr algn="ctr"/>
            <a:r>
              <a:rPr lang="pl-PL" sz="2400" b="1" dirty="0">
                <a:ln/>
                <a:solidFill>
                  <a:schemeClr val="accent2">
                    <a:lumMod val="50000"/>
                  </a:schemeClr>
                </a:solidFill>
              </a:rPr>
              <a:t>warto przeprowadzić </a:t>
            </a:r>
          </a:p>
          <a:p>
            <a:pPr algn="ctr"/>
            <a:r>
              <a:rPr lang="pl-PL" sz="2400" b="1" dirty="0">
                <a:ln/>
                <a:solidFill>
                  <a:schemeClr val="accent2">
                    <a:lumMod val="50000"/>
                  </a:schemeClr>
                </a:solidFill>
              </a:rPr>
              <a:t>post warzywno-owocowy?</a:t>
            </a:r>
            <a:endParaRPr lang="pl-PL" sz="2400" b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F1522BD-92FE-4DE5-BC32-9366E5F19036}"/>
              </a:ext>
            </a:extLst>
          </p:cNvPr>
          <p:cNvSpPr/>
          <p:nvPr/>
        </p:nvSpPr>
        <p:spPr>
          <a:xfrm>
            <a:off x="407869" y="1741127"/>
            <a:ext cx="6228458" cy="2339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MATKA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u="sng" dirty="0"/>
              <a:t>zwiększenie płodności</a:t>
            </a:r>
            <a:r>
              <a:rPr lang="pl-PL" dirty="0"/>
              <a:t>, post cofa </a:t>
            </a:r>
            <a:r>
              <a:rPr lang="pl-PL" dirty="0" err="1"/>
              <a:t>insulinooporność</a:t>
            </a:r>
            <a:r>
              <a:rPr lang="pl-PL" dirty="0"/>
              <a:t>,  mięśniaki, torbiele jajników, </a:t>
            </a:r>
            <a:r>
              <a:rPr lang="pl-PL" dirty="0" err="1"/>
              <a:t>endometriozę</a:t>
            </a:r>
            <a:r>
              <a:rPr lang="pl-PL" dirty="0"/>
              <a:t> (związek z normalizacją hormonów)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 </a:t>
            </a:r>
            <a:r>
              <a:rPr lang="pl-PL" b="1" u="sng" dirty="0"/>
              <a:t>zapobieganie poronieniom</a:t>
            </a:r>
            <a:r>
              <a:rPr lang="pl-PL" b="1" dirty="0"/>
              <a:t>,</a:t>
            </a:r>
            <a:r>
              <a:rPr lang="pl-PL" dirty="0"/>
              <a:t> a także zatruciu ciążowemu (związek ze zwiększeniem olejów omega-3)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b="1" u="sng" dirty="0"/>
              <a:t>ustąpienie  </a:t>
            </a:r>
            <a:r>
              <a:rPr lang="pl-PL" b="1" u="sng" dirty="0" err="1"/>
              <a:t>policystycznych</a:t>
            </a:r>
            <a:r>
              <a:rPr lang="pl-PL" b="1" u="sng" dirty="0"/>
              <a:t> jajników </a:t>
            </a:r>
            <a:r>
              <a:rPr lang="pl-PL" dirty="0"/>
              <a:t>i zarostu u kobiet (związek z redukcją tłuszczu trzewnego i </a:t>
            </a:r>
            <a:r>
              <a:rPr lang="pl-PL" dirty="0" err="1"/>
              <a:t>insulinooporności</a:t>
            </a:r>
            <a:r>
              <a:rPr lang="pl-PL" dirty="0"/>
              <a:t>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20DD40-947B-418A-8638-1EC830410B4E}"/>
              </a:ext>
            </a:extLst>
          </p:cNvPr>
          <p:cNvSpPr txBox="1"/>
          <p:nvPr/>
        </p:nvSpPr>
        <p:spPr>
          <a:xfrm>
            <a:off x="407869" y="4395097"/>
            <a:ext cx="6228458" cy="1785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OJCIEC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zwiększenie ilości </a:t>
            </a:r>
            <a:r>
              <a:rPr lang="pl-P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plemników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/>
              <a:t>(post aktywuje komórki macierzyste)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poprawa ruchliwości (post zwiększa ilość  mitochondriów w plemnikach)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wyleczenie </a:t>
            </a:r>
            <a:r>
              <a:rPr lang="pl-P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impotencji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BECA9C6-C8DE-4D42-9492-1679FC94B496}"/>
              </a:ext>
            </a:extLst>
          </p:cNvPr>
          <p:cNvSpPr txBox="1"/>
          <p:nvPr/>
        </p:nvSpPr>
        <p:spPr>
          <a:xfrm>
            <a:off x="6771994" y="3841099"/>
            <a:ext cx="5012137" cy="23391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NOWORODEK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ochrona noworodka </a:t>
            </a:r>
            <a:r>
              <a:rPr lang="pl-PL" b="1" u="sng" dirty="0"/>
              <a:t>przed rakiem  i przed wadami wrodzonymi</a:t>
            </a:r>
            <a:r>
              <a:rPr lang="pl-PL" b="1" dirty="0"/>
              <a:t> </a:t>
            </a:r>
            <a:r>
              <a:rPr lang="pl-PL" dirty="0"/>
              <a:t>(związek z detoksem i  naprawą materiału genetycznego komórek rozrodczych)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zwiększenie </a:t>
            </a:r>
            <a:r>
              <a:rPr lang="pl-PL" b="1" u="sng" dirty="0"/>
              <a:t>inteligencji u dziecka</a:t>
            </a:r>
          </a:p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pl-PL" dirty="0"/>
              <a:t>(związek ze zwiększeniem omega- 3 u matki,  </a:t>
            </a:r>
          </a:p>
          <a:p>
            <a:r>
              <a:rPr lang="pl-PL" dirty="0"/>
              <a:t>       które budują mózg dziecka)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37F6A85-3DB2-174E-1577-98A12F4533A7}"/>
              </a:ext>
            </a:extLst>
          </p:cNvPr>
          <p:cNvSpPr/>
          <p:nvPr/>
        </p:nvSpPr>
        <p:spPr>
          <a:xfrm>
            <a:off x="5275842" y="5833827"/>
            <a:ext cx="1321603" cy="2839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Picture 2" descr="Znalezione obrazy dla zapytania infertility, vegetables">
            <a:extLst>
              <a:ext uri="{FF2B5EF4-FFF2-40B4-BE49-F238E27FC236}">
                <a16:creationId xmlns:a16="http://schemas.microsoft.com/office/drawing/2014/main" id="{930443FF-FBBF-08E0-3D13-2278DB149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7"/>
          <a:stretch/>
        </p:blipFill>
        <p:spPr bwMode="auto">
          <a:xfrm>
            <a:off x="7655201" y="747357"/>
            <a:ext cx="3452943" cy="25843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95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m Pięknej Miłości">
            <a:extLst>
              <a:ext uri="{FF2B5EF4-FFF2-40B4-BE49-F238E27FC236}">
                <a16:creationId xmlns:a16="http://schemas.microsoft.com/office/drawing/2014/main" id="{3A9BE947-050C-5D5E-E8B2-B589279E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90" y="1932398"/>
            <a:ext cx="4432300" cy="332422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62249FB-FE90-45B7-970F-AF4C2B216D24}"/>
              </a:ext>
            </a:extLst>
          </p:cNvPr>
          <p:cNvSpPr txBox="1"/>
          <p:nvPr/>
        </p:nvSpPr>
        <p:spPr>
          <a:xfrm>
            <a:off x="488886" y="1353037"/>
            <a:ext cx="5441132" cy="39165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l-PL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 Pięknej Miłości</a:t>
            </a:r>
          </a:p>
          <a:p>
            <a:pPr algn="ctr"/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 to nowy ośrodek Fundacji  - Oaza Życzliwości</a:t>
            </a:r>
          </a:p>
          <a:p>
            <a:pPr algn="ctr"/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położony  w </a:t>
            </a:r>
            <a:r>
              <a:rPr lang="pl-PL" sz="18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Stanisławiu</a:t>
            </a:r>
            <a:r>
              <a:rPr lang="pl-PL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Dolnym</a:t>
            </a: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(obok PRZYTKOWIC), koło Krakowa, Kalwarii Zebrzydowskiej i Wadowic.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Zapraszamy na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turnusy wczasów zdrowotnych z dietą dr Dąbrowskiej celem oczyszczenia organizmu i przywrócenia równowagi hormonalnej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dla małżeństw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przygotowujących się do poczęcia dziecka, jak również dla osób z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problemami ginekologicznymi i andrologicznymi</a:t>
            </a:r>
            <a:endParaRPr lang="pl-PL" b="1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DB9CE3F-7753-C7F0-B0DD-BCED3B09EF76}"/>
              </a:ext>
            </a:extLst>
          </p:cNvPr>
          <p:cNvSpPr txBox="1"/>
          <p:nvPr/>
        </p:nvSpPr>
        <p:spPr>
          <a:xfrm>
            <a:off x="488886" y="5622205"/>
            <a:ext cx="10361504" cy="11672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Kontakt: tel. kom. +48 798 279 105,  www.dompieknejmilosci.pl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800" u="none" strike="noStrike" kern="100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email:</a:t>
            </a:r>
            <a:r>
              <a:rPr lang="pl-PL" sz="1800" u="sng" kern="100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dompieknejmilosci@gmail.com</a:t>
            </a: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znajdź nas na Facebooku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Fundacja „Oaza Życzliwości” 34-141 Przytkowice 292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66157FD-52CF-2804-DED6-D0EA4C0A751F}"/>
              </a:ext>
            </a:extLst>
          </p:cNvPr>
          <p:cNvSpPr txBox="1"/>
          <p:nvPr/>
        </p:nvSpPr>
        <p:spPr>
          <a:xfrm>
            <a:off x="289712" y="380246"/>
            <a:ext cx="11769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Wczasy Zdrowotne</a:t>
            </a:r>
            <a:r>
              <a:rPr lang="pl-PL" sz="2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Przygotowujące Małżeństwa do Poczęcia Dziecka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2542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BEE57B1-4EFD-5292-FC37-ADBC76191C5D}"/>
              </a:ext>
            </a:extLst>
          </p:cNvPr>
          <p:cNvSpPr txBox="1"/>
          <p:nvPr/>
        </p:nvSpPr>
        <p:spPr>
          <a:xfrm>
            <a:off x="896293" y="632412"/>
            <a:ext cx="9807920" cy="32316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dirty="0">
                <a:ln/>
              </a:rPr>
              <a:t>Wnioski</a:t>
            </a:r>
            <a:endParaRPr lang="pl-PL" sz="2400" b="1" cap="none" spc="0" dirty="0">
              <a:ln/>
              <a:solidFill>
                <a:srgbClr val="C00000"/>
              </a:solidFill>
              <a:effectLst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/>
              <a:t>przesycanie się </a:t>
            </a:r>
            <a:r>
              <a:rPr lang="pl-PL" sz="2000" b="1" dirty="0"/>
              <a:t>żywnością przetworzoną </a:t>
            </a:r>
            <a:r>
              <a:rPr lang="pl-PL" sz="2000" dirty="0"/>
              <a:t>(cukier, mąka, margaryna, nadmiar mięsa)  jest </a:t>
            </a:r>
            <a:r>
              <a:rPr lang="pl-PL" sz="2000" b="1" dirty="0"/>
              <a:t>niedostosowane do naszych genów</a:t>
            </a:r>
            <a:r>
              <a:rPr lang="pl-PL" sz="2000" dirty="0"/>
              <a:t>, dlatego przestraja geny w kierunku rozwoju </a:t>
            </a:r>
            <a:r>
              <a:rPr lang="pl-PL" sz="2000" dirty="0" err="1"/>
              <a:t>insulinooporności</a:t>
            </a:r>
            <a:r>
              <a:rPr lang="pl-PL" sz="2000" dirty="0"/>
              <a:t>, otyłości, niepłodności i innych chorób cywilizacyjnych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dirty="0"/>
              <a:t>odkrycie możliwości </a:t>
            </a:r>
            <a:r>
              <a:rPr lang="pl-PL" sz="2000" b="1" dirty="0"/>
              <a:t>regulacji genów</a:t>
            </a:r>
            <a:r>
              <a:rPr lang="pl-PL" sz="2000" dirty="0"/>
              <a:t>,</a:t>
            </a:r>
            <a:r>
              <a:rPr lang="pl-PL" sz="2000" b="1" dirty="0"/>
              <a:t> </a:t>
            </a:r>
            <a:r>
              <a:rPr lang="pl-PL" sz="2000" dirty="0"/>
              <a:t>dzięki: </a:t>
            </a:r>
            <a:r>
              <a:rPr lang="pl-PL" sz="2000" b="1" dirty="0"/>
              <a:t>postom,</a:t>
            </a:r>
            <a:r>
              <a:rPr lang="pl-PL" sz="2000" dirty="0"/>
              <a:t> </a:t>
            </a:r>
            <a:r>
              <a:rPr lang="pl-PL" sz="2000" b="1" dirty="0"/>
              <a:t>roślinnym </a:t>
            </a:r>
            <a:r>
              <a:rPr lang="pl-PL" sz="2000" b="1" dirty="0" err="1"/>
              <a:t>polifenolom</a:t>
            </a:r>
            <a:r>
              <a:rPr lang="pl-PL" sz="2000" b="1" dirty="0"/>
              <a:t> i aktywności fizycznej, </a:t>
            </a:r>
            <a:r>
              <a:rPr lang="pl-PL" sz="2000" dirty="0"/>
              <a:t>które mogą przeprogramować prozdrowotnie nasze geny,  jest równoznaczne z leczeniem przyczynowym chorób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000" b="1" dirty="0">
                <a:ln/>
                <a:solidFill>
                  <a:schemeClr val="accent2">
                    <a:lumMod val="50000"/>
                  </a:schemeClr>
                </a:solidFill>
              </a:rPr>
              <a:t>najważniejszą strategią terapeutyczną w niepłodności i w chorobach cywilizacyjnych  powinny być prozdrowotne modyfikacje stylu życia </a:t>
            </a:r>
            <a:r>
              <a:rPr lang="pl-PL" sz="2000" i="1" dirty="0">
                <a:ln/>
              </a:rPr>
              <a:t>(posty np. warzywno-owocowe, aktywność ruchowa, naturalne pełnowartościowe żywienie)</a:t>
            </a:r>
            <a:endParaRPr lang="pl-PL" sz="2000" i="1" dirty="0"/>
          </a:p>
        </p:txBody>
      </p:sp>
      <p:pic>
        <p:nvPicPr>
          <p:cNvPr id="5" name="Picture 6" descr="Znalezione obrazy dla zapytania vegetable">
            <a:extLst>
              <a:ext uri="{FF2B5EF4-FFF2-40B4-BE49-F238E27FC236}">
                <a16:creationId xmlns:a16="http://schemas.microsoft.com/office/drawing/2014/main" id="{16FE69F4-3172-1CB8-A041-7FC03DA1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93" y="4499571"/>
            <a:ext cx="3709481" cy="20472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3AE758C-6EF1-D65E-95D7-2C6507733B4C}"/>
              </a:ext>
            </a:extLst>
          </p:cNvPr>
          <p:cNvSpPr txBox="1"/>
          <p:nvPr/>
        </p:nvSpPr>
        <p:spPr>
          <a:xfrm>
            <a:off x="5857592" y="4789283"/>
            <a:ext cx="522385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>
                <a:solidFill>
                  <a:srgbClr val="C00000"/>
                </a:solidFill>
              </a:rPr>
              <a:t>Niech twoje  pożywienie będzie lekarstwem</a:t>
            </a:r>
          </a:p>
          <a:p>
            <a:r>
              <a:rPr lang="pl-PL" i="1" dirty="0"/>
              <a:t>                                                                 Hipokrates</a:t>
            </a:r>
          </a:p>
          <a:p>
            <a:r>
              <a:rPr lang="pl-PL" i="1" dirty="0"/>
              <a:t>                                                   (ok. 2500 lat temu)</a:t>
            </a:r>
          </a:p>
        </p:txBody>
      </p:sp>
    </p:spTree>
    <p:extLst>
      <p:ext uri="{BB962C8B-B14F-4D97-AF65-F5344CB8AC3E}">
        <p14:creationId xmlns:p14="http://schemas.microsoft.com/office/powerpoint/2010/main" val="3691017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335B28-A8AC-D34E-D66A-3B657A92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685" y="385015"/>
            <a:ext cx="6898107" cy="81173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Ośrodki oferujące dietę wg. Dąbrowskiej</a:t>
            </a:r>
            <a:endParaRPr lang="pl-PL" sz="2000" dirty="0">
              <a:solidFill>
                <a:srgbClr val="C00000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D15BF60-EC29-9635-5E31-85C1FFA02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0176" y="1629706"/>
            <a:ext cx="5151648" cy="4525963"/>
          </a:xfrm>
          <a:ln>
            <a:solidFill>
              <a:schemeClr val="tx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90C12F2-863E-10EE-14A3-BD6D56AA377D}"/>
              </a:ext>
            </a:extLst>
          </p:cNvPr>
          <p:cNvSpPr txBox="1"/>
          <p:nvPr/>
        </p:nvSpPr>
        <p:spPr>
          <a:xfrm>
            <a:off x="3520176" y="6126163"/>
            <a:ext cx="515164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www. ewadabrowska.pl</a:t>
            </a:r>
          </a:p>
        </p:txBody>
      </p:sp>
      <p:pic>
        <p:nvPicPr>
          <p:cNvPr id="4" name="Obraz 3" descr="Obraz zawierający rysunek&#10;&#10;Opis wygenerowany automatycznie">
            <a:extLst>
              <a:ext uri="{FF2B5EF4-FFF2-40B4-BE49-F238E27FC236}">
                <a16:creationId xmlns:a16="http://schemas.microsoft.com/office/drawing/2014/main" id="{91A3B122-7D85-06A9-448A-1016573392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91" y="1775494"/>
            <a:ext cx="1440160" cy="93785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775401E-511E-6F8C-7B8B-697A9FE67AE3}"/>
              </a:ext>
            </a:extLst>
          </p:cNvPr>
          <p:cNvSpPr txBox="1"/>
          <p:nvPr/>
        </p:nvSpPr>
        <p:spPr>
          <a:xfrm>
            <a:off x="391709" y="1654979"/>
            <a:ext cx="2904211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sz="1800" dirty="0"/>
          </a:p>
          <a:p>
            <a:pPr algn="ctr"/>
            <a:endParaRPr lang="pl-PL" sz="1800" dirty="0"/>
          </a:p>
          <a:p>
            <a:pPr algn="ctr"/>
            <a:endParaRPr lang="pl-PL" dirty="0"/>
          </a:p>
          <a:p>
            <a:pPr algn="ctr"/>
            <a:r>
              <a:rPr lang="pl-PL" sz="1800" dirty="0"/>
              <a:t>Nasz kanał na </a:t>
            </a:r>
            <a:r>
              <a:rPr lang="pl-PL" sz="1800" dirty="0" err="1"/>
              <a:t>You</a:t>
            </a:r>
            <a:r>
              <a:rPr lang="pl-PL" sz="1800" dirty="0"/>
              <a:t> </a:t>
            </a:r>
            <a:r>
              <a:rPr lang="pl-PL" sz="1800" dirty="0" err="1"/>
              <a:t>Tube</a:t>
            </a:r>
            <a:r>
              <a:rPr lang="pl-PL" sz="1800" dirty="0"/>
              <a:t>:</a:t>
            </a:r>
          </a:p>
          <a:p>
            <a:pPr algn="ctr"/>
            <a:r>
              <a:rPr lang="pl-PL" sz="1800" dirty="0"/>
              <a:t> </a:t>
            </a:r>
            <a:r>
              <a:rPr lang="pl-PL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Instytut Promocji Zdrowia </a:t>
            </a:r>
          </a:p>
          <a:p>
            <a:pPr algn="ctr"/>
            <a:r>
              <a:rPr lang="pl-PL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Ewy Dąbrowskiej</a:t>
            </a:r>
          </a:p>
          <a:p>
            <a:pPr algn="ctr"/>
            <a:r>
              <a:rPr lang="pl-PL" sz="1800" dirty="0"/>
              <a:t>zawiera filmy świadect</a:t>
            </a:r>
            <a:r>
              <a:rPr lang="pl-PL" sz="2000" dirty="0"/>
              <a:t>wa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5DC2088-D4E6-20FD-12BA-864F290A9546}"/>
              </a:ext>
            </a:extLst>
          </p:cNvPr>
          <p:cNvSpPr txBox="1"/>
          <p:nvPr/>
        </p:nvSpPr>
        <p:spPr>
          <a:xfrm>
            <a:off x="9208003" y="3064990"/>
            <a:ext cx="2592288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Aplikacja</a:t>
            </a:r>
            <a:r>
              <a:rPr lang="pl-PL" dirty="0"/>
              <a:t> – przepisy</a:t>
            </a:r>
          </a:p>
          <a:p>
            <a:pPr algn="ctr"/>
            <a:r>
              <a:rPr lang="pl-PL" dirty="0"/>
              <a:t> diety w telefonie</a:t>
            </a:r>
          </a:p>
          <a:p>
            <a:pPr algn="ctr"/>
            <a:r>
              <a:rPr lang="pl-PL" i="1" dirty="0"/>
              <a:t>(e-book w promocji)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0E788CC-7BA9-020D-8138-48686189EAAB}"/>
              </a:ext>
            </a:extLst>
          </p:cNvPr>
          <p:cNvSpPr txBox="1"/>
          <p:nvPr/>
        </p:nvSpPr>
        <p:spPr>
          <a:xfrm>
            <a:off x="9189707" y="1256536"/>
            <a:ext cx="2592288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r>
              <a:rPr lang="pl-PL" b="1" dirty="0">
                <a:solidFill>
                  <a:srgbClr val="C00000"/>
                </a:solidFill>
              </a:rPr>
              <a:t>Z</a:t>
            </a:r>
            <a:r>
              <a:rPr lang="pl-PL" sz="1800" b="1" dirty="0">
                <a:solidFill>
                  <a:srgbClr val="C00000"/>
                </a:solidFill>
                <a:latin typeface="+mn-lt"/>
              </a:rPr>
              <a:t>estawy cateringowe</a:t>
            </a:r>
            <a:r>
              <a:rPr lang="pl-PL" sz="1800" dirty="0">
                <a:solidFill>
                  <a:srgbClr val="C00000"/>
                </a:solidFill>
                <a:latin typeface="+mn-lt"/>
              </a:rPr>
              <a:t> </a:t>
            </a:r>
            <a:br>
              <a:rPr lang="pl-PL" sz="1800" dirty="0">
                <a:latin typeface="+mn-lt"/>
              </a:rPr>
            </a:br>
            <a:r>
              <a:rPr lang="pl-PL" sz="1800" dirty="0">
                <a:latin typeface="+mn-lt"/>
              </a:rPr>
              <a:t>z transportem do domu</a:t>
            </a:r>
            <a:endParaRPr lang="pl-PL" dirty="0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D7C1A4B0-4458-21F3-42EC-629AAB797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04133" y="3245571"/>
            <a:ext cx="1819689" cy="946692"/>
          </a:xfrm>
          <a:prstGeom prst="rect">
            <a:avLst/>
          </a:prstGeom>
        </p:spPr>
      </p:pic>
      <p:pic>
        <p:nvPicPr>
          <p:cNvPr id="13" name="Symbol zastępczy zawartości 4">
            <a:extLst>
              <a:ext uri="{FF2B5EF4-FFF2-40B4-BE49-F238E27FC236}">
                <a16:creationId xmlns:a16="http://schemas.microsoft.com/office/drawing/2014/main" id="{1167C86B-2EB1-463C-858D-8337A4B1A0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11670" r="18151" b="19282"/>
          <a:stretch/>
        </p:blipFill>
        <p:spPr>
          <a:xfrm>
            <a:off x="9441838" y="1471643"/>
            <a:ext cx="1949284" cy="9409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Obraz 13" descr="Obraz zawierający zegar&#10;&#10;Opis wygenerowany automatycznie">
            <a:extLst>
              <a:ext uri="{FF2B5EF4-FFF2-40B4-BE49-F238E27FC236}">
                <a16:creationId xmlns:a16="http://schemas.microsoft.com/office/drawing/2014/main" id="{AE96F0CD-E5C6-814E-7F21-45C7B2DA1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0" y="211062"/>
            <a:ext cx="3020662" cy="985690"/>
          </a:xfrm>
          <a:prstGeom prst="rect">
            <a:avLst/>
          </a:prstGeom>
        </p:spPr>
      </p:pic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6D8C9262-FFC9-FAC4-D551-61641A8C35BF}"/>
              </a:ext>
            </a:extLst>
          </p:cNvPr>
          <p:cNvSpPr/>
          <p:nvPr/>
        </p:nvSpPr>
        <p:spPr>
          <a:xfrm>
            <a:off x="6379779" y="2427890"/>
            <a:ext cx="2028497" cy="3678620"/>
          </a:xfrm>
          <a:custGeom>
            <a:avLst/>
            <a:gdLst>
              <a:gd name="connsiteX0" fmla="*/ 0 w 2028497"/>
              <a:gd name="connsiteY0" fmla="*/ 0 h 3678620"/>
              <a:gd name="connsiteX1" fmla="*/ 157655 w 2028497"/>
              <a:gd name="connsiteY1" fmla="*/ 21020 h 3678620"/>
              <a:gd name="connsiteX2" fmla="*/ 220718 w 2028497"/>
              <a:gd name="connsiteY2" fmla="*/ 52551 h 3678620"/>
              <a:gd name="connsiteX3" fmla="*/ 262759 w 2028497"/>
              <a:gd name="connsiteY3" fmla="*/ 63062 h 3678620"/>
              <a:gd name="connsiteX4" fmla="*/ 294290 w 2028497"/>
              <a:gd name="connsiteY4" fmla="*/ 84082 h 3678620"/>
              <a:gd name="connsiteX5" fmla="*/ 357352 w 2028497"/>
              <a:gd name="connsiteY5" fmla="*/ 94593 h 3678620"/>
              <a:gd name="connsiteX6" fmla="*/ 399393 w 2028497"/>
              <a:gd name="connsiteY6" fmla="*/ 105103 h 3678620"/>
              <a:gd name="connsiteX7" fmla="*/ 493987 w 2028497"/>
              <a:gd name="connsiteY7" fmla="*/ 136634 h 3678620"/>
              <a:gd name="connsiteX8" fmla="*/ 546538 w 2028497"/>
              <a:gd name="connsiteY8" fmla="*/ 157655 h 3678620"/>
              <a:gd name="connsiteX9" fmla="*/ 693683 w 2028497"/>
              <a:gd name="connsiteY9" fmla="*/ 168165 h 3678620"/>
              <a:gd name="connsiteX10" fmla="*/ 746235 w 2028497"/>
              <a:gd name="connsiteY10" fmla="*/ 178676 h 3678620"/>
              <a:gd name="connsiteX11" fmla="*/ 882869 w 2028497"/>
              <a:gd name="connsiteY11" fmla="*/ 199696 h 3678620"/>
              <a:gd name="connsiteX12" fmla="*/ 1061545 w 2028497"/>
              <a:gd name="connsiteY12" fmla="*/ 189186 h 3678620"/>
              <a:gd name="connsiteX13" fmla="*/ 1156138 w 2028497"/>
              <a:gd name="connsiteY13" fmla="*/ 168165 h 3678620"/>
              <a:gd name="connsiteX14" fmla="*/ 1219200 w 2028497"/>
              <a:gd name="connsiteY14" fmla="*/ 147144 h 3678620"/>
              <a:gd name="connsiteX15" fmla="*/ 1292773 w 2028497"/>
              <a:gd name="connsiteY15" fmla="*/ 136634 h 3678620"/>
              <a:gd name="connsiteX16" fmla="*/ 1387366 w 2028497"/>
              <a:gd name="connsiteY16" fmla="*/ 115613 h 3678620"/>
              <a:gd name="connsiteX17" fmla="*/ 1629104 w 2028497"/>
              <a:gd name="connsiteY17" fmla="*/ 157655 h 3678620"/>
              <a:gd name="connsiteX18" fmla="*/ 1660635 w 2028497"/>
              <a:gd name="connsiteY18" fmla="*/ 178676 h 3678620"/>
              <a:gd name="connsiteX19" fmla="*/ 1734207 w 2028497"/>
              <a:gd name="connsiteY19" fmla="*/ 273269 h 3678620"/>
              <a:gd name="connsiteX20" fmla="*/ 1755228 w 2028497"/>
              <a:gd name="connsiteY20" fmla="*/ 304800 h 3678620"/>
              <a:gd name="connsiteX21" fmla="*/ 1765738 w 2028497"/>
              <a:gd name="connsiteY21" fmla="*/ 483476 h 3678620"/>
              <a:gd name="connsiteX22" fmla="*/ 1786759 w 2028497"/>
              <a:gd name="connsiteY22" fmla="*/ 557048 h 3678620"/>
              <a:gd name="connsiteX23" fmla="*/ 1807780 w 2028497"/>
              <a:gd name="connsiteY23" fmla="*/ 672662 h 3678620"/>
              <a:gd name="connsiteX24" fmla="*/ 1828800 w 2028497"/>
              <a:gd name="connsiteY24" fmla="*/ 704193 h 3678620"/>
              <a:gd name="connsiteX25" fmla="*/ 1849821 w 2028497"/>
              <a:gd name="connsiteY25" fmla="*/ 788276 h 3678620"/>
              <a:gd name="connsiteX26" fmla="*/ 1860331 w 2028497"/>
              <a:gd name="connsiteY26" fmla="*/ 819807 h 3678620"/>
              <a:gd name="connsiteX27" fmla="*/ 1870842 w 2028497"/>
              <a:gd name="connsiteY27" fmla="*/ 935420 h 3678620"/>
              <a:gd name="connsiteX28" fmla="*/ 1891862 w 2028497"/>
              <a:gd name="connsiteY28" fmla="*/ 966951 h 3678620"/>
              <a:gd name="connsiteX29" fmla="*/ 1902373 w 2028497"/>
              <a:gd name="connsiteY29" fmla="*/ 998482 h 3678620"/>
              <a:gd name="connsiteX30" fmla="*/ 1912883 w 2028497"/>
              <a:gd name="connsiteY30" fmla="*/ 1051034 h 3678620"/>
              <a:gd name="connsiteX31" fmla="*/ 1933904 w 2028497"/>
              <a:gd name="connsiteY31" fmla="*/ 1103586 h 3678620"/>
              <a:gd name="connsiteX32" fmla="*/ 1965435 w 2028497"/>
              <a:gd name="connsiteY32" fmla="*/ 1240220 h 3678620"/>
              <a:gd name="connsiteX33" fmla="*/ 1954924 w 2028497"/>
              <a:gd name="connsiteY33" fmla="*/ 1397876 h 3678620"/>
              <a:gd name="connsiteX34" fmla="*/ 1944414 w 2028497"/>
              <a:gd name="connsiteY34" fmla="*/ 1429407 h 3678620"/>
              <a:gd name="connsiteX35" fmla="*/ 1881352 w 2028497"/>
              <a:gd name="connsiteY35" fmla="*/ 1471448 h 3678620"/>
              <a:gd name="connsiteX36" fmla="*/ 1839311 w 2028497"/>
              <a:gd name="connsiteY36" fmla="*/ 1481958 h 3678620"/>
              <a:gd name="connsiteX37" fmla="*/ 1807780 w 2028497"/>
              <a:gd name="connsiteY37" fmla="*/ 1502979 h 3678620"/>
              <a:gd name="connsiteX38" fmla="*/ 1765738 w 2028497"/>
              <a:gd name="connsiteY38" fmla="*/ 1513489 h 3678620"/>
              <a:gd name="connsiteX39" fmla="*/ 1713187 w 2028497"/>
              <a:gd name="connsiteY39" fmla="*/ 1555531 h 3678620"/>
              <a:gd name="connsiteX40" fmla="*/ 1692166 w 2028497"/>
              <a:gd name="connsiteY40" fmla="*/ 1597572 h 3678620"/>
              <a:gd name="connsiteX41" fmla="*/ 1660635 w 2028497"/>
              <a:gd name="connsiteY41" fmla="*/ 1618593 h 3678620"/>
              <a:gd name="connsiteX42" fmla="*/ 1639614 w 2028497"/>
              <a:gd name="connsiteY42" fmla="*/ 1650124 h 3678620"/>
              <a:gd name="connsiteX43" fmla="*/ 1629104 w 2028497"/>
              <a:gd name="connsiteY43" fmla="*/ 1681655 h 3678620"/>
              <a:gd name="connsiteX44" fmla="*/ 1608083 w 2028497"/>
              <a:gd name="connsiteY44" fmla="*/ 1713186 h 3678620"/>
              <a:gd name="connsiteX45" fmla="*/ 1639614 w 2028497"/>
              <a:gd name="connsiteY45" fmla="*/ 1797269 h 3678620"/>
              <a:gd name="connsiteX46" fmla="*/ 1671145 w 2028497"/>
              <a:gd name="connsiteY46" fmla="*/ 1807779 h 3678620"/>
              <a:gd name="connsiteX47" fmla="*/ 1702676 w 2028497"/>
              <a:gd name="connsiteY47" fmla="*/ 1828800 h 3678620"/>
              <a:gd name="connsiteX48" fmla="*/ 1734207 w 2028497"/>
              <a:gd name="connsiteY48" fmla="*/ 1839310 h 3678620"/>
              <a:gd name="connsiteX49" fmla="*/ 1786759 w 2028497"/>
              <a:gd name="connsiteY49" fmla="*/ 1902372 h 3678620"/>
              <a:gd name="connsiteX50" fmla="*/ 1818290 w 2028497"/>
              <a:gd name="connsiteY50" fmla="*/ 1933903 h 3678620"/>
              <a:gd name="connsiteX51" fmla="*/ 1807780 w 2028497"/>
              <a:gd name="connsiteY51" fmla="*/ 1996965 h 3678620"/>
              <a:gd name="connsiteX52" fmla="*/ 1797269 w 2028497"/>
              <a:gd name="connsiteY52" fmla="*/ 2028496 h 3678620"/>
              <a:gd name="connsiteX53" fmla="*/ 1776249 w 2028497"/>
              <a:gd name="connsiteY53" fmla="*/ 2207172 h 3678620"/>
              <a:gd name="connsiteX54" fmla="*/ 1786759 w 2028497"/>
              <a:gd name="connsiteY54" fmla="*/ 2270234 h 3678620"/>
              <a:gd name="connsiteX55" fmla="*/ 1807780 w 2028497"/>
              <a:gd name="connsiteY55" fmla="*/ 2343807 h 3678620"/>
              <a:gd name="connsiteX56" fmla="*/ 1839311 w 2028497"/>
              <a:gd name="connsiteY56" fmla="*/ 2522482 h 3678620"/>
              <a:gd name="connsiteX57" fmla="*/ 1860331 w 2028497"/>
              <a:gd name="connsiteY57" fmla="*/ 2596055 h 3678620"/>
              <a:gd name="connsiteX58" fmla="*/ 1933904 w 2028497"/>
              <a:gd name="connsiteY58" fmla="*/ 2638096 h 3678620"/>
              <a:gd name="connsiteX59" fmla="*/ 1954924 w 2028497"/>
              <a:gd name="connsiteY59" fmla="*/ 2701158 h 3678620"/>
              <a:gd name="connsiteX60" fmla="*/ 1965435 w 2028497"/>
              <a:gd name="connsiteY60" fmla="*/ 2743200 h 3678620"/>
              <a:gd name="connsiteX61" fmla="*/ 1986455 w 2028497"/>
              <a:gd name="connsiteY61" fmla="*/ 2774731 h 3678620"/>
              <a:gd name="connsiteX62" fmla="*/ 1996966 w 2028497"/>
              <a:gd name="connsiteY62" fmla="*/ 2827282 h 3678620"/>
              <a:gd name="connsiteX63" fmla="*/ 2017987 w 2028497"/>
              <a:gd name="connsiteY63" fmla="*/ 2858813 h 3678620"/>
              <a:gd name="connsiteX64" fmla="*/ 2028497 w 2028497"/>
              <a:gd name="connsiteY64" fmla="*/ 2890344 h 3678620"/>
              <a:gd name="connsiteX65" fmla="*/ 2007476 w 2028497"/>
              <a:gd name="connsiteY65" fmla="*/ 3016469 h 3678620"/>
              <a:gd name="connsiteX66" fmla="*/ 1996966 w 2028497"/>
              <a:gd name="connsiteY66" fmla="*/ 3048000 h 3678620"/>
              <a:gd name="connsiteX67" fmla="*/ 1954924 w 2028497"/>
              <a:gd name="connsiteY67" fmla="*/ 3079531 h 3678620"/>
              <a:gd name="connsiteX68" fmla="*/ 1912883 w 2028497"/>
              <a:gd name="connsiteY68" fmla="*/ 3132082 h 3678620"/>
              <a:gd name="connsiteX69" fmla="*/ 1849821 w 2028497"/>
              <a:gd name="connsiteY69" fmla="*/ 3184634 h 3678620"/>
              <a:gd name="connsiteX70" fmla="*/ 1786759 w 2028497"/>
              <a:gd name="connsiteY70" fmla="*/ 3258207 h 3678620"/>
              <a:gd name="connsiteX71" fmla="*/ 1713187 w 2028497"/>
              <a:gd name="connsiteY71" fmla="*/ 3310758 h 3678620"/>
              <a:gd name="connsiteX72" fmla="*/ 1692166 w 2028497"/>
              <a:gd name="connsiteY72" fmla="*/ 3342289 h 3678620"/>
              <a:gd name="connsiteX73" fmla="*/ 1660635 w 2028497"/>
              <a:gd name="connsiteY73" fmla="*/ 3384331 h 3678620"/>
              <a:gd name="connsiteX74" fmla="*/ 1618593 w 2028497"/>
              <a:gd name="connsiteY74" fmla="*/ 3415862 h 3678620"/>
              <a:gd name="connsiteX75" fmla="*/ 1534511 w 2028497"/>
              <a:gd name="connsiteY75" fmla="*/ 3520965 h 3678620"/>
              <a:gd name="connsiteX76" fmla="*/ 1502980 w 2028497"/>
              <a:gd name="connsiteY76" fmla="*/ 3563007 h 3678620"/>
              <a:gd name="connsiteX77" fmla="*/ 1460938 w 2028497"/>
              <a:gd name="connsiteY77" fmla="*/ 3626069 h 3678620"/>
              <a:gd name="connsiteX78" fmla="*/ 1408387 w 2028497"/>
              <a:gd name="connsiteY78" fmla="*/ 3678620 h 367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028497" h="3678620">
                <a:moveTo>
                  <a:pt x="0" y="0"/>
                </a:moveTo>
                <a:cubicBezTo>
                  <a:pt x="45535" y="5059"/>
                  <a:pt x="110481" y="10537"/>
                  <a:pt x="157655" y="21020"/>
                </a:cubicBezTo>
                <a:cubicBezTo>
                  <a:pt x="218973" y="34646"/>
                  <a:pt x="159671" y="26388"/>
                  <a:pt x="220718" y="52551"/>
                </a:cubicBezTo>
                <a:cubicBezTo>
                  <a:pt x="233995" y="58241"/>
                  <a:pt x="248745" y="59558"/>
                  <a:pt x="262759" y="63062"/>
                </a:cubicBezTo>
                <a:cubicBezTo>
                  <a:pt x="273269" y="70069"/>
                  <a:pt x="282306" y="80087"/>
                  <a:pt x="294290" y="84082"/>
                </a:cubicBezTo>
                <a:cubicBezTo>
                  <a:pt x="314507" y="90821"/>
                  <a:pt x="336455" y="90414"/>
                  <a:pt x="357352" y="94593"/>
                </a:cubicBezTo>
                <a:cubicBezTo>
                  <a:pt x="371516" y="97426"/>
                  <a:pt x="385379" y="101600"/>
                  <a:pt x="399393" y="105103"/>
                </a:cubicBezTo>
                <a:cubicBezTo>
                  <a:pt x="487199" y="149006"/>
                  <a:pt x="392110" y="106071"/>
                  <a:pt x="493987" y="136634"/>
                </a:cubicBezTo>
                <a:cubicBezTo>
                  <a:pt x="512058" y="142055"/>
                  <a:pt x="527902" y="154713"/>
                  <a:pt x="546538" y="157655"/>
                </a:cubicBezTo>
                <a:cubicBezTo>
                  <a:pt x="595110" y="165324"/>
                  <a:pt x="644635" y="164662"/>
                  <a:pt x="693683" y="168165"/>
                </a:cubicBezTo>
                <a:lnTo>
                  <a:pt x="746235" y="178676"/>
                </a:lnTo>
                <a:cubicBezTo>
                  <a:pt x="799694" y="188396"/>
                  <a:pt x="827770" y="191825"/>
                  <a:pt x="882869" y="199696"/>
                </a:cubicBezTo>
                <a:cubicBezTo>
                  <a:pt x="942428" y="196193"/>
                  <a:pt x="1002128" y="194587"/>
                  <a:pt x="1061545" y="189186"/>
                </a:cubicBezTo>
                <a:cubicBezTo>
                  <a:pt x="1075902" y="187881"/>
                  <a:pt x="1139104" y="173275"/>
                  <a:pt x="1156138" y="168165"/>
                </a:cubicBezTo>
                <a:cubicBezTo>
                  <a:pt x="1177361" y="161798"/>
                  <a:pt x="1197265" y="150277"/>
                  <a:pt x="1219200" y="147144"/>
                </a:cubicBezTo>
                <a:cubicBezTo>
                  <a:pt x="1243724" y="143641"/>
                  <a:pt x="1268337" y="140707"/>
                  <a:pt x="1292773" y="136634"/>
                </a:cubicBezTo>
                <a:cubicBezTo>
                  <a:pt x="1332807" y="129962"/>
                  <a:pt x="1349570" y="125063"/>
                  <a:pt x="1387366" y="115613"/>
                </a:cubicBezTo>
                <a:cubicBezTo>
                  <a:pt x="1498910" y="128007"/>
                  <a:pt x="1546303" y="116254"/>
                  <a:pt x="1629104" y="157655"/>
                </a:cubicBezTo>
                <a:cubicBezTo>
                  <a:pt x="1640402" y="163304"/>
                  <a:pt x="1650931" y="170589"/>
                  <a:pt x="1660635" y="178676"/>
                </a:cubicBezTo>
                <a:cubicBezTo>
                  <a:pt x="1697682" y="209549"/>
                  <a:pt x="1704908" y="229321"/>
                  <a:pt x="1734207" y="273269"/>
                </a:cubicBezTo>
                <a:lnTo>
                  <a:pt x="1755228" y="304800"/>
                </a:lnTo>
                <a:cubicBezTo>
                  <a:pt x="1758731" y="364359"/>
                  <a:pt x="1760081" y="424083"/>
                  <a:pt x="1765738" y="483476"/>
                </a:cubicBezTo>
                <a:cubicBezTo>
                  <a:pt x="1769552" y="523526"/>
                  <a:pt x="1778878" y="521584"/>
                  <a:pt x="1786759" y="557048"/>
                </a:cubicBezTo>
                <a:cubicBezTo>
                  <a:pt x="1788908" y="566717"/>
                  <a:pt x="1802560" y="658743"/>
                  <a:pt x="1807780" y="672662"/>
                </a:cubicBezTo>
                <a:cubicBezTo>
                  <a:pt x="1812215" y="684489"/>
                  <a:pt x="1823151" y="692895"/>
                  <a:pt x="1828800" y="704193"/>
                </a:cubicBezTo>
                <a:cubicBezTo>
                  <a:pt x="1840815" y="728223"/>
                  <a:pt x="1843823" y="764282"/>
                  <a:pt x="1849821" y="788276"/>
                </a:cubicBezTo>
                <a:cubicBezTo>
                  <a:pt x="1852508" y="799024"/>
                  <a:pt x="1856828" y="809297"/>
                  <a:pt x="1860331" y="819807"/>
                </a:cubicBezTo>
                <a:cubicBezTo>
                  <a:pt x="1863835" y="858345"/>
                  <a:pt x="1862734" y="897582"/>
                  <a:pt x="1870842" y="935420"/>
                </a:cubicBezTo>
                <a:cubicBezTo>
                  <a:pt x="1873489" y="947771"/>
                  <a:pt x="1886213" y="955653"/>
                  <a:pt x="1891862" y="966951"/>
                </a:cubicBezTo>
                <a:cubicBezTo>
                  <a:pt x="1896817" y="976860"/>
                  <a:pt x="1899686" y="987734"/>
                  <a:pt x="1902373" y="998482"/>
                </a:cubicBezTo>
                <a:cubicBezTo>
                  <a:pt x="1906706" y="1015813"/>
                  <a:pt x="1907750" y="1033923"/>
                  <a:pt x="1912883" y="1051034"/>
                </a:cubicBezTo>
                <a:cubicBezTo>
                  <a:pt x="1918304" y="1069105"/>
                  <a:pt x="1928356" y="1085554"/>
                  <a:pt x="1933904" y="1103586"/>
                </a:cubicBezTo>
                <a:cubicBezTo>
                  <a:pt x="1948387" y="1150657"/>
                  <a:pt x="1955979" y="1192942"/>
                  <a:pt x="1965435" y="1240220"/>
                </a:cubicBezTo>
                <a:cubicBezTo>
                  <a:pt x="1961931" y="1292772"/>
                  <a:pt x="1960740" y="1345529"/>
                  <a:pt x="1954924" y="1397876"/>
                </a:cubicBezTo>
                <a:cubicBezTo>
                  <a:pt x="1953701" y="1408887"/>
                  <a:pt x="1952248" y="1421573"/>
                  <a:pt x="1944414" y="1429407"/>
                </a:cubicBezTo>
                <a:cubicBezTo>
                  <a:pt x="1926550" y="1447271"/>
                  <a:pt x="1905861" y="1465321"/>
                  <a:pt x="1881352" y="1471448"/>
                </a:cubicBezTo>
                <a:lnTo>
                  <a:pt x="1839311" y="1481958"/>
                </a:lnTo>
                <a:cubicBezTo>
                  <a:pt x="1828801" y="1488965"/>
                  <a:pt x="1819391" y="1498003"/>
                  <a:pt x="1807780" y="1502979"/>
                </a:cubicBezTo>
                <a:cubicBezTo>
                  <a:pt x="1794503" y="1508669"/>
                  <a:pt x="1777757" y="1505476"/>
                  <a:pt x="1765738" y="1513489"/>
                </a:cubicBezTo>
                <a:cubicBezTo>
                  <a:pt x="1670650" y="1576881"/>
                  <a:pt x="1816275" y="1521166"/>
                  <a:pt x="1713187" y="1555531"/>
                </a:cubicBezTo>
                <a:cubicBezTo>
                  <a:pt x="1706180" y="1569545"/>
                  <a:pt x="1702196" y="1585536"/>
                  <a:pt x="1692166" y="1597572"/>
                </a:cubicBezTo>
                <a:cubicBezTo>
                  <a:pt x="1684079" y="1607276"/>
                  <a:pt x="1669567" y="1609661"/>
                  <a:pt x="1660635" y="1618593"/>
                </a:cubicBezTo>
                <a:cubicBezTo>
                  <a:pt x="1651703" y="1627525"/>
                  <a:pt x="1646621" y="1639614"/>
                  <a:pt x="1639614" y="1650124"/>
                </a:cubicBezTo>
                <a:cubicBezTo>
                  <a:pt x="1636111" y="1660634"/>
                  <a:pt x="1634059" y="1671746"/>
                  <a:pt x="1629104" y="1681655"/>
                </a:cubicBezTo>
                <a:cubicBezTo>
                  <a:pt x="1623455" y="1692953"/>
                  <a:pt x="1609650" y="1700652"/>
                  <a:pt x="1608083" y="1713186"/>
                </a:cubicBezTo>
                <a:cubicBezTo>
                  <a:pt x="1605364" y="1734940"/>
                  <a:pt x="1619790" y="1781410"/>
                  <a:pt x="1639614" y="1797269"/>
                </a:cubicBezTo>
                <a:cubicBezTo>
                  <a:pt x="1648265" y="1804190"/>
                  <a:pt x="1660635" y="1804276"/>
                  <a:pt x="1671145" y="1807779"/>
                </a:cubicBezTo>
                <a:cubicBezTo>
                  <a:pt x="1681655" y="1814786"/>
                  <a:pt x="1691378" y="1823151"/>
                  <a:pt x="1702676" y="1828800"/>
                </a:cubicBezTo>
                <a:cubicBezTo>
                  <a:pt x="1712585" y="1833755"/>
                  <a:pt x="1724989" y="1833165"/>
                  <a:pt x="1734207" y="1839310"/>
                </a:cubicBezTo>
                <a:cubicBezTo>
                  <a:pt x="1768750" y="1862339"/>
                  <a:pt x="1762524" y="1873290"/>
                  <a:pt x="1786759" y="1902372"/>
                </a:cubicBezTo>
                <a:cubicBezTo>
                  <a:pt x="1796275" y="1913791"/>
                  <a:pt x="1807780" y="1923393"/>
                  <a:pt x="1818290" y="1933903"/>
                </a:cubicBezTo>
                <a:cubicBezTo>
                  <a:pt x="1814787" y="1954924"/>
                  <a:pt x="1812403" y="1976162"/>
                  <a:pt x="1807780" y="1996965"/>
                </a:cubicBezTo>
                <a:cubicBezTo>
                  <a:pt x="1805377" y="2007780"/>
                  <a:pt x="1798643" y="2017503"/>
                  <a:pt x="1797269" y="2028496"/>
                </a:cubicBezTo>
                <a:cubicBezTo>
                  <a:pt x="1771127" y="2237633"/>
                  <a:pt x="1802431" y="2102443"/>
                  <a:pt x="1776249" y="2207172"/>
                </a:cubicBezTo>
                <a:cubicBezTo>
                  <a:pt x="1779752" y="2228193"/>
                  <a:pt x="1782580" y="2249337"/>
                  <a:pt x="1786759" y="2270234"/>
                </a:cubicBezTo>
                <a:cubicBezTo>
                  <a:pt x="1793359" y="2303234"/>
                  <a:pt x="1797761" y="2313751"/>
                  <a:pt x="1807780" y="2343807"/>
                </a:cubicBezTo>
                <a:cubicBezTo>
                  <a:pt x="1821481" y="2467119"/>
                  <a:pt x="1810595" y="2407617"/>
                  <a:pt x="1839311" y="2522482"/>
                </a:cubicBezTo>
                <a:cubicBezTo>
                  <a:pt x="1839998" y="2525228"/>
                  <a:pt x="1854848" y="2589201"/>
                  <a:pt x="1860331" y="2596055"/>
                </a:cubicBezTo>
                <a:cubicBezTo>
                  <a:pt x="1870236" y="2608437"/>
                  <a:pt x="1923557" y="2632923"/>
                  <a:pt x="1933904" y="2638096"/>
                </a:cubicBezTo>
                <a:cubicBezTo>
                  <a:pt x="1940911" y="2659117"/>
                  <a:pt x="1949550" y="2679662"/>
                  <a:pt x="1954924" y="2701158"/>
                </a:cubicBezTo>
                <a:cubicBezTo>
                  <a:pt x="1958428" y="2715172"/>
                  <a:pt x="1959745" y="2729923"/>
                  <a:pt x="1965435" y="2743200"/>
                </a:cubicBezTo>
                <a:cubicBezTo>
                  <a:pt x="1970411" y="2754810"/>
                  <a:pt x="1979448" y="2764221"/>
                  <a:pt x="1986455" y="2774731"/>
                </a:cubicBezTo>
                <a:cubicBezTo>
                  <a:pt x="1989959" y="2792248"/>
                  <a:pt x="1990693" y="2810556"/>
                  <a:pt x="1996966" y="2827282"/>
                </a:cubicBezTo>
                <a:cubicBezTo>
                  <a:pt x="2001402" y="2839110"/>
                  <a:pt x="2012338" y="2847515"/>
                  <a:pt x="2017987" y="2858813"/>
                </a:cubicBezTo>
                <a:cubicBezTo>
                  <a:pt x="2022942" y="2868722"/>
                  <a:pt x="2024994" y="2879834"/>
                  <a:pt x="2028497" y="2890344"/>
                </a:cubicBezTo>
                <a:cubicBezTo>
                  <a:pt x="2021490" y="2932386"/>
                  <a:pt x="2015835" y="2974675"/>
                  <a:pt x="2007476" y="3016469"/>
                </a:cubicBezTo>
                <a:cubicBezTo>
                  <a:pt x="2005303" y="3027333"/>
                  <a:pt x="2004059" y="3039489"/>
                  <a:pt x="1996966" y="3048000"/>
                </a:cubicBezTo>
                <a:cubicBezTo>
                  <a:pt x="1985752" y="3061457"/>
                  <a:pt x="1968938" y="3069021"/>
                  <a:pt x="1954924" y="3079531"/>
                </a:cubicBezTo>
                <a:cubicBezTo>
                  <a:pt x="1934463" y="3140915"/>
                  <a:pt x="1960423" y="3084542"/>
                  <a:pt x="1912883" y="3132082"/>
                </a:cubicBezTo>
                <a:cubicBezTo>
                  <a:pt x="1853457" y="3191507"/>
                  <a:pt x="1940015" y="3139536"/>
                  <a:pt x="1849821" y="3184634"/>
                </a:cubicBezTo>
                <a:cubicBezTo>
                  <a:pt x="1826624" y="3215563"/>
                  <a:pt x="1816037" y="3233809"/>
                  <a:pt x="1786759" y="3258207"/>
                </a:cubicBezTo>
                <a:cubicBezTo>
                  <a:pt x="1750946" y="3288051"/>
                  <a:pt x="1751059" y="3272886"/>
                  <a:pt x="1713187" y="3310758"/>
                </a:cubicBezTo>
                <a:cubicBezTo>
                  <a:pt x="1704255" y="3319690"/>
                  <a:pt x="1699508" y="3332010"/>
                  <a:pt x="1692166" y="3342289"/>
                </a:cubicBezTo>
                <a:cubicBezTo>
                  <a:pt x="1681984" y="3356544"/>
                  <a:pt x="1673022" y="3371944"/>
                  <a:pt x="1660635" y="3384331"/>
                </a:cubicBezTo>
                <a:cubicBezTo>
                  <a:pt x="1648248" y="3396718"/>
                  <a:pt x="1632607" y="3405352"/>
                  <a:pt x="1618593" y="3415862"/>
                </a:cubicBezTo>
                <a:cubicBezTo>
                  <a:pt x="1535011" y="3541236"/>
                  <a:pt x="1618380" y="3425114"/>
                  <a:pt x="1534511" y="3520965"/>
                </a:cubicBezTo>
                <a:cubicBezTo>
                  <a:pt x="1522976" y="3534148"/>
                  <a:pt x="1513026" y="3548656"/>
                  <a:pt x="1502980" y="3563007"/>
                </a:cubicBezTo>
                <a:cubicBezTo>
                  <a:pt x="1488492" y="3583704"/>
                  <a:pt x="1478802" y="3608205"/>
                  <a:pt x="1460938" y="3626069"/>
                </a:cubicBezTo>
                <a:lnTo>
                  <a:pt x="1408387" y="367862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24ADEC07-98EC-6245-9AEA-D30F051D8C51}"/>
              </a:ext>
            </a:extLst>
          </p:cNvPr>
          <p:cNvSpPr/>
          <p:nvPr/>
        </p:nvSpPr>
        <p:spPr>
          <a:xfrm>
            <a:off x="3762703" y="2795752"/>
            <a:ext cx="2186152" cy="3373820"/>
          </a:xfrm>
          <a:custGeom>
            <a:avLst/>
            <a:gdLst>
              <a:gd name="connsiteX0" fmla="*/ 42042 w 2186152"/>
              <a:gd name="connsiteY0" fmla="*/ 0 h 3373820"/>
              <a:gd name="connsiteX1" fmla="*/ 31531 w 2186152"/>
              <a:gd name="connsiteY1" fmla="*/ 94593 h 3373820"/>
              <a:gd name="connsiteX2" fmla="*/ 21021 w 2186152"/>
              <a:gd name="connsiteY2" fmla="*/ 126124 h 3373820"/>
              <a:gd name="connsiteX3" fmla="*/ 52552 w 2186152"/>
              <a:gd name="connsiteY3" fmla="*/ 252248 h 3373820"/>
              <a:gd name="connsiteX4" fmla="*/ 63063 w 2186152"/>
              <a:gd name="connsiteY4" fmla="*/ 315310 h 3373820"/>
              <a:gd name="connsiteX5" fmla="*/ 73573 w 2186152"/>
              <a:gd name="connsiteY5" fmla="*/ 346841 h 3373820"/>
              <a:gd name="connsiteX6" fmla="*/ 94594 w 2186152"/>
              <a:gd name="connsiteY6" fmla="*/ 420414 h 3373820"/>
              <a:gd name="connsiteX7" fmla="*/ 105104 w 2186152"/>
              <a:gd name="connsiteY7" fmla="*/ 536027 h 3373820"/>
              <a:gd name="connsiteX8" fmla="*/ 115614 w 2186152"/>
              <a:gd name="connsiteY8" fmla="*/ 599089 h 3373820"/>
              <a:gd name="connsiteX9" fmla="*/ 94594 w 2186152"/>
              <a:gd name="connsiteY9" fmla="*/ 683172 h 3373820"/>
              <a:gd name="connsiteX10" fmla="*/ 42042 w 2186152"/>
              <a:gd name="connsiteY10" fmla="*/ 798786 h 3373820"/>
              <a:gd name="connsiteX11" fmla="*/ 21021 w 2186152"/>
              <a:gd name="connsiteY11" fmla="*/ 830317 h 3373820"/>
              <a:gd name="connsiteX12" fmla="*/ 0 w 2186152"/>
              <a:gd name="connsiteY12" fmla="*/ 893379 h 3373820"/>
              <a:gd name="connsiteX13" fmla="*/ 31531 w 2186152"/>
              <a:gd name="connsiteY13" fmla="*/ 966951 h 3373820"/>
              <a:gd name="connsiteX14" fmla="*/ 42042 w 2186152"/>
              <a:gd name="connsiteY14" fmla="*/ 998482 h 3373820"/>
              <a:gd name="connsiteX15" fmla="*/ 73573 w 2186152"/>
              <a:gd name="connsiteY15" fmla="*/ 1019503 h 3373820"/>
              <a:gd name="connsiteX16" fmla="*/ 105104 w 2186152"/>
              <a:gd name="connsiteY16" fmla="*/ 1051034 h 3373820"/>
              <a:gd name="connsiteX17" fmla="*/ 157656 w 2186152"/>
              <a:gd name="connsiteY17" fmla="*/ 1145627 h 3373820"/>
              <a:gd name="connsiteX18" fmla="*/ 189187 w 2186152"/>
              <a:gd name="connsiteY18" fmla="*/ 1166648 h 3373820"/>
              <a:gd name="connsiteX19" fmla="*/ 178676 w 2186152"/>
              <a:gd name="connsiteY19" fmla="*/ 1240220 h 3373820"/>
              <a:gd name="connsiteX20" fmla="*/ 199697 w 2186152"/>
              <a:gd name="connsiteY20" fmla="*/ 1345324 h 3373820"/>
              <a:gd name="connsiteX21" fmla="*/ 210207 w 2186152"/>
              <a:gd name="connsiteY21" fmla="*/ 1376855 h 3373820"/>
              <a:gd name="connsiteX22" fmla="*/ 241738 w 2186152"/>
              <a:gd name="connsiteY22" fmla="*/ 1408386 h 3373820"/>
              <a:gd name="connsiteX23" fmla="*/ 262759 w 2186152"/>
              <a:gd name="connsiteY23" fmla="*/ 1481958 h 3373820"/>
              <a:gd name="connsiteX24" fmla="*/ 273269 w 2186152"/>
              <a:gd name="connsiteY24" fmla="*/ 1545020 h 3373820"/>
              <a:gd name="connsiteX25" fmla="*/ 262759 w 2186152"/>
              <a:gd name="connsiteY25" fmla="*/ 1608082 h 3373820"/>
              <a:gd name="connsiteX26" fmla="*/ 252249 w 2186152"/>
              <a:gd name="connsiteY26" fmla="*/ 1639614 h 3373820"/>
              <a:gd name="connsiteX27" fmla="*/ 241738 w 2186152"/>
              <a:gd name="connsiteY27" fmla="*/ 1713186 h 3373820"/>
              <a:gd name="connsiteX28" fmla="*/ 220718 w 2186152"/>
              <a:gd name="connsiteY28" fmla="*/ 1776248 h 3373820"/>
              <a:gd name="connsiteX29" fmla="*/ 262759 w 2186152"/>
              <a:gd name="connsiteY29" fmla="*/ 1839310 h 3373820"/>
              <a:gd name="connsiteX30" fmla="*/ 283780 w 2186152"/>
              <a:gd name="connsiteY30" fmla="*/ 1965434 h 3373820"/>
              <a:gd name="connsiteX31" fmla="*/ 315311 w 2186152"/>
              <a:gd name="connsiteY31" fmla="*/ 1996965 h 3373820"/>
              <a:gd name="connsiteX32" fmla="*/ 346842 w 2186152"/>
              <a:gd name="connsiteY32" fmla="*/ 2007476 h 3373820"/>
              <a:gd name="connsiteX33" fmla="*/ 367863 w 2186152"/>
              <a:gd name="connsiteY33" fmla="*/ 2049517 h 3373820"/>
              <a:gd name="connsiteX34" fmla="*/ 378373 w 2186152"/>
              <a:gd name="connsiteY34" fmla="*/ 2343807 h 3373820"/>
              <a:gd name="connsiteX35" fmla="*/ 346842 w 2186152"/>
              <a:gd name="connsiteY35" fmla="*/ 2406869 h 3373820"/>
              <a:gd name="connsiteX36" fmla="*/ 325821 w 2186152"/>
              <a:gd name="connsiteY36" fmla="*/ 2469931 h 3373820"/>
              <a:gd name="connsiteX37" fmla="*/ 357352 w 2186152"/>
              <a:gd name="connsiteY37" fmla="*/ 2480441 h 3373820"/>
              <a:gd name="connsiteX38" fmla="*/ 483476 w 2186152"/>
              <a:gd name="connsiteY38" fmla="*/ 2501462 h 3373820"/>
              <a:gd name="connsiteX39" fmla="*/ 515007 w 2186152"/>
              <a:gd name="connsiteY39" fmla="*/ 2490951 h 3373820"/>
              <a:gd name="connsiteX40" fmla="*/ 546538 w 2186152"/>
              <a:gd name="connsiteY40" fmla="*/ 2469931 h 3373820"/>
              <a:gd name="connsiteX41" fmla="*/ 609600 w 2186152"/>
              <a:gd name="connsiteY41" fmla="*/ 2480441 h 3373820"/>
              <a:gd name="connsiteX42" fmla="*/ 641131 w 2186152"/>
              <a:gd name="connsiteY42" fmla="*/ 2501462 h 3373820"/>
              <a:gd name="connsiteX43" fmla="*/ 683173 w 2186152"/>
              <a:gd name="connsiteY43" fmla="*/ 2522482 h 3373820"/>
              <a:gd name="connsiteX44" fmla="*/ 704194 w 2186152"/>
              <a:gd name="connsiteY44" fmla="*/ 2554014 h 3373820"/>
              <a:gd name="connsiteX45" fmla="*/ 830318 w 2186152"/>
              <a:gd name="connsiteY45" fmla="*/ 2606565 h 3373820"/>
              <a:gd name="connsiteX46" fmla="*/ 861849 w 2186152"/>
              <a:gd name="connsiteY46" fmla="*/ 2617076 h 3373820"/>
              <a:gd name="connsiteX47" fmla="*/ 945931 w 2186152"/>
              <a:gd name="connsiteY47" fmla="*/ 2638096 h 3373820"/>
              <a:gd name="connsiteX48" fmla="*/ 987973 w 2186152"/>
              <a:gd name="connsiteY48" fmla="*/ 2659117 h 3373820"/>
              <a:gd name="connsiteX49" fmla="*/ 1030014 w 2186152"/>
              <a:gd name="connsiteY49" fmla="*/ 2669627 h 3373820"/>
              <a:gd name="connsiteX50" fmla="*/ 966952 w 2186152"/>
              <a:gd name="connsiteY50" fmla="*/ 2701158 h 3373820"/>
              <a:gd name="connsiteX51" fmla="*/ 998483 w 2186152"/>
              <a:gd name="connsiteY51" fmla="*/ 2879834 h 3373820"/>
              <a:gd name="connsiteX52" fmla="*/ 1040525 w 2186152"/>
              <a:gd name="connsiteY52" fmla="*/ 2911365 h 3373820"/>
              <a:gd name="connsiteX53" fmla="*/ 1093076 w 2186152"/>
              <a:gd name="connsiteY53" fmla="*/ 2953407 h 3373820"/>
              <a:gd name="connsiteX54" fmla="*/ 1166649 w 2186152"/>
              <a:gd name="connsiteY54" fmla="*/ 3005958 h 3373820"/>
              <a:gd name="connsiteX55" fmla="*/ 1198180 w 2186152"/>
              <a:gd name="connsiteY55" fmla="*/ 3016469 h 3373820"/>
              <a:gd name="connsiteX56" fmla="*/ 1282263 w 2186152"/>
              <a:gd name="connsiteY56" fmla="*/ 3005958 h 3373820"/>
              <a:gd name="connsiteX57" fmla="*/ 1324304 w 2186152"/>
              <a:gd name="connsiteY57" fmla="*/ 2942896 h 3373820"/>
              <a:gd name="connsiteX58" fmla="*/ 1334814 w 2186152"/>
              <a:gd name="connsiteY58" fmla="*/ 2911365 h 3373820"/>
              <a:gd name="connsiteX59" fmla="*/ 1418897 w 2186152"/>
              <a:gd name="connsiteY59" fmla="*/ 2890345 h 3373820"/>
              <a:gd name="connsiteX60" fmla="*/ 1450428 w 2186152"/>
              <a:gd name="connsiteY60" fmla="*/ 2858814 h 3373820"/>
              <a:gd name="connsiteX61" fmla="*/ 1545021 w 2186152"/>
              <a:gd name="connsiteY61" fmla="*/ 2816772 h 3373820"/>
              <a:gd name="connsiteX62" fmla="*/ 1608083 w 2186152"/>
              <a:gd name="connsiteY62" fmla="*/ 2869324 h 3373820"/>
              <a:gd name="connsiteX63" fmla="*/ 1639614 w 2186152"/>
              <a:gd name="connsiteY63" fmla="*/ 2900855 h 3373820"/>
              <a:gd name="connsiteX64" fmla="*/ 1650125 w 2186152"/>
              <a:gd name="connsiteY64" fmla="*/ 3037489 h 3373820"/>
              <a:gd name="connsiteX65" fmla="*/ 1671145 w 2186152"/>
              <a:gd name="connsiteY65" fmla="*/ 3069020 h 3373820"/>
              <a:gd name="connsiteX66" fmla="*/ 1933904 w 2186152"/>
              <a:gd name="connsiteY66" fmla="*/ 3111062 h 3373820"/>
              <a:gd name="connsiteX67" fmla="*/ 1996966 w 2186152"/>
              <a:gd name="connsiteY67" fmla="*/ 3153103 h 3373820"/>
              <a:gd name="connsiteX68" fmla="*/ 2039007 w 2186152"/>
              <a:gd name="connsiteY68" fmla="*/ 3205655 h 3373820"/>
              <a:gd name="connsiteX69" fmla="*/ 2112580 w 2186152"/>
              <a:gd name="connsiteY69" fmla="*/ 3226676 h 3373820"/>
              <a:gd name="connsiteX70" fmla="*/ 2144111 w 2186152"/>
              <a:gd name="connsiteY70" fmla="*/ 3247696 h 3373820"/>
              <a:gd name="connsiteX71" fmla="*/ 2165131 w 2186152"/>
              <a:gd name="connsiteY71" fmla="*/ 3289738 h 3373820"/>
              <a:gd name="connsiteX72" fmla="*/ 2186152 w 2186152"/>
              <a:gd name="connsiteY72" fmla="*/ 3373820 h 337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186152" h="3373820">
                <a:moveTo>
                  <a:pt x="42042" y="0"/>
                </a:moveTo>
                <a:cubicBezTo>
                  <a:pt x="38538" y="31531"/>
                  <a:pt x="36747" y="63300"/>
                  <a:pt x="31531" y="94593"/>
                </a:cubicBezTo>
                <a:cubicBezTo>
                  <a:pt x="29710" y="105521"/>
                  <a:pt x="21021" y="115045"/>
                  <a:pt x="21021" y="126124"/>
                </a:cubicBezTo>
                <a:cubicBezTo>
                  <a:pt x="21021" y="206219"/>
                  <a:pt x="39507" y="173984"/>
                  <a:pt x="52552" y="252248"/>
                </a:cubicBezTo>
                <a:cubicBezTo>
                  <a:pt x="56056" y="273269"/>
                  <a:pt x="58440" y="294507"/>
                  <a:pt x="63063" y="315310"/>
                </a:cubicBezTo>
                <a:cubicBezTo>
                  <a:pt x="65466" y="326125"/>
                  <a:pt x="70529" y="336188"/>
                  <a:pt x="73573" y="346841"/>
                </a:cubicBezTo>
                <a:cubicBezTo>
                  <a:pt x="99962" y="439205"/>
                  <a:pt x="69397" y="344825"/>
                  <a:pt x="94594" y="420414"/>
                </a:cubicBezTo>
                <a:cubicBezTo>
                  <a:pt x="98097" y="458952"/>
                  <a:pt x="100583" y="497595"/>
                  <a:pt x="105104" y="536027"/>
                </a:cubicBezTo>
                <a:cubicBezTo>
                  <a:pt x="107594" y="557192"/>
                  <a:pt x="117132" y="577833"/>
                  <a:pt x="115614" y="599089"/>
                </a:cubicBezTo>
                <a:cubicBezTo>
                  <a:pt x="113556" y="627906"/>
                  <a:pt x="100861" y="654970"/>
                  <a:pt x="94594" y="683172"/>
                </a:cubicBezTo>
                <a:cubicBezTo>
                  <a:pt x="70833" y="790096"/>
                  <a:pt x="100448" y="759848"/>
                  <a:pt x="42042" y="798786"/>
                </a:cubicBezTo>
                <a:cubicBezTo>
                  <a:pt x="35035" y="809296"/>
                  <a:pt x="26151" y="818774"/>
                  <a:pt x="21021" y="830317"/>
                </a:cubicBezTo>
                <a:cubicBezTo>
                  <a:pt x="12022" y="850565"/>
                  <a:pt x="0" y="893379"/>
                  <a:pt x="0" y="893379"/>
                </a:cubicBezTo>
                <a:cubicBezTo>
                  <a:pt x="24650" y="967325"/>
                  <a:pt x="-7432" y="876038"/>
                  <a:pt x="31531" y="966951"/>
                </a:cubicBezTo>
                <a:cubicBezTo>
                  <a:pt x="35895" y="977134"/>
                  <a:pt x="35121" y="989831"/>
                  <a:pt x="42042" y="998482"/>
                </a:cubicBezTo>
                <a:cubicBezTo>
                  <a:pt x="49933" y="1008346"/>
                  <a:pt x="63869" y="1011416"/>
                  <a:pt x="73573" y="1019503"/>
                </a:cubicBezTo>
                <a:cubicBezTo>
                  <a:pt x="84992" y="1029019"/>
                  <a:pt x="94594" y="1040524"/>
                  <a:pt x="105104" y="1051034"/>
                </a:cubicBezTo>
                <a:cubicBezTo>
                  <a:pt x="116057" y="1083893"/>
                  <a:pt x="126677" y="1124974"/>
                  <a:pt x="157656" y="1145627"/>
                </a:cubicBezTo>
                <a:lnTo>
                  <a:pt x="189187" y="1166648"/>
                </a:lnTo>
                <a:cubicBezTo>
                  <a:pt x="185683" y="1191172"/>
                  <a:pt x="178676" y="1215447"/>
                  <a:pt x="178676" y="1240220"/>
                </a:cubicBezTo>
                <a:cubicBezTo>
                  <a:pt x="178676" y="1260862"/>
                  <a:pt x="192753" y="1321020"/>
                  <a:pt x="199697" y="1345324"/>
                </a:cubicBezTo>
                <a:cubicBezTo>
                  <a:pt x="202740" y="1355977"/>
                  <a:pt x="204062" y="1367637"/>
                  <a:pt x="210207" y="1376855"/>
                </a:cubicBezTo>
                <a:cubicBezTo>
                  <a:pt x="218452" y="1389223"/>
                  <a:pt x="231228" y="1397876"/>
                  <a:pt x="241738" y="1408386"/>
                </a:cubicBezTo>
                <a:cubicBezTo>
                  <a:pt x="251757" y="1438441"/>
                  <a:pt x="256160" y="1448961"/>
                  <a:pt x="262759" y="1481958"/>
                </a:cubicBezTo>
                <a:cubicBezTo>
                  <a:pt x="266938" y="1502855"/>
                  <a:pt x="269766" y="1523999"/>
                  <a:pt x="273269" y="1545020"/>
                </a:cubicBezTo>
                <a:cubicBezTo>
                  <a:pt x="269766" y="1566041"/>
                  <a:pt x="267382" y="1587279"/>
                  <a:pt x="262759" y="1608082"/>
                </a:cubicBezTo>
                <a:cubicBezTo>
                  <a:pt x="260356" y="1618897"/>
                  <a:pt x="254422" y="1628750"/>
                  <a:pt x="252249" y="1639614"/>
                </a:cubicBezTo>
                <a:cubicBezTo>
                  <a:pt x="247391" y="1663906"/>
                  <a:pt x="247308" y="1689047"/>
                  <a:pt x="241738" y="1713186"/>
                </a:cubicBezTo>
                <a:cubicBezTo>
                  <a:pt x="236756" y="1734776"/>
                  <a:pt x="220718" y="1776248"/>
                  <a:pt x="220718" y="1776248"/>
                </a:cubicBezTo>
                <a:cubicBezTo>
                  <a:pt x="234732" y="1797269"/>
                  <a:pt x="259626" y="1814241"/>
                  <a:pt x="262759" y="1839310"/>
                </a:cubicBezTo>
                <a:cubicBezTo>
                  <a:pt x="262841" y="1839964"/>
                  <a:pt x="272667" y="1945987"/>
                  <a:pt x="283780" y="1965434"/>
                </a:cubicBezTo>
                <a:cubicBezTo>
                  <a:pt x="291155" y="1978339"/>
                  <a:pt x="302944" y="1988720"/>
                  <a:pt x="315311" y="1996965"/>
                </a:cubicBezTo>
                <a:cubicBezTo>
                  <a:pt x="324529" y="2003111"/>
                  <a:pt x="336332" y="2003972"/>
                  <a:pt x="346842" y="2007476"/>
                </a:cubicBezTo>
                <a:cubicBezTo>
                  <a:pt x="353849" y="2021490"/>
                  <a:pt x="360090" y="2035914"/>
                  <a:pt x="367863" y="2049517"/>
                </a:cubicBezTo>
                <a:cubicBezTo>
                  <a:pt x="435291" y="2167517"/>
                  <a:pt x="404750" y="1974513"/>
                  <a:pt x="378373" y="2343807"/>
                </a:cubicBezTo>
                <a:cubicBezTo>
                  <a:pt x="375926" y="2378062"/>
                  <a:pt x="360260" y="2376678"/>
                  <a:pt x="346842" y="2406869"/>
                </a:cubicBezTo>
                <a:cubicBezTo>
                  <a:pt x="337843" y="2427117"/>
                  <a:pt x="325821" y="2469931"/>
                  <a:pt x="325821" y="2469931"/>
                </a:cubicBezTo>
                <a:cubicBezTo>
                  <a:pt x="336331" y="2473434"/>
                  <a:pt x="346488" y="2478268"/>
                  <a:pt x="357352" y="2480441"/>
                </a:cubicBezTo>
                <a:cubicBezTo>
                  <a:pt x="399146" y="2488800"/>
                  <a:pt x="483476" y="2501462"/>
                  <a:pt x="483476" y="2501462"/>
                </a:cubicBezTo>
                <a:cubicBezTo>
                  <a:pt x="493986" y="2497958"/>
                  <a:pt x="505098" y="2495906"/>
                  <a:pt x="515007" y="2490951"/>
                </a:cubicBezTo>
                <a:cubicBezTo>
                  <a:pt x="526305" y="2485302"/>
                  <a:pt x="533984" y="2471326"/>
                  <a:pt x="546538" y="2469931"/>
                </a:cubicBezTo>
                <a:cubicBezTo>
                  <a:pt x="567718" y="2467578"/>
                  <a:pt x="588579" y="2476938"/>
                  <a:pt x="609600" y="2480441"/>
                </a:cubicBezTo>
                <a:cubicBezTo>
                  <a:pt x="620110" y="2487448"/>
                  <a:pt x="630163" y="2495195"/>
                  <a:pt x="641131" y="2501462"/>
                </a:cubicBezTo>
                <a:cubicBezTo>
                  <a:pt x="654735" y="2509235"/>
                  <a:pt x="671136" y="2512452"/>
                  <a:pt x="683173" y="2522482"/>
                </a:cubicBezTo>
                <a:cubicBezTo>
                  <a:pt x="692877" y="2530569"/>
                  <a:pt x="693845" y="2546770"/>
                  <a:pt x="704194" y="2554014"/>
                </a:cubicBezTo>
                <a:cubicBezTo>
                  <a:pt x="767918" y="2598622"/>
                  <a:pt x="773217" y="2590250"/>
                  <a:pt x="830318" y="2606565"/>
                </a:cubicBezTo>
                <a:cubicBezTo>
                  <a:pt x="840971" y="2609609"/>
                  <a:pt x="851160" y="2614161"/>
                  <a:pt x="861849" y="2617076"/>
                </a:cubicBezTo>
                <a:cubicBezTo>
                  <a:pt x="889721" y="2624677"/>
                  <a:pt x="917904" y="2631089"/>
                  <a:pt x="945931" y="2638096"/>
                </a:cubicBezTo>
                <a:cubicBezTo>
                  <a:pt x="959945" y="2645103"/>
                  <a:pt x="973302" y="2653616"/>
                  <a:pt x="987973" y="2659117"/>
                </a:cubicBezTo>
                <a:cubicBezTo>
                  <a:pt x="1001498" y="2664189"/>
                  <a:pt x="1025446" y="2655923"/>
                  <a:pt x="1030014" y="2669627"/>
                </a:cubicBezTo>
                <a:cubicBezTo>
                  <a:pt x="1034089" y="2681853"/>
                  <a:pt x="971154" y="2699757"/>
                  <a:pt x="966952" y="2701158"/>
                </a:cubicBezTo>
                <a:cubicBezTo>
                  <a:pt x="971131" y="2759657"/>
                  <a:pt x="952045" y="2833396"/>
                  <a:pt x="998483" y="2879834"/>
                </a:cubicBezTo>
                <a:cubicBezTo>
                  <a:pt x="1010870" y="2892221"/>
                  <a:pt x="1026511" y="2900855"/>
                  <a:pt x="1040525" y="2911365"/>
                </a:cubicBezTo>
                <a:cubicBezTo>
                  <a:pt x="1075958" y="2964516"/>
                  <a:pt x="1042310" y="2928024"/>
                  <a:pt x="1093076" y="2953407"/>
                </a:cubicBezTo>
                <a:cubicBezTo>
                  <a:pt x="1125615" y="2969677"/>
                  <a:pt x="1133317" y="2986911"/>
                  <a:pt x="1166649" y="3005958"/>
                </a:cubicBezTo>
                <a:cubicBezTo>
                  <a:pt x="1176268" y="3011455"/>
                  <a:pt x="1187670" y="3012965"/>
                  <a:pt x="1198180" y="3016469"/>
                </a:cubicBezTo>
                <a:cubicBezTo>
                  <a:pt x="1226208" y="3012965"/>
                  <a:pt x="1257865" y="3020190"/>
                  <a:pt x="1282263" y="3005958"/>
                </a:cubicBezTo>
                <a:cubicBezTo>
                  <a:pt x="1304085" y="2993228"/>
                  <a:pt x="1324304" y="2942896"/>
                  <a:pt x="1324304" y="2942896"/>
                </a:cubicBezTo>
                <a:cubicBezTo>
                  <a:pt x="1327807" y="2932386"/>
                  <a:pt x="1325129" y="2916745"/>
                  <a:pt x="1334814" y="2911365"/>
                </a:cubicBezTo>
                <a:cubicBezTo>
                  <a:pt x="1360069" y="2897335"/>
                  <a:pt x="1418897" y="2890345"/>
                  <a:pt x="1418897" y="2890345"/>
                </a:cubicBezTo>
                <a:cubicBezTo>
                  <a:pt x="1429407" y="2879835"/>
                  <a:pt x="1438061" y="2867059"/>
                  <a:pt x="1450428" y="2858814"/>
                </a:cubicBezTo>
                <a:cubicBezTo>
                  <a:pt x="1486917" y="2834488"/>
                  <a:pt x="1508392" y="2828981"/>
                  <a:pt x="1545021" y="2816772"/>
                </a:cubicBezTo>
                <a:cubicBezTo>
                  <a:pt x="1637139" y="2908890"/>
                  <a:pt x="1520286" y="2796160"/>
                  <a:pt x="1608083" y="2869324"/>
                </a:cubicBezTo>
                <a:cubicBezTo>
                  <a:pt x="1619502" y="2878840"/>
                  <a:pt x="1629104" y="2890345"/>
                  <a:pt x="1639614" y="2900855"/>
                </a:cubicBezTo>
                <a:cubicBezTo>
                  <a:pt x="1643118" y="2946400"/>
                  <a:pt x="1641707" y="2992592"/>
                  <a:pt x="1650125" y="3037489"/>
                </a:cubicBezTo>
                <a:cubicBezTo>
                  <a:pt x="1652453" y="3049904"/>
                  <a:pt x="1663058" y="3059316"/>
                  <a:pt x="1671145" y="3069020"/>
                </a:cubicBezTo>
                <a:cubicBezTo>
                  <a:pt x="1742319" y="3154430"/>
                  <a:pt x="1765243" y="3103395"/>
                  <a:pt x="1933904" y="3111062"/>
                </a:cubicBezTo>
                <a:cubicBezTo>
                  <a:pt x="1954925" y="3125076"/>
                  <a:pt x="1988977" y="3129136"/>
                  <a:pt x="1996966" y="3153103"/>
                </a:cubicBezTo>
                <a:cubicBezTo>
                  <a:pt x="2008161" y="3186690"/>
                  <a:pt x="2002031" y="3189808"/>
                  <a:pt x="2039007" y="3205655"/>
                </a:cubicBezTo>
                <a:cubicBezTo>
                  <a:pt x="2086178" y="3225871"/>
                  <a:pt x="2071655" y="3206214"/>
                  <a:pt x="2112580" y="3226676"/>
                </a:cubicBezTo>
                <a:cubicBezTo>
                  <a:pt x="2123878" y="3232325"/>
                  <a:pt x="2133601" y="3240689"/>
                  <a:pt x="2144111" y="3247696"/>
                </a:cubicBezTo>
                <a:cubicBezTo>
                  <a:pt x="2151118" y="3261710"/>
                  <a:pt x="2160176" y="3274874"/>
                  <a:pt x="2165131" y="3289738"/>
                </a:cubicBezTo>
                <a:cubicBezTo>
                  <a:pt x="2174267" y="3317145"/>
                  <a:pt x="2186152" y="3373820"/>
                  <a:pt x="2186152" y="33738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Picture 2" descr="C:\Documents and Settings\Ewa Dąbrowska\Moje dokumenty\Moje obrazy\MP Navigator EX\2012_07_04\IMG_0002.jpg">
            <a:extLst>
              <a:ext uri="{FF2B5EF4-FFF2-40B4-BE49-F238E27FC236}">
                <a16:creationId xmlns:a16="http://schemas.microsoft.com/office/drawing/2014/main" id="{5FEB6039-2E07-59A0-5C7B-747A1A5E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r="58573" b="58092"/>
          <a:stretch>
            <a:fillRect/>
          </a:stretch>
        </p:blipFill>
        <p:spPr bwMode="auto">
          <a:xfrm>
            <a:off x="797207" y="3451767"/>
            <a:ext cx="2096107" cy="299810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23C5E63-E5D0-178F-EBC4-A182ACB133B8}"/>
              </a:ext>
            </a:extLst>
          </p:cNvPr>
          <p:cNvSpPr txBox="1"/>
          <p:nvPr/>
        </p:nvSpPr>
        <p:spPr>
          <a:xfrm>
            <a:off x="275099" y="6064607"/>
            <a:ext cx="311658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Pierwszy ośrodek z postem w Gołubiu na Kaszubach 1994 rok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6A221A55-A16B-3672-834A-CA5B1D238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6" t="13462" r="24140" b="14775"/>
          <a:stretch/>
        </p:blipFill>
        <p:spPr bwMode="auto">
          <a:xfrm>
            <a:off x="8789216" y="5531313"/>
            <a:ext cx="512264" cy="91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az 22" descr="Obraz zawierający butelka&#10;&#10;Opis wygenerowany automatycznie">
            <a:extLst>
              <a:ext uri="{FF2B5EF4-FFF2-40B4-BE49-F238E27FC236}">
                <a16:creationId xmlns:a16="http://schemas.microsoft.com/office/drawing/2014/main" id="{FA86D527-61BB-872A-9E58-9A004DFB68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86" y="5526292"/>
            <a:ext cx="2768695" cy="946693"/>
          </a:xfrm>
          <a:prstGeom prst="rect">
            <a:avLst/>
          </a:prstGeom>
          <a:ln>
            <a:noFill/>
          </a:ln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112DA7B-8559-C275-11B5-14EB5D4D480B}"/>
              </a:ext>
            </a:extLst>
          </p:cNvPr>
          <p:cNvSpPr txBox="1"/>
          <p:nvPr/>
        </p:nvSpPr>
        <p:spPr>
          <a:xfrm>
            <a:off x="8789216" y="5150444"/>
            <a:ext cx="31530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Linia  polecanych </a:t>
            </a:r>
            <a:r>
              <a:rPr lang="pl-PL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suplementów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F21325D-3C68-0002-BD94-5D59F5DF8632}"/>
              </a:ext>
            </a:extLst>
          </p:cNvPr>
          <p:cNvSpPr txBox="1"/>
          <p:nvPr/>
        </p:nvSpPr>
        <p:spPr>
          <a:xfrm>
            <a:off x="8671824" y="6472985"/>
            <a:ext cx="339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Jod, </a:t>
            </a:r>
            <a:r>
              <a:rPr lang="pl-PL" dirty="0" err="1"/>
              <a:t>wit</a:t>
            </a:r>
            <a:r>
              <a:rPr lang="pl-PL" dirty="0"/>
              <a:t>. C,  Mg   B, cynk, selen,  D  </a:t>
            </a:r>
          </a:p>
        </p:txBody>
      </p:sp>
    </p:spTree>
    <p:extLst>
      <p:ext uri="{BB962C8B-B14F-4D97-AF65-F5344CB8AC3E}">
        <p14:creationId xmlns:p14="http://schemas.microsoft.com/office/powerpoint/2010/main" val="390334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ieta warzywno owocowa Przepisy na wychodzenie i co dalej">
            <a:extLst>
              <a:ext uri="{FF2B5EF4-FFF2-40B4-BE49-F238E27FC236}">
                <a16:creationId xmlns:a16="http://schemas.microsoft.com/office/drawing/2014/main" id="{8425264D-A307-12FE-B13A-9F37A20B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7" y="1415804"/>
            <a:ext cx="5691111" cy="53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eata Dąbrowska &quot;Dieta warzywno-owocowa dr Ewy Dąbrowskiej w postaci  płynnej&quot; - 9788327716248 - księgarnia internetowa - Święty Jacek">
            <a:extLst>
              <a:ext uri="{FF2B5EF4-FFF2-40B4-BE49-F238E27FC236}">
                <a16:creationId xmlns:a16="http://schemas.microsoft.com/office/drawing/2014/main" id="{AB10DEF1-7CEF-52D4-2384-F72DE267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21" y="2829116"/>
            <a:ext cx="2664296" cy="379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ieta dr Ewy Dąbrowskiej®. Fenomen samouzdrawiającego się organizmu. Naturalny sposób wspomagania płodności - Dąbrowska Ewa">
            <a:extLst>
              <a:ext uri="{FF2B5EF4-FFF2-40B4-BE49-F238E27FC236}">
                <a16:creationId xmlns:a16="http://schemas.microsoft.com/office/drawing/2014/main" id="{FA768D4E-1031-0AF9-2DC1-9923B24A0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6238" r="18747" b="4654"/>
          <a:stretch/>
        </p:blipFill>
        <p:spPr bwMode="auto">
          <a:xfrm>
            <a:off x="6644737" y="42557"/>
            <a:ext cx="2736304" cy="403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iało i ducha ratować żywieniem - Ewa Dąbrowska">
            <a:extLst>
              <a:ext uri="{FF2B5EF4-FFF2-40B4-BE49-F238E27FC236}">
                <a16:creationId xmlns:a16="http://schemas.microsoft.com/office/drawing/2014/main" id="{7D5D5903-30AE-16D5-4CEA-C03DA64C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30" y="166297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92CC515-482A-1F23-9093-294E6E270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964" y="225257"/>
            <a:ext cx="2872837" cy="37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312F7D0-CC8C-FD14-8BEC-16DEF0CC009B}"/>
              </a:ext>
            </a:extLst>
          </p:cNvPr>
          <p:cNvSpPr txBox="1"/>
          <p:nvPr/>
        </p:nvSpPr>
        <p:spPr>
          <a:xfrm>
            <a:off x="1004532" y="128021"/>
            <a:ext cx="379859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Pozycje piśmiennictwa</a:t>
            </a:r>
          </a:p>
        </p:txBody>
      </p:sp>
      <p:pic>
        <p:nvPicPr>
          <p:cNvPr id="2" name="Picture 8" descr="Dieta warzywno-owocowa dr Ewy Dąbrowskiej. Post uproszczony (Beata Anna  Dąbrowska) książka w księgarni TaniaKsiazka.pl">
            <a:extLst>
              <a:ext uri="{FF2B5EF4-FFF2-40B4-BE49-F238E27FC236}">
                <a16:creationId xmlns:a16="http://schemas.microsoft.com/office/drawing/2014/main" id="{B442E32E-FDBD-93F4-C970-570C8F48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839" y="3958114"/>
            <a:ext cx="1904352" cy="2725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szenie i fermentacja z dr Ewą Dąbrowską. Domowe sposoby - Dąbrowska Beata">
            <a:extLst>
              <a:ext uri="{FF2B5EF4-FFF2-40B4-BE49-F238E27FC236}">
                <a16:creationId xmlns:a16="http://schemas.microsoft.com/office/drawing/2014/main" id="{6EF32F6C-95BA-8C28-2A02-8FCA216B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96" y="3984754"/>
            <a:ext cx="2039863" cy="27250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8422AE3-46F9-8E96-DF72-4E4216AEB25F}"/>
              </a:ext>
            </a:extLst>
          </p:cNvPr>
          <p:cNvSpPr txBox="1"/>
          <p:nvPr/>
        </p:nvSpPr>
        <p:spPr>
          <a:xfrm>
            <a:off x="3611657" y="6313790"/>
            <a:ext cx="40113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www.handel@wydawnictwowam.pl</a:t>
            </a:r>
          </a:p>
        </p:txBody>
      </p:sp>
    </p:spTree>
    <p:extLst>
      <p:ext uri="{BB962C8B-B14F-4D97-AF65-F5344CB8AC3E}">
        <p14:creationId xmlns:p14="http://schemas.microsoft.com/office/powerpoint/2010/main" val="38974006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2A1E3628-61D9-4A56-8E78-A2E43C15A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665" y="0"/>
            <a:ext cx="15279762" cy="685876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4473A73-5BEA-400E-A9C2-DE981BC2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16" y="1952625"/>
            <a:ext cx="4495800" cy="295275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C5DD090F-03A0-4D17-9152-77F98EAA7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786"/>
            <a:ext cx="12192000" cy="13335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60D4C7F-C617-4801-82D5-E1F98DEFAAED}"/>
              </a:ext>
            </a:extLst>
          </p:cNvPr>
          <p:cNvSpPr txBox="1"/>
          <p:nvPr/>
        </p:nvSpPr>
        <p:spPr>
          <a:xfrm>
            <a:off x="3480619" y="1022555"/>
            <a:ext cx="523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98709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6D1D449-3059-4142-BBEB-BF346CC6E061}"/>
              </a:ext>
            </a:extLst>
          </p:cNvPr>
          <p:cNvSpPr/>
          <p:nvPr/>
        </p:nvSpPr>
        <p:spPr>
          <a:xfrm>
            <a:off x="1720440" y="522406"/>
            <a:ext cx="787343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200" b="1" cap="none" spc="0" dirty="0">
                <a:ln/>
                <a:solidFill>
                  <a:srgbClr val="C00000"/>
                </a:solidFill>
                <a:effectLst/>
              </a:rPr>
              <a:t>Zamysł Stwórcy:</a:t>
            </a:r>
          </a:p>
          <a:p>
            <a:pPr algn="ctr"/>
            <a:r>
              <a:rPr lang="pl-PL" sz="3200" b="1" cap="none" spc="0" dirty="0">
                <a:ln/>
                <a:solidFill>
                  <a:srgbClr val="C00000"/>
                </a:solidFill>
                <a:effectLst/>
              </a:rPr>
              <a:t> p</a:t>
            </a:r>
            <a:r>
              <a:rPr lang="pl-PL" sz="3200" b="1" dirty="0">
                <a:ln/>
                <a:solidFill>
                  <a:srgbClr val="C00000"/>
                </a:solidFill>
              </a:rPr>
              <a:t>okarmem człowieka powinny być naturalne</a:t>
            </a:r>
          </a:p>
          <a:p>
            <a:pPr algn="ctr"/>
            <a:r>
              <a:rPr lang="pl-PL" sz="3200" b="1" dirty="0">
                <a:ln/>
                <a:solidFill>
                  <a:srgbClr val="C00000"/>
                </a:solidFill>
              </a:rPr>
              <a:t>nieprzetworzone warzywa, owoce i ziarna</a:t>
            </a:r>
            <a:endParaRPr lang="pl-PL" sz="32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55B0171-6213-46A8-9EB5-A62D2B9240AC}"/>
              </a:ext>
            </a:extLst>
          </p:cNvPr>
          <p:cNvSpPr txBox="1"/>
          <p:nvPr/>
        </p:nvSpPr>
        <p:spPr>
          <a:xfrm>
            <a:off x="2588839" y="2565291"/>
            <a:ext cx="6604000" cy="19523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3">
                    <a:lumMod val="50000"/>
                  </a:schemeClr>
                </a:solidFill>
              </a:rPr>
              <a:t>Potem rzekł Bóg: </a:t>
            </a:r>
          </a:p>
          <a:p>
            <a:pPr algn="ctr"/>
            <a:r>
              <a:rPr lang="pl-PL" sz="2400" i="1" dirty="0">
                <a:solidFill>
                  <a:schemeClr val="accent3">
                    <a:lumMod val="50000"/>
                  </a:schemeClr>
                </a:solidFill>
              </a:rPr>
              <a:t>Oto wam daję wszelką </a:t>
            </a:r>
            <a:r>
              <a:rPr lang="pl-PL" sz="2400" b="1" i="1" u="sng" dirty="0">
                <a:solidFill>
                  <a:schemeClr val="accent3">
                    <a:lumMod val="50000"/>
                  </a:schemeClr>
                </a:solidFill>
              </a:rPr>
              <a:t>roślinę</a:t>
            </a:r>
            <a:r>
              <a:rPr lang="pl-PL" sz="2400" i="1" dirty="0">
                <a:solidFill>
                  <a:schemeClr val="accent3">
                    <a:lumMod val="50000"/>
                  </a:schemeClr>
                </a:solidFill>
              </a:rPr>
              <a:t> wydającą nasienie na całej ziemi i wszelkie drzewo, którego owoc ma w sobie nasienie, niech dla was będą  pokarmem                        </a:t>
            </a:r>
          </a:p>
          <a:p>
            <a:pPr algn="ctr"/>
            <a:r>
              <a:rPr lang="pl-PL" i="1" dirty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(Rdz. 1. 29)</a:t>
            </a:r>
            <a:r>
              <a:rPr lang="pl-PL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</a:t>
            </a:r>
            <a:endParaRPr lang="pl-PL" sz="2400" dirty="0"/>
          </a:p>
        </p:txBody>
      </p:sp>
      <p:pic>
        <p:nvPicPr>
          <p:cNvPr id="7" name="Picture 2" descr="Znalezione obrazy dla zapytania grains">
            <a:extLst>
              <a:ext uri="{FF2B5EF4-FFF2-40B4-BE49-F238E27FC236}">
                <a16:creationId xmlns:a16="http://schemas.microsoft.com/office/drawing/2014/main" id="{87D71640-00C7-4424-8777-E50B6367E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05309" y="3900303"/>
            <a:ext cx="4021237" cy="20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Znalezione obrazy dla zapytania apple, cut">
            <a:extLst>
              <a:ext uri="{FF2B5EF4-FFF2-40B4-BE49-F238E27FC236}">
                <a16:creationId xmlns:a16="http://schemas.microsoft.com/office/drawing/2014/main" id="{890D71CC-6FE2-4387-9AAE-561A569C7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17913" r="17052"/>
          <a:stretch/>
        </p:blipFill>
        <p:spPr bwMode="auto">
          <a:xfrm flipH="1">
            <a:off x="10448748" y="131340"/>
            <a:ext cx="1661546" cy="14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Ilustracja">
            <a:extLst>
              <a:ext uri="{FF2B5EF4-FFF2-40B4-BE49-F238E27FC236}">
                <a16:creationId xmlns:a16="http://schemas.microsoft.com/office/drawing/2014/main" id="{D7132D37-6710-4DF2-A645-BAD4E2968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1"/>
          <a:stretch/>
        </p:blipFill>
        <p:spPr bwMode="auto">
          <a:xfrm>
            <a:off x="9500864" y="2265624"/>
            <a:ext cx="2609430" cy="41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FEDFF65-D08C-40DC-A161-82E6DFF5EEB4}"/>
              </a:ext>
            </a:extLst>
          </p:cNvPr>
          <p:cNvSpPr txBox="1"/>
          <p:nvPr/>
        </p:nvSpPr>
        <p:spPr>
          <a:xfrm>
            <a:off x="9483041" y="6224745"/>
            <a:ext cx="262725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Warzywa wydają nasienie, gdy się je posadzi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82B3FD0-9D10-7018-CAE1-4B9D401073AD}"/>
              </a:ext>
            </a:extLst>
          </p:cNvPr>
          <p:cNvSpPr txBox="1"/>
          <p:nvPr/>
        </p:nvSpPr>
        <p:spPr>
          <a:xfrm>
            <a:off x="2588839" y="4593919"/>
            <a:ext cx="660400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1" dirty="0"/>
              <a:t>Standardowa dieta Amerykańska</a:t>
            </a:r>
            <a:r>
              <a:rPr lang="pl-PL" sz="2000" dirty="0"/>
              <a:t>: 32% kalorii pochodzi z produktów zwierzęcych, 57% z przetworzonej żywności roślinnej, tylko 11% z pełnych ziaren, fasoli, owoców, warzyw i orzechów. </a:t>
            </a:r>
          </a:p>
        </p:txBody>
      </p:sp>
    </p:spTree>
    <p:extLst>
      <p:ext uri="{BB962C8B-B14F-4D97-AF65-F5344CB8AC3E}">
        <p14:creationId xmlns:p14="http://schemas.microsoft.com/office/powerpoint/2010/main" val="414340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6065182-7180-4D81-9B2C-056313E49C16}"/>
              </a:ext>
            </a:extLst>
          </p:cNvPr>
          <p:cNvSpPr/>
          <p:nvPr/>
        </p:nvSpPr>
        <p:spPr>
          <a:xfrm>
            <a:off x="210312" y="142922"/>
            <a:ext cx="7420304" cy="6403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B91CCE2-142A-4C4A-AA5F-CE6BBBB02A4F}"/>
              </a:ext>
            </a:extLst>
          </p:cNvPr>
          <p:cNvSpPr txBox="1"/>
          <p:nvPr/>
        </p:nvSpPr>
        <p:spPr>
          <a:xfrm>
            <a:off x="241410" y="604000"/>
            <a:ext cx="7420304" cy="3626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200" dirty="0"/>
              <a:t>   </a:t>
            </a:r>
            <a:r>
              <a:rPr lang="en-US" sz="2000" dirty="0" err="1"/>
              <a:t>Hunz</a:t>
            </a:r>
            <a:r>
              <a:rPr lang="pl-PL" sz="2000" dirty="0" err="1"/>
              <a:t>owie</a:t>
            </a:r>
            <a:r>
              <a:rPr lang="en-US" sz="2000" dirty="0"/>
              <a:t> </a:t>
            </a:r>
            <a:r>
              <a:rPr lang="pl-PL" sz="2000" dirty="0"/>
              <a:t>w Tybecie</a:t>
            </a:r>
            <a:r>
              <a:rPr lang="en-US" sz="2000" dirty="0"/>
              <a:t>,  </a:t>
            </a:r>
            <a:r>
              <a:rPr lang="en-US" sz="2000" dirty="0" err="1"/>
              <a:t>czy</a:t>
            </a:r>
            <a:r>
              <a:rPr lang="en-US" sz="2000" dirty="0"/>
              <a:t> </a:t>
            </a:r>
            <a:r>
              <a:rPr lang="en-US" sz="2000" dirty="0" err="1"/>
              <a:t>też</a:t>
            </a:r>
            <a:r>
              <a:rPr lang="en-US" sz="2000" dirty="0"/>
              <a:t> </a:t>
            </a:r>
            <a:r>
              <a:rPr lang="en-US" sz="2000" dirty="0" err="1"/>
              <a:t>Japoń</a:t>
            </a:r>
            <a:r>
              <a:rPr lang="pl-PL" sz="2000" dirty="0" err="1"/>
              <a:t>czycy</a:t>
            </a:r>
            <a:r>
              <a:rPr lang="pl-PL" sz="2000" dirty="0"/>
              <a:t> na</a:t>
            </a:r>
            <a:r>
              <a:rPr lang="en-US" sz="2000" dirty="0"/>
              <a:t> </a:t>
            </a:r>
            <a:r>
              <a:rPr lang="en-US" sz="2000" dirty="0" err="1"/>
              <a:t>Okinaw</a:t>
            </a:r>
            <a:r>
              <a:rPr lang="pl-PL" sz="2000" dirty="0" err="1"/>
              <a:t>ie</a:t>
            </a:r>
            <a:r>
              <a:rPr lang="en-US" sz="2000" dirty="0"/>
              <a:t> </a:t>
            </a:r>
            <a:r>
              <a:rPr lang="pl-PL" sz="2000" dirty="0"/>
              <a:t>słyną z długowieczności i zdrowia, nie mają problemów z płodnością.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000" dirty="0"/>
              <a:t>  Spożywają nie przetworzone</a:t>
            </a:r>
            <a:r>
              <a:rPr lang="en-US" sz="2000" dirty="0"/>
              <a:t> </a:t>
            </a:r>
            <a:r>
              <a:rPr lang="en-US" sz="2000" dirty="0" err="1"/>
              <a:t>roślin</a:t>
            </a:r>
            <a:r>
              <a:rPr lang="pl-PL" sz="2000" dirty="0"/>
              <a:t>y</a:t>
            </a:r>
            <a:r>
              <a:rPr lang="en-US" sz="2000" dirty="0"/>
              <a:t>, </a:t>
            </a:r>
            <a:r>
              <a:rPr lang="pl-PL" sz="2000" dirty="0"/>
              <a:t>praktykują </a:t>
            </a:r>
            <a:r>
              <a:rPr lang="en-US" sz="2000" dirty="0"/>
              <a:t>post</a:t>
            </a:r>
            <a:r>
              <a:rPr lang="pl-PL" sz="2000" dirty="0"/>
              <a:t>y, mają dużo ruchu, a mięsa prawie nie jedzą.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000" dirty="0"/>
              <a:t>    Spożywanie dużych ilości białka zwierzęcego (np. 115g/dzień) wiąże się z ponad 40% wzrostem ryzyka  zaburzeń owulacji, przyczynia się do PCOS i niepłodności. Zastąpienie mięsa białkiem roślinnym zmniejsza o 50% ryzyko niepłodności.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000" dirty="0"/>
              <a:t>  W odpowiedzi na spożyte białko zwierzęce wzrasta IGF-1, a w jajnikach są receptory dla IGF-1.</a:t>
            </a:r>
            <a:endParaRPr lang="en-US" sz="2000" dirty="0"/>
          </a:p>
        </p:txBody>
      </p:sp>
      <p:pic>
        <p:nvPicPr>
          <p:cNvPr id="10242" name="Picture 2" descr="Znalezione obrazy dla zapytania hunzakut people">
            <a:extLst>
              <a:ext uri="{FF2B5EF4-FFF2-40B4-BE49-F238E27FC236}">
                <a16:creationId xmlns:a16="http://schemas.microsoft.com/office/drawing/2014/main" id="{2CEACEDB-34B5-46A1-841F-D8A152579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444" b="4"/>
          <a:stretch/>
        </p:blipFill>
        <p:spPr bwMode="auto">
          <a:xfrm>
            <a:off x="7829551" y="306909"/>
            <a:ext cx="4042409" cy="2286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nalezione obrazy dla zapytania hunzakut people">
            <a:extLst>
              <a:ext uri="{FF2B5EF4-FFF2-40B4-BE49-F238E27FC236}">
                <a16:creationId xmlns:a16="http://schemas.microsoft.com/office/drawing/2014/main" id="{99368A3A-C3AE-4CB8-AB4C-F9EEB77B3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r="10609" b="1"/>
          <a:stretch/>
        </p:blipFill>
        <p:spPr bwMode="auto">
          <a:xfrm>
            <a:off x="7829551" y="2828925"/>
            <a:ext cx="4042410" cy="33889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hunza_woman_f">
            <a:extLst>
              <a:ext uri="{FF2B5EF4-FFF2-40B4-BE49-F238E27FC236}">
                <a16:creationId xmlns:a16="http://schemas.microsoft.com/office/drawing/2014/main" id="{AC11C5AB-DC30-4177-BCFD-0C0FB1F69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3694" t="47169" r="27389" b="45376"/>
          <a:stretch/>
        </p:blipFill>
        <p:spPr bwMode="auto">
          <a:xfrm>
            <a:off x="1180368" y="4230917"/>
            <a:ext cx="2304255" cy="144564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2" descr="Arcus senilis #02">
            <a:extLst>
              <a:ext uri="{FF2B5EF4-FFF2-40B4-BE49-F238E27FC236}">
                <a16:creationId xmlns:a16="http://schemas.microsoft.com/office/drawing/2014/main" id="{CA4B3220-FA32-4817-8326-1349072B8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7" t="31926" b="33155"/>
          <a:stretch/>
        </p:blipFill>
        <p:spPr bwMode="auto">
          <a:xfrm>
            <a:off x="3995987" y="4230917"/>
            <a:ext cx="2455626" cy="14259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82B8B67-833D-4F23-9938-2426E6BE11F0}"/>
              </a:ext>
            </a:extLst>
          </p:cNvPr>
          <p:cNvSpPr txBox="1"/>
          <p:nvPr/>
        </p:nvSpPr>
        <p:spPr>
          <a:xfrm>
            <a:off x="379855" y="5860719"/>
            <a:ext cx="620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        Oko starej kobiety                      Oko starej Europejki                                </a:t>
            </a:r>
          </a:p>
          <a:p>
            <a:r>
              <a:rPr lang="pl-PL" dirty="0"/>
              <a:t>                plemienia </a:t>
            </a:r>
            <a:r>
              <a:rPr lang="pl-PL" dirty="0" err="1"/>
              <a:t>Hunza</a:t>
            </a:r>
            <a:r>
              <a:rPr lang="pl-PL" dirty="0"/>
              <a:t>                               (miażdżyca)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53984EB-8B52-4A7F-A09B-9D7EB4A61941}"/>
              </a:ext>
            </a:extLst>
          </p:cNvPr>
          <p:cNvSpPr/>
          <p:nvPr/>
        </p:nvSpPr>
        <p:spPr>
          <a:xfrm>
            <a:off x="551144" y="142922"/>
            <a:ext cx="6738640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err="1">
                <a:ln/>
                <a:solidFill>
                  <a:srgbClr val="C00000"/>
                </a:solidFill>
                <a:effectLst/>
              </a:rPr>
              <a:t>Czy</a:t>
            </a:r>
            <a:r>
              <a:rPr lang="pl-PL" sz="2400" b="1" cap="none" spc="0" dirty="0">
                <a:ln/>
                <a:solidFill>
                  <a:srgbClr val="C00000"/>
                </a:solidFill>
                <a:effectLst/>
              </a:rPr>
              <a:t> żywienie może wpływać na zdrowie i płodność?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C29B2FB-EDC5-5352-DAC4-0CAA9D914811}"/>
              </a:ext>
            </a:extLst>
          </p:cNvPr>
          <p:cNvSpPr txBox="1"/>
          <p:nvPr/>
        </p:nvSpPr>
        <p:spPr>
          <a:xfrm>
            <a:off x="9404303" y="2129607"/>
            <a:ext cx="1908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Ojciec z synem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013DD02-6B2D-0000-D0F6-8F81874828C3}"/>
              </a:ext>
            </a:extLst>
          </p:cNvPr>
          <p:cNvSpPr txBox="1"/>
          <p:nvPr/>
        </p:nvSpPr>
        <p:spPr>
          <a:xfrm>
            <a:off x="9502825" y="5811191"/>
            <a:ext cx="1711460" cy="372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Matka z córką</a:t>
            </a:r>
          </a:p>
        </p:txBody>
      </p:sp>
    </p:spTree>
    <p:extLst>
      <p:ext uri="{BB962C8B-B14F-4D97-AF65-F5344CB8AC3E}">
        <p14:creationId xmlns:p14="http://schemas.microsoft.com/office/powerpoint/2010/main" val="104760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0" y="1"/>
            <a:ext cx="2487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pl-PL" dirty="0">
                <a:latin typeface="Arial" charset="0"/>
              </a:rPr>
            </a:br>
            <a:r>
              <a:rPr lang="pl-PL" dirty="0">
                <a:latin typeface="Arial" charset="0"/>
              </a:rPr>
              <a:t> </a:t>
            </a:r>
            <a:endParaRPr lang="pl-PL" sz="18700" i="1" dirty="0">
              <a:latin typeface="Arial" charset="0"/>
            </a:endParaRPr>
          </a:p>
        </p:txBody>
      </p:sp>
      <p:pic>
        <p:nvPicPr>
          <p:cNvPr id="1026" name="Picture 2" descr="Robert McCarri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037" y="171654"/>
            <a:ext cx="977923" cy="1530449"/>
          </a:xfrm>
          <a:prstGeom prst="rect">
            <a:avLst/>
          </a:prstGeom>
          <a:noFill/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2031613" y="732607"/>
            <a:ext cx="10086757" cy="193899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/>
              <a:t>Angielski lekarz </a:t>
            </a:r>
            <a:r>
              <a:rPr lang="pl-PL" sz="2000" b="1" dirty="0" err="1"/>
              <a:t>Mc</a:t>
            </a:r>
            <a:r>
              <a:rPr lang="pl-PL" sz="2000" b="1" dirty="0"/>
              <a:t> </a:t>
            </a:r>
            <a:r>
              <a:rPr lang="pl-PL" sz="2000" b="1" dirty="0" err="1"/>
              <a:t>Carrison</a:t>
            </a:r>
            <a:r>
              <a:rPr lang="pl-PL" sz="2000" b="1" dirty="0"/>
              <a:t> </a:t>
            </a:r>
            <a:r>
              <a:rPr lang="pl-PL" sz="2000" dirty="0"/>
              <a:t>w 1927 roku badał na 1189 szczurach </a:t>
            </a:r>
            <a:r>
              <a:rPr lang="pl-PL" sz="2000" b="1" dirty="0"/>
              <a:t>dietę najzdrowszych ludzi na świecie </a:t>
            </a:r>
            <a:r>
              <a:rPr lang="pl-PL" sz="2000" dirty="0"/>
              <a:t>czyli </a:t>
            </a:r>
            <a:r>
              <a:rPr lang="pl-PL" sz="2000" b="1" dirty="0" err="1"/>
              <a:t>Hunzów</a:t>
            </a:r>
            <a:r>
              <a:rPr lang="pl-PL" sz="2000" b="1" dirty="0"/>
              <a:t> z Tybetu,  </a:t>
            </a:r>
            <a:r>
              <a:rPr lang="pl-PL" sz="2000" dirty="0"/>
              <a:t>karmił je pełnoziarnistymi plackami </a:t>
            </a:r>
            <a:r>
              <a:rPr lang="pl-PL" sz="2000" i="1" dirty="0" err="1"/>
              <a:t>chapati</a:t>
            </a:r>
            <a:r>
              <a:rPr lang="pl-PL" sz="2000" i="1" dirty="0"/>
              <a:t> </a:t>
            </a:r>
            <a:r>
              <a:rPr lang="pl-PL" sz="2000" dirty="0"/>
              <a:t>z masłem, roślinami strączkowymi, surowymi warzywami i owocami, 1 raz na tydzień mięsem, po  2 latach  były </a:t>
            </a:r>
            <a:r>
              <a:rPr lang="pl-PL" sz="2000" b="1" dirty="0"/>
              <a:t>bez żadnych chorób</a:t>
            </a:r>
            <a:r>
              <a:rPr lang="pl-PL" sz="2000" dirty="0"/>
              <a:t>.  Druga grupa - </a:t>
            </a:r>
            <a:r>
              <a:rPr lang="pl-PL" sz="2000" b="1" dirty="0"/>
              <a:t>biały chleb, margaryna</a:t>
            </a:r>
            <a:r>
              <a:rPr lang="pl-PL" sz="2000" dirty="0"/>
              <a:t>, herbata z </a:t>
            </a:r>
            <a:r>
              <a:rPr lang="pl-PL" sz="2000" b="1" dirty="0"/>
              <a:t>cukrem</a:t>
            </a:r>
            <a:r>
              <a:rPr lang="pl-PL" sz="2000" dirty="0"/>
              <a:t>,  konserwy, dżemy (brak błonnika ), szczury zapadały na choroby żołądka, jelit, płuc, były pobudzone, traciły sierść, po 16 dniach zabijały najsłabszych osobników. </a:t>
            </a:r>
            <a:r>
              <a:rPr lang="pl-P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</a:t>
            </a: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ywność pozbawiona błonnika wywołuje choroby</a:t>
            </a:r>
            <a:endParaRPr lang="pl-PL" dirty="0"/>
          </a:p>
        </p:txBody>
      </p:sp>
      <p:pic>
        <p:nvPicPr>
          <p:cNvPr id="12" name="Picture 2" descr="Obrazek">
            <a:extLst>
              <a:ext uri="{FF2B5EF4-FFF2-40B4-BE49-F238E27FC236}">
                <a16:creationId xmlns:a16="http://schemas.microsoft.com/office/drawing/2014/main" id="{BF264E6D-DCCD-40B0-9E19-AF8F85837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05" y="2125668"/>
            <a:ext cx="1173855" cy="148241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9B6F92A-4096-40C0-9DF8-1D93144AB034}"/>
              </a:ext>
            </a:extLst>
          </p:cNvPr>
          <p:cNvSpPr txBox="1"/>
          <p:nvPr/>
        </p:nvSpPr>
        <p:spPr>
          <a:xfrm>
            <a:off x="2016294" y="3057861"/>
            <a:ext cx="10086757" cy="163121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/>
              <a:t> Angielski chirurg </a:t>
            </a:r>
            <a:r>
              <a:rPr lang="pl-PL" sz="2000" dirty="0" err="1"/>
              <a:t>Burkitt</a:t>
            </a:r>
            <a:r>
              <a:rPr lang="pl-PL" sz="2000" dirty="0"/>
              <a:t> pracował w Afryce do 1964 roku, zauważył że waga stolca u Afrykańczyków jest kilkakrotnie większa, niż u Anglików, znalazł </a:t>
            </a: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związek między brakiem błonnika w diecie,  a rozwojem chorób cywilizacyjnych.</a:t>
            </a:r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dirty="0"/>
              <a:t>Twierdził: </a:t>
            </a:r>
            <a:r>
              <a:rPr lang="pl-PL" sz="2000" i="1" dirty="0"/>
              <a:t>nigdy nie widziałem w Afryce przypadków: choroby wieńcowej, cukrzycy, żylaków, otyłości, zapalenia uchyłka, lub wyrostka, kamieni żółciowych,  próchnicy, hemoroidów, przepukliny przełyku i zaparć. </a:t>
            </a:r>
            <a:r>
              <a:rPr lang="pl-PL" dirty="0"/>
              <a:t> 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0FB9EFB-71C7-1C2C-C1F9-B4A5B2B161A7}"/>
              </a:ext>
            </a:extLst>
          </p:cNvPr>
          <p:cNvSpPr txBox="1"/>
          <p:nvPr/>
        </p:nvSpPr>
        <p:spPr>
          <a:xfrm>
            <a:off x="378745" y="1708285"/>
            <a:ext cx="1379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Mc</a:t>
            </a: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pl-PL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Carrison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6D0E287-BB0D-C3A3-4267-5BC4C2F22F96}"/>
              </a:ext>
            </a:extLst>
          </p:cNvPr>
          <p:cNvSpPr txBox="1"/>
          <p:nvPr/>
        </p:nvSpPr>
        <p:spPr>
          <a:xfrm>
            <a:off x="65348" y="3620443"/>
            <a:ext cx="182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Denis </a:t>
            </a:r>
            <a:r>
              <a:rPr lang="pl-PL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Burkitt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www.thechinastudy.com/mugs/ChinaStudy_Campbells_300dpi.jpg">
            <a:extLst>
              <a:ext uri="{FF2B5EF4-FFF2-40B4-BE49-F238E27FC236}">
                <a16:creationId xmlns:a16="http://schemas.microsoft.com/office/drawing/2014/main" id="{A82F7111-6E4F-8654-C1EA-118153880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828" y="4149159"/>
            <a:ext cx="1521778" cy="190738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483EEBF-EC63-D8A0-85AC-2E4F38C10F28}"/>
              </a:ext>
            </a:extLst>
          </p:cNvPr>
          <p:cNvSpPr txBox="1"/>
          <p:nvPr/>
        </p:nvSpPr>
        <p:spPr>
          <a:xfrm>
            <a:off x="207587" y="6056546"/>
            <a:ext cx="172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Collin Campbell z synem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D62A405-503C-4BCA-BE5C-016D8D94867A}"/>
              </a:ext>
            </a:extLst>
          </p:cNvPr>
          <p:cNvSpPr txBox="1"/>
          <p:nvPr/>
        </p:nvSpPr>
        <p:spPr>
          <a:xfrm>
            <a:off x="2031613" y="5102852"/>
            <a:ext cx="10071438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dirty="0"/>
              <a:t>Collin Campbell w latach 80-tych nadzorował największy program badawczy na świecie „The China </a:t>
            </a:r>
            <a:r>
              <a:rPr lang="pl-PL" sz="2000" dirty="0" err="1"/>
              <a:t>Study</a:t>
            </a:r>
            <a:r>
              <a:rPr lang="pl-PL" sz="2000" dirty="0"/>
              <a:t>” na 10 200 osobach, stwierdził, że przyczyną raka, chorób krążenia, cukrzycy jest nadmiar białka zwierzęcego (i tłuszczu), a więc MIĘSA i MLEKA (kazeina). </a:t>
            </a:r>
          </a:p>
          <a:p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Ludzie na diecie roślinnej są najzdrowsi i mogą nawet  odwrócić rozwój przewlekłych chorób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8512706-1ED1-2D75-DC31-22C42DEE7348}"/>
              </a:ext>
            </a:extLst>
          </p:cNvPr>
          <p:cNvSpPr txBox="1"/>
          <p:nvPr/>
        </p:nvSpPr>
        <p:spPr>
          <a:xfrm>
            <a:off x="3068320" y="41833"/>
            <a:ext cx="759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Nieprzetworzona dieta roślinna najzdrowsza</a:t>
            </a:r>
          </a:p>
        </p:txBody>
      </p:sp>
    </p:spTree>
    <p:extLst>
      <p:ext uri="{BB962C8B-B14F-4D97-AF65-F5344CB8AC3E}">
        <p14:creationId xmlns:p14="http://schemas.microsoft.com/office/powerpoint/2010/main" val="268579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131F79-B867-4398-9123-2D334D18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4" y="620691"/>
            <a:ext cx="239245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pl-PL" sz="2400" b="1" dirty="0">
                <a:solidFill>
                  <a:srgbClr val="FFFFFF"/>
                </a:solidFill>
              </a:rPr>
              <a:t>Zasady diety warzywno-owocowej :</a:t>
            </a:r>
            <a:br>
              <a:rPr lang="pl-PL" sz="2400" b="1" dirty="0">
                <a:solidFill>
                  <a:srgbClr val="FFFFFF"/>
                </a:solidFill>
              </a:rPr>
            </a:br>
            <a:r>
              <a:rPr lang="pl-PL" sz="2000" dirty="0">
                <a:solidFill>
                  <a:srgbClr val="FFFFFF"/>
                </a:solidFill>
              </a:rPr>
              <a:t>warzywa nisko skrobiowe i owoce niskocukrowe</a:t>
            </a:r>
            <a:br>
              <a:rPr lang="pl-PL" sz="2000" dirty="0">
                <a:solidFill>
                  <a:srgbClr val="FFFFFF"/>
                </a:solidFill>
              </a:rPr>
            </a:br>
            <a:br>
              <a:rPr lang="pl-PL" sz="2000" dirty="0">
                <a:solidFill>
                  <a:srgbClr val="FFFFFF"/>
                </a:solidFill>
              </a:rPr>
            </a:br>
            <a:r>
              <a:rPr lang="pl-PL" sz="2000" dirty="0">
                <a:solidFill>
                  <a:srgbClr val="FFFFFF"/>
                </a:solidFill>
              </a:rPr>
              <a:t>surówki, soki, zupy, gotowane na parze (np. brokuł), leczo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E57E138-103A-4F8F-BC7C-0A18F0A9F76C}"/>
              </a:ext>
            </a:extLst>
          </p:cNvPr>
          <p:cNvSpPr/>
          <p:nvPr/>
        </p:nvSpPr>
        <p:spPr>
          <a:xfrm>
            <a:off x="0" y="-29389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7A4B04E-F229-4383-89A4-0F0836BCC8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4734" r="12996" b="1"/>
          <a:stretch/>
        </p:blipFill>
        <p:spPr>
          <a:xfrm>
            <a:off x="599230" y="29389"/>
            <a:ext cx="3843032" cy="38315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289A5C8-7BAE-426B-A33F-6B59F0A503FE}"/>
              </a:ext>
            </a:extLst>
          </p:cNvPr>
          <p:cNvSpPr txBox="1"/>
          <p:nvPr/>
        </p:nvSpPr>
        <p:spPr>
          <a:xfrm>
            <a:off x="4527060" y="934772"/>
            <a:ext cx="3729180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>
                <a:solidFill>
                  <a:schemeClr val="accent6">
                    <a:lumMod val="50000"/>
                  </a:schemeClr>
                </a:solidFill>
              </a:rPr>
              <a:t>Zasady diety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ctr"/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warzywa</a:t>
            </a:r>
            <a:r>
              <a:rPr lang="pl-PL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nisko skrobiowe</a:t>
            </a:r>
          </a:p>
          <a:p>
            <a:pPr algn="ctr"/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i dodatek niesłodkich 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owoców </a:t>
            </a: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(cytryna, jabłko, jagody)</a:t>
            </a:r>
            <a:br>
              <a:rPr lang="pl-PL" sz="20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pl-PL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surówki, soki, smoothie (większość na surowo)</a:t>
            </a:r>
          </a:p>
          <a:p>
            <a:pPr algn="ctr"/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 zupy, warzywa gotowane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3047430-F494-403A-AEE4-98F29988262C}"/>
              </a:ext>
            </a:extLst>
          </p:cNvPr>
          <p:cNvSpPr/>
          <p:nvPr/>
        </p:nvSpPr>
        <p:spPr>
          <a:xfrm>
            <a:off x="4727355" y="136798"/>
            <a:ext cx="67697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600" b="1" dirty="0">
                <a:ln/>
                <a:solidFill>
                  <a:schemeClr val="bg1"/>
                </a:solidFill>
              </a:rPr>
              <a:t>Zasady diety warzywno-owocowej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4DA41A0-5864-4EAD-B7F9-53F54E59F45B}"/>
              </a:ext>
            </a:extLst>
          </p:cNvPr>
          <p:cNvSpPr txBox="1"/>
          <p:nvPr/>
        </p:nvSpPr>
        <p:spPr>
          <a:xfrm>
            <a:off x="8385958" y="1419570"/>
            <a:ext cx="3617144" cy="44319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Dieta wg. E. Dąbrowskiej </a:t>
            </a:r>
            <a:endParaRPr lang="pl-PL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endParaRPr lang="pl-PL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Faza wstępna </a:t>
            </a:r>
            <a:r>
              <a:rPr lang="pl-PL" sz="2000" dirty="0"/>
              <a:t>wykluczyć kawę, mięso, cukier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właściwy </a:t>
            </a:r>
            <a:r>
              <a:rPr lang="pl-PL" sz="2000" dirty="0"/>
              <a:t>na warzywach i owocach,  aktywność ruchowa,  harmonia psychiczno-duchowa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Faza przejścia </a:t>
            </a:r>
            <a:r>
              <a:rPr lang="pl-PL" sz="2000" dirty="0"/>
              <a:t>do diety pełnowartościowej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Żywienie pełnowartościowe</a:t>
            </a:r>
            <a:r>
              <a:rPr lang="pl-PL" sz="2000" dirty="0">
                <a:solidFill>
                  <a:srgbClr val="FF0000"/>
                </a:solidFill>
              </a:rPr>
              <a:t>, </a:t>
            </a:r>
            <a:r>
              <a:rPr lang="pl-PL" sz="2000" dirty="0"/>
              <a:t>okresowe posty (np. jeden dzień w tygodniu), aktywność ruchowa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09EFF6B-25B6-41EE-9955-5CB4FAB2E16D}"/>
              </a:ext>
            </a:extLst>
          </p:cNvPr>
          <p:cNvSpPr txBox="1"/>
          <p:nvPr/>
        </p:nvSpPr>
        <p:spPr>
          <a:xfrm>
            <a:off x="551384" y="3851295"/>
            <a:ext cx="7704856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 </a:t>
            </a:r>
            <a:r>
              <a:rPr lang="pl-PL" sz="2000" b="1" u="sng" dirty="0">
                <a:solidFill>
                  <a:schemeClr val="accent6">
                    <a:lumMod val="50000"/>
                  </a:schemeClr>
                </a:solidFill>
              </a:rPr>
              <a:t>Wskazania: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pl-PL" sz="2000" b="1" dirty="0"/>
              <a:t>Zdrowi</a:t>
            </a:r>
            <a:r>
              <a:rPr lang="pl-PL" sz="2000" dirty="0"/>
              <a:t>                           oczyszczenie z toksyn, odporność, płodność</a:t>
            </a:r>
          </a:p>
          <a:p>
            <a:r>
              <a:rPr lang="pl-PL" sz="2000" b="1" dirty="0"/>
              <a:t>Przesycanie się            </a:t>
            </a:r>
            <a:r>
              <a:rPr lang="pl-PL" sz="2000" dirty="0"/>
              <a:t>redukcja otyłości, cukrzycy, miażdżycy</a:t>
            </a:r>
          </a:p>
          <a:p>
            <a:r>
              <a:rPr lang="pl-PL" sz="2000" b="1" dirty="0"/>
              <a:t>Autoagresja                  </a:t>
            </a:r>
            <a:r>
              <a:rPr lang="pl-PL" sz="2000" dirty="0"/>
              <a:t>gościec, SM, Hashimoto, łuszczyca</a:t>
            </a:r>
          </a:p>
          <a:p>
            <a:r>
              <a:rPr lang="pl-PL" sz="2000" b="1" dirty="0"/>
              <a:t>Zwyrodnienia               </a:t>
            </a:r>
            <a:r>
              <a:rPr lang="pl-PL" sz="2000" dirty="0"/>
              <a:t>stawów, paradontoza, wrzody żołądka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D20C987-4F57-46D7-B912-D2B16C5D74BA}"/>
              </a:ext>
            </a:extLst>
          </p:cNvPr>
          <p:cNvSpPr txBox="1"/>
          <p:nvPr/>
        </p:nvSpPr>
        <p:spPr>
          <a:xfrm>
            <a:off x="533766" y="5566901"/>
            <a:ext cx="770485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>
                <a:solidFill>
                  <a:schemeClr val="accent6">
                    <a:lumMod val="50000"/>
                  </a:schemeClr>
                </a:solidFill>
              </a:rPr>
              <a:t>Przeciwwskazania: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pl-PL" sz="2000" dirty="0"/>
              <a:t>lęk przed dietą, depresja, </a:t>
            </a:r>
            <a:r>
              <a:rPr lang="pl-PL" sz="2000" dirty="0" err="1"/>
              <a:t>sterydoterapia</a:t>
            </a:r>
            <a:r>
              <a:rPr lang="pl-PL" sz="2000" dirty="0"/>
              <a:t>, przeszczep narządu, ciąża, dializa, cukrzyca typu 1, nadczynność tarczycy, niewydolność nadnerczy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EFFCA1D-AAFE-4B82-B2F7-74B35EC12962}"/>
              </a:ext>
            </a:extLst>
          </p:cNvPr>
          <p:cNvCxnSpPr>
            <a:cxnSpLocks/>
          </p:cNvCxnSpPr>
          <p:nvPr/>
        </p:nvCxnSpPr>
        <p:spPr>
          <a:xfrm>
            <a:off x="2351584" y="5301208"/>
            <a:ext cx="3383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9A5A8FB8-C175-461E-8D90-4EAB4D1E7A6A}"/>
              </a:ext>
            </a:extLst>
          </p:cNvPr>
          <p:cNvCxnSpPr>
            <a:cxnSpLocks/>
          </p:cNvCxnSpPr>
          <p:nvPr/>
        </p:nvCxnSpPr>
        <p:spPr>
          <a:xfrm>
            <a:off x="2351584" y="4365104"/>
            <a:ext cx="3383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7BC65C41-7CB3-4015-8C39-8AFDC3016EA6}"/>
              </a:ext>
            </a:extLst>
          </p:cNvPr>
          <p:cNvCxnSpPr>
            <a:cxnSpLocks/>
          </p:cNvCxnSpPr>
          <p:nvPr/>
        </p:nvCxnSpPr>
        <p:spPr>
          <a:xfrm>
            <a:off x="2351584" y="4653136"/>
            <a:ext cx="3383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BB8FD95A-737A-4A2E-99E3-21134EFC22AC}"/>
              </a:ext>
            </a:extLst>
          </p:cNvPr>
          <p:cNvCxnSpPr>
            <a:cxnSpLocks/>
          </p:cNvCxnSpPr>
          <p:nvPr/>
        </p:nvCxnSpPr>
        <p:spPr>
          <a:xfrm>
            <a:off x="2351584" y="5013176"/>
            <a:ext cx="3383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52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gewichtsverlust24.eu/wp-content/uploads/2015/11/wegetables440.jpeg">
            <a:extLst>
              <a:ext uri="{FF2B5EF4-FFF2-40B4-BE49-F238E27FC236}">
                <a16:creationId xmlns:a16="http://schemas.microsoft.com/office/drawing/2014/main" id="{3CE73D3B-3CD5-44A0-92AB-C548F29DA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3" r="-1" b="8166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70C147F-308E-4628-B92E-9193F69FC788}"/>
              </a:ext>
            </a:extLst>
          </p:cNvPr>
          <p:cNvSpPr txBox="1"/>
          <p:nvPr/>
        </p:nvSpPr>
        <p:spPr>
          <a:xfrm>
            <a:off x="2346120" y="0"/>
            <a:ext cx="8640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Zasady stosowania diety warzywno-owocowej</a:t>
            </a:r>
            <a:endParaRPr lang="pl-PL" sz="28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10E1937-6729-4BF1-9E1E-09F41FEFEC31}"/>
              </a:ext>
            </a:extLst>
          </p:cNvPr>
          <p:cNvSpPr txBox="1"/>
          <p:nvPr/>
        </p:nvSpPr>
        <p:spPr>
          <a:xfrm>
            <a:off x="453006" y="5845030"/>
            <a:ext cx="1141726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  <a:cs typeface="Times New Roman" pitchFamily="18" charset="0"/>
              </a:rPr>
              <a:t>W czasie diety należy eliminować </a:t>
            </a:r>
            <a:r>
              <a:rPr lang="pl-PL" b="1" dirty="0">
                <a:cs typeface="Times New Roman" pitchFamily="18" charset="0"/>
              </a:rPr>
              <a:t> </a:t>
            </a:r>
            <a:r>
              <a:rPr lang="pl-PL" dirty="0">
                <a:cs typeface="Times New Roman" pitchFamily="18" charset="0"/>
              </a:rPr>
              <a:t>pokarmy nietolerowane (test </a:t>
            </a:r>
            <a:r>
              <a:rPr lang="pl-PL" i="1" dirty="0">
                <a:cs typeface="Times New Roman" pitchFamily="18" charset="0"/>
              </a:rPr>
              <a:t>Food </a:t>
            </a:r>
            <a:r>
              <a:rPr lang="pl-PL" i="1" dirty="0" err="1">
                <a:cs typeface="Times New Roman" pitchFamily="18" charset="0"/>
              </a:rPr>
              <a:t>Detective</a:t>
            </a:r>
            <a:r>
              <a:rPr lang="pl-PL" dirty="0">
                <a:cs typeface="Times New Roman" pitchFamily="18" charset="0"/>
              </a:rPr>
              <a:t>), w </a:t>
            </a:r>
            <a:r>
              <a:rPr lang="pl-PL" b="1" dirty="0">
                <a:cs typeface="Times New Roman" pitchFamily="18" charset="0"/>
              </a:rPr>
              <a:t>cukrzycy </a:t>
            </a:r>
            <a:r>
              <a:rPr lang="pl-PL" dirty="0">
                <a:cs typeface="Times New Roman" pitchFamily="18" charset="0"/>
              </a:rPr>
              <a:t>nie zaleca się  gotowanych:  buraków, jabłek, marchwi, dyni i soku z marchwi, a </a:t>
            </a:r>
            <a:r>
              <a:rPr lang="pl-PL" b="1" dirty="0">
                <a:cs typeface="Times New Roman" pitchFamily="18" charset="0"/>
              </a:rPr>
              <a:t>w nadciśnieniu - </a:t>
            </a:r>
            <a:r>
              <a:rPr lang="pl-PL" dirty="0">
                <a:cs typeface="Times New Roman" pitchFamily="18" charset="0"/>
              </a:rPr>
              <a:t>kiszonych ogórków (sól),</a:t>
            </a:r>
          </a:p>
          <a:p>
            <a:r>
              <a:rPr lang="pl-PL" dirty="0">
                <a:cs typeface="Times New Roman" pitchFamily="18" charset="0"/>
              </a:rPr>
              <a:t>w</a:t>
            </a:r>
            <a:r>
              <a:rPr lang="pl-PL" b="1" dirty="0">
                <a:cs typeface="Times New Roman" pitchFamily="18" charset="0"/>
              </a:rPr>
              <a:t> chorobie wrzodowej </a:t>
            </a:r>
            <a:r>
              <a:rPr lang="pl-PL" dirty="0">
                <a:cs typeface="Times New Roman" pitchFamily="18" charset="0"/>
              </a:rPr>
              <a:t>surowe warzywa zastąpić </a:t>
            </a:r>
            <a:r>
              <a:rPr lang="pl-PL" dirty="0">
                <a:solidFill>
                  <a:srgbClr val="C00000"/>
                </a:solidFill>
                <a:cs typeface="Times New Roman" pitchFamily="18" charset="0"/>
              </a:rPr>
              <a:t>gotowanymi</a:t>
            </a:r>
            <a:r>
              <a:rPr lang="pl-PL" dirty="0">
                <a:cs typeface="Times New Roman" pitchFamily="18" charset="0"/>
              </a:rPr>
              <a:t> lub </a:t>
            </a:r>
            <a:r>
              <a:rPr lang="pl-PL" dirty="0">
                <a:solidFill>
                  <a:srgbClr val="C00000"/>
                </a:solidFill>
                <a:cs typeface="Times New Roman" pitchFamily="18" charset="0"/>
              </a:rPr>
              <a:t>sokami</a:t>
            </a:r>
            <a:r>
              <a:rPr lang="pl-PL" dirty="0">
                <a:cs typeface="Times New Roman" pitchFamily="18" charset="0"/>
              </a:rPr>
              <a:t>   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7844DD2-136A-4963-9BC6-231F04215B35}"/>
              </a:ext>
            </a:extLst>
          </p:cNvPr>
          <p:cNvSpPr txBox="1"/>
          <p:nvPr/>
        </p:nvSpPr>
        <p:spPr>
          <a:xfrm>
            <a:off x="321733" y="687897"/>
            <a:ext cx="363787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Dietę można stosować w </a:t>
            </a:r>
            <a:r>
              <a:rPr lang="pl-PL" b="1" dirty="0">
                <a:solidFill>
                  <a:srgbClr val="C00000"/>
                </a:solidFill>
              </a:rPr>
              <a:t>sposób ciągły </a:t>
            </a:r>
            <a:r>
              <a:rPr lang="pl-PL" dirty="0"/>
              <a:t>np. przez 2 tygodnie, czy 4 albo 6 tygodni, lub w </a:t>
            </a:r>
            <a:r>
              <a:rPr lang="pl-PL" b="1" dirty="0">
                <a:solidFill>
                  <a:srgbClr val="C00000"/>
                </a:solidFill>
              </a:rPr>
              <a:t>sposób okresowy </a:t>
            </a:r>
            <a:r>
              <a:rPr lang="pl-PL" dirty="0"/>
              <a:t>np. post piątkowy</a:t>
            </a:r>
          </a:p>
        </p:txBody>
      </p:sp>
    </p:spTree>
    <p:extLst>
      <p:ext uri="{BB962C8B-B14F-4D97-AF65-F5344CB8AC3E}">
        <p14:creationId xmlns:p14="http://schemas.microsoft.com/office/powerpoint/2010/main" val="323480219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11535</TotalTime>
  <Words>4971</Words>
  <Application>Microsoft Office PowerPoint</Application>
  <PresentationFormat>Panoramiczny</PresentationFormat>
  <Paragraphs>596</Paragraphs>
  <Slides>49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Lucida Calligraphy</vt:lpstr>
      <vt:lpstr>Monotype Corsiva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Zasady diety warzywno-owocowej : warzywa nisko skrobiowe i owoce niskocukrowe  surówki, soki, zupy, gotowane na parze (np. brokuł), leczo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Zaburzenie równowagi energetycznej</vt:lpstr>
      <vt:lpstr>  Przywracanie równowagi energetycznej 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Ośrodki oferujące dietę wg. Dąbrowskiej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 Dąbrowska</dc:creator>
  <cp:lastModifiedBy>Ewa Dąbrowska</cp:lastModifiedBy>
  <cp:revision>68</cp:revision>
  <dcterms:created xsi:type="dcterms:W3CDTF">2019-07-02T21:46:29Z</dcterms:created>
  <dcterms:modified xsi:type="dcterms:W3CDTF">2023-12-02T08:05:02Z</dcterms:modified>
</cp:coreProperties>
</file>