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1" r:id="rId3"/>
    <p:sldId id="272" r:id="rId4"/>
    <p:sldId id="273" r:id="rId5"/>
    <p:sldId id="344" r:id="rId6"/>
    <p:sldId id="274" r:id="rId7"/>
    <p:sldId id="345" r:id="rId8"/>
    <p:sldId id="276" r:id="rId9"/>
    <p:sldId id="279" r:id="rId10"/>
    <p:sldId id="280" r:id="rId11"/>
    <p:sldId id="282" r:id="rId12"/>
    <p:sldId id="278" r:id="rId13"/>
    <p:sldId id="277" r:id="rId14"/>
    <p:sldId id="281" r:id="rId15"/>
    <p:sldId id="284" r:id="rId16"/>
    <p:sldId id="285" r:id="rId17"/>
    <p:sldId id="286" r:id="rId18"/>
    <p:sldId id="287" r:id="rId19"/>
    <p:sldId id="288" r:id="rId20"/>
    <p:sldId id="290" r:id="rId21"/>
    <p:sldId id="289" r:id="rId22"/>
    <p:sldId id="275" r:id="rId23"/>
    <p:sldId id="257" r:id="rId24"/>
    <p:sldId id="258" r:id="rId25"/>
    <p:sldId id="259" r:id="rId26"/>
    <p:sldId id="260" r:id="rId27"/>
    <p:sldId id="261" r:id="rId28"/>
    <p:sldId id="262" r:id="rId29"/>
    <p:sldId id="263" r:id="rId30"/>
    <p:sldId id="264" r:id="rId31"/>
    <p:sldId id="265" r:id="rId32"/>
    <p:sldId id="267" r:id="rId33"/>
    <p:sldId id="268" r:id="rId34"/>
    <p:sldId id="291" r:id="rId35"/>
    <p:sldId id="305" r:id="rId36"/>
    <p:sldId id="300" r:id="rId37"/>
    <p:sldId id="301" r:id="rId38"/>
    <p:sldId id="269" r:id="rId39"/>
    <p:sldId id="283" r:id="rId40"/>
    <p:sldId id="306" r:id="rId41"/>
    <p:sldId id="299" r:id="rId42"/>
    <p:sldId id="309" r:id="rId43"/>
    <p:sldId id="311" r:id="rId44"/>
    <p:sldId id="307" r:id="rId45"/>
    <p:sldId id="293" r:id="rId46"/>
    <p:sldId id="303" r:id="rId47"/>
    <p:sldId id="304" r:id="rId48"/>
    <p:sldId id="302" r:id="rId49"/>
    <p:sldId id="294" r:id="rId50"/>
    <p:sldId id="335" r:id="rId51"/>
    <p:sldId id="336" r:id="rId52"/>
    <p:sldId id="337" r:id="rId53"/>
    <p:sldId id="338" r:id="rId54"/>
    <p:sldId id="339" r:id="rId55"/>
    <p:sldId id="341" r:id="rId56"/>
    <p:sldId id="340" r:id="rId57"/>
    <p:sldId id="342" r:id="rId58"/>
    <p:sldId id="343" r:id="rId59"/>
    <p:sldId id="295" r:id="rId60"/>
    <p:sldId id="296" r:id="rId61"/>
    <p:sldId id="319" r:id="rId62"/>
    <p:sldId id="313" r:id="rId63"/>
    <p:sldId id="315" r:id="rId64"/>
    <p:sldId id="316" r:id="rId65"/>
    <p:sldId id="317" r:id="rId66"/>
    <p:sldId id="318" r:id="rId67"/>
    <p:sldId id="320" r:id="rId68"/>
    <p:sldId id="321" r:id="rId69"/>
    <p:sldId id="322" r:id="rId70"/>
    <p:sldId id="323" r:id="rId71"/>
    <p:sldId id="324" r:id="rId72"/>
    <p:sldId id="266" r:id="rId73"/>
    <p:sldId id="325" r:id="rId74"/>
    <p:sldId id="326" r:id="rId75"/>
    <p:sldId id="327" r:id="rId76"/>
    <p:sldId id="312" r:id="rId77"/>
    <p:sldId id="328" r:id="rId78"/>
    <p:sldId id="270" r:id="rId79"/>
    <p:sldId id="329" r:id="rId80"/>
    <p:sldId id="330" r:id="rId81"/>
    <p:sldId id="331" r:id="rId82"/>
    <p:sldId id="332" r:id="rId83"/>
    <p:sldId id="333" r:id="rId84"/>
    <p:sldId id="334" r:id="rId85"/>
    <p:sldId id="292" r:id="rId86"/>
    <p:sldId id="297" r:id="rId87"/>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0099"/>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39B013-B8F8-4F48-9CBA-A2C4C76BDC5C}" type="doc">
      <dgm:prSet loTypeId="urn:microsoft.com/office/officeart/2005/8/layout/hChevron3" loCatId="process" qsTypeId="urn:microsoft.com/office/officeart/2005/8/quickstyle/simple1" qsCatId="simple" csTypeId="urn:microsoft.com/office/officeart/2005/8/colors/colorful1" csCatId="colorful" phldr="1"/>
      <dgm:spPr/>
      <dgm:t>
        <a:bodyPr/>
        <a:lstStyle/>
        <a:p>
          <a:endParaRPr lang="en-US"/>
        </a:p>
      </dgm:t>
    </dgm:pt>
    <dgm:pt modelId="{0059A136-0B61-4AAC-BB68-0FCC7A9D178A}">
      <dgm:prSet/>
      <dgm:spPr/>
      <dgm:t>
        <a:bodyPr/>
        <a:lstStyle/>
        <a:p>
          <a:r>
            <a:rPr lang="pl-PL"/>
            <a:t>Rozum-prawda, nieprawda-iluzja, naiwność     </a:t>
          </a:r>
          <a:endParaRPr lang="en-US"/>
        </a:p>
      </dgm:t>
    </dgm:pt>
    <dgm:pt modelId="{37DA0FBF-B245-4967-A78A-6730D1FA0797}" type="parTrans" cxnId="{B2F9DF97-1613-4F32-8076-08C5ECA27D6E}">
      <dgm:prSet/>
      <dgm:spPr/>
      <dgm:t>
        <a:bodyPr/>
        <a:lstStyle/>
        <a:p>
          <a:endParaRPr lang="en-US"/>
        </a:p>
      </dgm:t>
    </dgm:pt>
    <dgm:pt modelId="{BF01F6E6-3FCF-4F0C-B0B0-0C0B4BCCA816}" type="sibTrans" cxnId="{B2F9DF97-1613-4F32-8076-08C5ECA27D6E}">
      <dgm:prSet/>
      <dgm:spPr/>
      <dgm:t>
        <a:bodyPr/>
        <a:lstStyle/>
        <a:p>
          <a:endParaRPr lang="en-US"/>
        </a:p>
      </dgm:t>
    </dgm:pt>
    <dgm:pt modelId="{07E66E1B-A99C-4256-8874-034BAD7CD5F5}">
      <dgm:prSet/>
      <dgm:spPr/>
      <dgm:t>
        <a:bodyPr/>
        <a:lstStyle/>
        <a:p>
          <a:r>
            <a:rPr lang="pl-PL" dirty="0"/>
            <a:t>Wola-dobro, pozorne dobro, błędne decyzje</a:t>
          </a:r>
          <a:endParaRPr lang="en-US" dirty="0"/>
        </a:p>
      </dgm:t>
    </dgm:pt>
    <dgm:pt modelId="{3D974B32-A4EA-41F4-99A1-1D919486D9E8}" type="parTrans" cxnId="{3264CF96-A26A-4521-BE5F-A6D26D7914E9}">
      <dgm:prSet/>
      <dgm:spPr/>
      <dgm:t>
        <a:bodyPr/>
        <a:lstStyle/>
        <a:p>
          <a:endParaRPr lang="en-US"/>
        </a:p>
      </dgm:t>
    </dgm:pt>
    <dgm:pt modelId="{57728024-A296-4297-968D-399A98AB4AB8}" type="sibTrans" cxnId="{3264CF96-A26A-4521-BE5F-A6D26D7914E9}">
      <dgm:prSet/>
      <dgm:spPr/>
      <dgm:t>
        <a:bodyPr/>
        <a:lstStyle/>
        <a:p>
          <a:endParaRPr lang="en-US"/>
        </a:p>
      </dgm:t>
    </dgm:pt>
    <dgm:pt modelId="{2A7D9053-33F7-417C-9180-8A59CDB6A060}" type="pres">
      <dgm:prSet presAssocID="{3A39B013-B8F8-4F48-9CBA-A2C4C76BDC5C}" presName="Name0" presStyleCnt="0">
        <dgm:presLayoutVars>
          <dgm:dir/>
          <dgm:resizeHandles val="exact"/>
        </dgm:presLayoutVars>
      </dgm:prSet>
      <dgm:spPr/>
    </dgm:pt>
    <dgm:pt modelId="{5A9772A4-305E-4E33-BDB8-3D5CD19A45C5}" type="pres">
      <dgm:prSet presAssocID="{0059A136-0B61-4AAC-BB68-0FCC7A9D178A}" presName="parTxOnly" presStyleLbl="node1" presStyleIdx="0" presStyleCnt="2">
        <dgm:presLayoutVars>
          <dgm:bulletEnabled val="1"/>
        </dgm:presLayoutVars>
      </dgm:prSet>
      <dgm:spPr/>
    </dgm:pt>
    <dgm:pt modelId="{D1D40F30-E290-4A70-B9E8-7DCF761DA992}" type="pres">
      <dgm:prSet presAssocID="{BF01F6E6-3FCF-4F0C-B0B0-0C0B4BCCA816}" presName="parSpace" presStyleCnt="0"/>
      <dgm:spPr/>
    </dgm:pt>
    <dgm:pt modelId="{00A619B6-F561-4A90-9F12-14DFD51E1843}" type="pres">
      <dgm:prSet presAssocID="{07E66E1B-A99C-4256-8874-034BAD7CD5F5}" presName="parTxOnly" presStyleLbl="node1" presStyleIdx="1" presStyleCnt="2">
        <dgm:presLayoutVars>
          <dgm:bulletEnabled val="1"/>
        </dgm:presLayoutVars>
      </dgm:prSet>
      <dgm:spPr/>
    </dgm:pt>
  </dgm:ptLst>
  <dgm:cxnLst>
    <dgm:cxn modelId="{724F6705-7A35-4E6E-BAB9-B8C691577D66}" type="presOf" srcId="{3A39B013-B8F8-4F48-9CBA-A2C4C76BDC5C}" destId="{2A7D9053-33F7-417C-9180-8A59CDB6A060}" srcOrd="0" destOrd="0" presId="urn:microsoft.com/office/officeart/2005/8/layout/hChevron3"/>
    <dgm:cxn modelId="{D031BA71-FE4D-4364-A539-20DBFAFF5707}" type="presOf" srcId="{07E66E1B-A99C-4256-8874-034BAD7CD5F5}" destId="{00A619B6-F561-4A90-9F12-14DFD51E1843}" srcOrd="0" destOrd="0" presId="urn:microsoft.com/office/officeart/2005/8/layout/hChevron3"/>
    <dgm:cxn modelId="{3264CF96-A26A-4521-BE5F-A6D26D7914E9}" srcId="{3A39B013-B8F8-4F48-9CBA-A2C4C76BDC5C}" destId="{07E66E1B-A99C-4256-8874-034BAD7CD5F5}" srcOrd="1" destOrd="0" parTransId="{3D974B32-A4EA-41F4-99A1-1D919486D9E8}" sibTransId="{57728024-A296-4297-968D-399A98AB4AB8}"/>
    <dgm:cxn modelId="{B2F9DF97-1613-4F32-8076-08C5ECA27D6E}" srcId="{3A39B013-B8F8-4F48-9CBA-A2C4C76BDC5C}" destId="{0059A136-0B61-4AAC-BB68-0FCC7A9D178A}" srcOrd="0" destOrd="0" parTransId="{37DA0FBF-B245-4967-A78A-6730D1FA0797}" sibTransId="{BF01F6E6-3FCF-4F0C-B0B0-0C0B4BCCA816}"/>
    <dgm:cxn modelId="{6FD6ADEC-5C85-43BE-A9CA-C6AC0D13CEB4}" type="presOf" srcId="{0059A136-0B61-4AAC-BB68-0FCC7A9D178A}" destId="{5A9772A4-305E-4E33-BDB8-3D5CD19A45C5}" srcOrd="0" destOrd="0" presId="urn:microsoft.com/office/officeart/2005/8/layout/hChevron3"/>
    <dgm:cxn modelId="{C34ED217-48E2-4B67-8120-FA4B426574BB}" type="presParOf" srcId="{2A7D9053-33F7-417C-9180-8A59CDB6A060}" destId="{5A9772A4-305E-4E33-BDB8-3D5CD19A45C5}" srcOrd="0" destOrd="0" presId="urn:microsoft.com/office/officeart/2005/8/layout/hChevron3"/>
    <dgm:cxn modelId="{DEF86991-AF90-4B04-9E11-492E6F3D9E24}" type="presParOf" srcId="{2A7D9053-33F7-417C-9180-8A59CDB6A060}" destId="{D1D40F30-E290-4A70-B9E8-7DCF761DA992}" srcOrd="1" destOrd="0" presId="urn:microsoft.com/office/officeart/2005/8/layout/hChevron3"/>
    <dgm:cxn modelId="{C24D68F9-5118-4A97-AC6D-76B2B789F50D}" type="presParOf" srcId="{2A7D9053-33F7-417C-9180-8A59CDB6A060}" destId="{00A619B6-F561-4A90-9F12-14DFD51E1843}"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9772A4-305E-4E33-BDB8-3D5CD19A45C5}">
      <dsp:nvSpPr>
        <dsp:cNvPr id="0" name=""/>
        <dsp:cNvSpPr/>
      </dsp:nvSpPr>
      <dsp:spPr>
        <a:xfrm>
          <a:off x="8453" y="666511"/>
          <a:ext cx="6001940" cy="2400776"/>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028" tIns="112014" rIns="56007" bIns="112014" numCol="1" spcCol="1270" anchor="ctr" anchorCtr="0">
          <a:noAutofit/>
        </a:bodyPr>
        <a:lstStyle/>
        <a:p>
          <a:pPr marL="0" lvl="0" indent="0" algn="ctr" defTabSz="1866900">
            <a:lnSpc>
              <a:spcPct val="90000"/>
            </a:lnSpc>
            <a:spcBef>
              <a:spcPct val="0"/>
            </a:spcBef>
            <a:spcAft>
              <a:spcPct val="35000"/>
            </a:spcAft>
            <a:buNone/>
          </a:pPr>
          <a:r>
            <a:rPr lang="pl-PL" sz="4200" kern="1200"/>
            <a:t>Rozum-prawda, nieprawda-iluzja, naiwność     </a:t>
          </a:r>
          <a:endParaRPr lang="en-US" sz="4200" kern="1200"/>
        </a:p>
      </dsp:txBody>
      <dsp:txXfrm>
        <a:off x="8453" y="666511"/>
        <a:ext cx="5401746" cy="2400776"/>
      </dsp:txXfrm>
    </dsp:sp>
    <dsp:sp modelId="{00A619B6-F561-4A90-9F12-14DFD51E1843}">
      <dsp:nvSpPr>
        <dsp:cNvPr id="0" name=""/>
        <dsp:cNvSpPr/>
      </dsp:nvSpPr>
      <dsp:spPr>
        <a:xfrm>
          <a:off x="4810005" y="666511"/>
          <a:ext cx="6001940" cy="2400776"/>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021" tIns="112014" rIns="56007" bIns="112014" numCol="1" spcCol="1270" anchor="ctr" anchorCtr="0">
          <a:noAutofit/>
        </a:bodyPr>
        <a:lstStyle/>
        <a:p>
          <a:pPr marL="0" lvl="0" indent="0" algn="ctr" defTabSz="1866900">
            <a:lnSpc>
              <a:spcPct val="90000"/>
            </a:lnSpc>
            <a:spcBef>
              <a:spcPct val="0"/>
            </a:spcBef>
            <a:spcAft>
              <a:spcPct val="35000"/>
            </a:spcAft>
            <a:buNone/>
          </a:pPr>
          <a:r>
            <a:rPr lang="pl-PL" sz="4200" kern="1200" dirty="0"/>
            <a:t>Wola-dobro, pozorne dobro, błędne decyzje</a:t>
          </a:r>
          <a:endParaRPr lang="en-US" sz="4200" kern="1200" dirty="0"/>
        </a:p>
      </dsp:txBody>
      <dsp:txXfrm>
        <a:off x="6010393" y="666511"/>
        <a:ext cx="3601164" cy="2400776"/>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6B99CFA-0308-456D-9F69-BE85F06B5C56}"/>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F41F727B-4AC1-4CEA-9D6D-1A1C3015D0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7B3D272C-ADE7-4AC8-A1E5-F896111BA9D7}"/>
              </a:ext>
            </a:extLst>
          </p:cNvPr>
          <p:cNvSpPr>
            <a:spLocks noGrp="1"/>
          </p:cNvSpPr>
          <p:nvPr>
            <p:ph type="dt" sz="half" idx="10"/>
          </p:nvPr>
        </p:nvSpPr>
        <p:spPr/>
        <p:txBody>
          <a:bodyPr/>
          <a:lstStyle/>
          <a:p>
            <a:fld id="{2E581DE7-B9AB-42E5-8451-49BCAF24EF4A}" type="datetimeFigureOut">
              <a:rPr lang="pl-PL" smtClean="0"/>
              <a:t>21.04.2022</a:t>
            </a:fld>
            <a:endParaRPr lang="pl-PL"/>
          </a:p>
        </p:txBody>
      </p:sp>
      <p:sp>
        <p:nvSpPr>
          <p:cNvPr id="5" name="Symbol zastępczy stopki 4">
            <a:extLst>
              <a:ext uri="{FF2B5EF4-FFF2-40B4-BE49-F238E27FC236}">
                <a16:creationId xmlns:a16="http://schemas.microsoft.com/office/drawing/2014/main" id="{B7BEAFCF-3D51-401F-B400-FDCFC323B2C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34D7998B-0B7C-48A2-B6D7-9F76FB602A91}"/>
              </a:ext>
            </a:extLst>
          </p:cNvPr>
          <p:cNvSpPr>
            <a:spLocks noGrp="1"/>
          </p:cNvSpPr>
          <p:nvPr>
            <p:ph type="sldNum" sz="quarter" idx="12"/>
          </p:nvPr>
        </p:nvSpPr>
        <p:spPr/>
        <p:txBody>
          <a:bodyPr/>
          <a:lstStyle/>
          <a:p>
            <a:fld id="{85A359FB-1961-4419-833B-972C233EC00F}" type="slidenum">
              <a:rPr lang="pl-PL" smtClean="0"/>
              <a:t>‹#›</a:t>
            </a:fld>
            <a:endParaRPr lang="pl-PL"/>
          </a:p>
        </p:txBody>
      </p:sp>
    </p:spTree>
    <p:extLst>
      <p:ext uri="{BB962C8B-B14F-4D97-AF65-F5344CB8AC3E}">
        <p14:creationId xmlns:p14="http://schemas.microsoft.com/office/powerpoint/2010/main" val="2403999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8A3745F-6820-4281-8F38-EC7C5FF5A9A2}"/>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73A759CF-D0B6-48F4-85EC-443890C0EE9E}"/>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E6E3915D-0223-4E41-8734-51223482B79F}"/>
              </a:ext>
            </a:extLst>
          </p:cNvPr>
          <p:cNvSpPr>
            <a:spLocks noGrp="1"/>
          </p:cNvSpPr>
          <p:nvPr>
            <p:ph type="dt" sz="half" idx="10"/>
          </p:nvPr>
        </p:nvSpPr>
        <p:spPr/>
        <p:txBody>
          <a:bodyPr/>
          <a:lstStyle/>
          <a:p>
            <a:fld id="{2E581DE7-B9AB-42E5-8451-49BCAF24EF4A}" type="datetimeFigureOut">
              <a:rPr lang="pl-PL" smtClean="0"/>
              <a:t>21.04.2022</a:t>
            </a:fld>
            <a:endParaRPr lang="pl-PL"/>
          </a:p>
        </p:txBody>
      </p:sp>
      <p:sp>
        <p:nvSpPr>
          <p:cNvPr id="5" name="Symbol zastępczy stopki 4">
            <a:extLst>
              <a:ext uri="{FF2B5EF4-FFF2-40B4-BE49-F238E27FC236}">
                <a16:creationId xmlns:a16="http://schemas.microsoft.com/office/drawing/2014/main" id="{094F7689-FA22-4562-B3E9-9D3187F76401}"/>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53113BE0-0E85-40B0-A2AF-8EC53B27A908}"/>
              </a:ext>
            </a:extLst>
          </p:cNvPr>
          <p:cNvSpPr>
            <a:spLocks noGrp="1"/>
          </p:cNvSpPr>
          <p:nvPr>
            <p:ph type="sldNum" sz="quarter" idx="12"/>
          </p:nvPr>
        </p:nvSpPr>
        <p:spPr/>
        <p:txBody>
          <a:bodyPr/>
          <a:lstStyle/>
          <a:p>
            <a:fld id="{85A359FB-1961-4419-833B-972C233EC00F}" type="slidenum">
              <a:rPr lang="pl-PL" smtClean="0"/>
              <a:t>‹#›</a:t>
            </a:fld>
            <a:endParaRPr lang="pl-PL"/>
          </a:p>
        </p:txBody>
      </p:sp>
    </p:spTree>
    <p:extLst>
      <p:ext uri="{BB962C8B-B14F-4D97-AF65-F5344CB8AC3E}">
        <p14:creationId xmlns:p14="http://schemas.microsoft.com/office/powerpoint/2010/main" val="789313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87468E19-AFBB-419C-9AB4-E3BED5AB4179}"/>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4B44FC9D-CC41-4F43-AFD1-63B06B2D7DC8}"/>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FE02CE8F-83C9-4417-BB6A-9D04B69A8668}"/>
              </a:ext>
            </a:extLst>
          </p:cNvPr>
          <p:cNvSpPr>
            <a:spLocks noGrp="1"/>
          </p:cNvSpPr>
          <p:nvPr>
            <p:ph type="dt" sz="half" idx="10"/>
          </p:nvPr>
        </p:nvSpPr>
        <p:spPr/>
        <p:txBody>
          <a:bodyPr/>
          <a:lstStyle/>
          <a:p>
            <a:fld id="{2E581DE7-B9AB-42E5-8451-49BCAF24EF4A}" type="datetimeFigureOut">
              <a:rPr lang="pl-PL" smtClean="0"/>
              <a:t>21.04.2022</a:t>
            </a:fld>
            <a:endParaRPr lang="pl-PL"/>
          </a:p>
        </p:txBody>
      </p:sp>
      <p:sp>
        <p:nvSpPr>
          <p:cNvPr id="5" name="Symbol zastępczy stopki 4">
            <a:extLst>
              <a:ext uri="{FF2B5EF4-FFF2-40B4-BE49-F238E27FC236}">
                <a16:creationId xmlns:a16="http://schemas.microsoft.com/office/drawing/2014/main" id="{F9C2FE5B-9F68-416D-BF24-39D58AEB880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BA7C4C82-CB41-4A10-8E35-3778A23D6951}"/>
              </a:ext>
            </a:extLst>
          </p:cNvPr>
          <p:cNvSpPr>
            <a:spLocks noGrp="1"/>
          </p:cNvSpPr>
          <p:nvPr>
            <p:ph type="sldNum" sz="quarter" idx="12"/>
          </p:nvPr>
        </p:nvSpPr>
        <p:spPr/>
        <p:txBody>
          <a:bodyPr/>
          <a:lstStyle/>
          <a:p>
            <a:fld id="{85A359FB-1961-4419-833B-972C233EC00F}" type="slidenum">
              <a:rPr lang="pl-PL" smtClean="0"/>
              <a:t>‹#›</a:t>
            </a:fld>
            <a:endParaRPr lang="pl-PL"/>
          </a:p>
        </p:txBody>
      </p:sp>
    </p:spTree>
    <p:extLst>
      <p:ext uri="{BB962C8B-B14F-4D97-AF65-F5344CB8AC3E}">
        <p14:creationId xmlns:p14="http://schemas.microsoft.com/office/powerpoint/2010/main" val="4290628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2D0F209-BB82-4249-AEB1-4C2B0FCC434E}"/>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737A0F8C-2495-4A29-9F41-43B62F8054A5}"/>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510E1345-DC6E-48D3-A94B-F64029586642}"/>
              </a:ext>
            </a:extLst>
          </p:cNvPr>
          <p:cNvSpPr>
            <a:spLocks noGrp="1"/>
          </p:cNvSpPr>
          <p:nvPr>
            <p:ph type="dt" sz="half" idx="10"/>
          </p:nvPr>
        </p:nvSpPr>
        <p:spPr/>
        <p:txBody>
          <a:bodyPr/>
          <a:lstStyle/>
          <a:p>
            <a:fld id="{2E581DE7-B9AB-42E5-8451-49BCAF24EF4A}" type="datetimeFigureOut">
              <a:rPr lang="pl-PL" smtClean="0"/>
              <a:t>21.04.2022</a:t>
            </a:fld>
            <a:endParaRPr lang="pl-PL"/>
          </a:p>
        </p:txBody>
      </p:sp>
      <p:sp>
        <p:nvSpPr>
          <p:cNvPr id="5" name="Symbol zastępczy stopki 4">
            <a:extLst>
              <a:ext uri="{FF2B5EF4-FFF2-40B4-BE49-F238E27FC236}">
                <a16:creationId xmlns:a16="http://schemas.microsoft.com/office/drawing/2014/main" id="{FA5D2934-6B6F-4BEE-AD02-BC8A2EDABEE3}"/>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49CCBC86-BC10-4419-B0B6-70F993EF5D7A}"/>
              </a:ext>
            </a:extLst>
          </p:cNvPr>
          <p:cNvSpPr>
            <a:spLocks noGrp="1"/>
          </p:cNvSpPr>
          <p:nvPr>
            <p:ph type="sldNum" sz="quarter" idx="12"/>
          </p:nvPr>
        </p:nvSpPr>
        <p:spPr/>
        <p:txBody>
          <a:bodyPr/>
          <a:lstStyle/>
          <a:p>
            <a:fld id="{85A359FB-1961-4419-833B-972C233EC00F}" type="slidenum">
              <a:rPr lang="pl-PL" smtClean="0"/>
              <a:t>‹#›</a:t>
            </a:fld>
            <a:endParaRPr lang="pl-PL"/>
          </a:p>
        </p:txBody>
      </p:sp>
    </p:spTree>
    <p:extLst>
      <p:ext uri="{BB962C8B-B14F-4D97-AF65-F5344CB8AC3E}">
        <p14:creationId xmlns:p14="http://schemas.microsoft.com/office/powerpoint/2010/main" val="2648591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986F48D-11AE-4A48-B7E5-333AF142B7D4}"/>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E15E3DBB-47EC-4469-A465-3AA7006D6C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923F9E2C-13F7-4AAE-B0A6-5179AB4A0D4C}"/>
              </a:ext>
            </a:extLst>
          </p:cNvPr>
          <p:cNvSpPr>
            <a:spLocks noGrp="1"/>
          </p:cNvSpPr>
          <p:nvPr>
            <p:ph type="dt" sz="half" idx="10"/>
          </p:nvPr>
        </p:nvSpPr>
        <p:spPr/>
        <p:txBody>
          <a:bodyPr/>
          <a:lstStyle/>
          <a:p>
            <a:fld id="{2E581DE7-B9AB-42E5-8451-49BCAF24EF4A}" type="datetimeFigureOut">
              <a:rPr lang="pl-PL" smtClean="0"/>
              <a:t>21.04.2022</a:t>
            </a:fld>
            <a:endParaRPr lang="pl-PL"/>
          </a:p>
        </p:txBody>
      </p:sp>
      <p:sp>
        <p:nvSpPr>
          <p:cNvPr id="5" name="Symbol zastępczy stopki 4">
            <a:extLst>
              <a:ext uri="{FF2B5EF4-FFF2-40B4-BE49-F238E27FC236}">
                <a16:creationId xmlns:a16="http://schemas.microsoft.com/office/drawing/2014/main" id="{F0A2A9F2-BC4C-490A-AF00-51F3CE09AE1A}"/>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94ABADED-A51B-4BEA-98EB-90E2C46C5BED}"/>
              </a:ext>
            </a:extLst>
          </p:cNvPr>
          <p:cNvSpPr>
            <a:spLocks noGrp="1"/>
          </p:cNvSpPr>
          <p:nvPr>
            <p:ph type="sldNum" sz="quarter" idx="12"/>
          </p:nvPr>
        </p:nvSpPr>
        <p:spPr/>
        <p:txBody>
          <a:bodyPr/>
          <a:lstStyle/>
          <a:p>
            <a:fld id="{85A359FB-1961-4419-833B-972C233EC00F}" type="slidenum">
              <a:rPr lang="pl-PL" smtClean="0"/>
              <a:t>‹#›</a:t>
            </a:fld>
            <a:endParaRPr lang="pl-PL"/>
          </a:p>
        </p:txBody>
      </p:sp>
    </p:spTree>
    <p:extLst>
      <p:ext uri="{BB962C8B-B14F-4D97-AF65-F5344CB8AC3E}">
        <p14:creationId xmlns:p14="http://schemas.microsoft.com/office/powerpoint/2010/main" val="3035186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60265B5-F16F-4358-9A46-B12C44A66C67}"/>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DEE700B2-56CB-4DAE-88B5-69A66CE6D860}"/>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9C291DF8-E105-42CF-9BA4-43F64B04F4D2}"/>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EFD9A3D5-4F9E-436C-BFEF-D6EB37E44659}"/>
              </a:ext>
            </a:extLst>
          </p:cNvPr>
          <p:cNvSpPr>
            <a:spLocks noGrp="1"/>
          </p:cNvSpPr>
          <p:nvPr>
            <p:ph type="dt" sz="half" idx="10"/>
          </p:nvPr>
        </p:nvSpPr>
        <p:spPr/>
        <p:txBody>
          <a:bodyPr/>
          <a:lstStyle/>
          <a:p>
            <a:fld id="{2E581DE7-B9AB-42E5-8451-49BCAF24EF4A}" type="datetimeFigureOut">
              <a:rPr lang="pl-PL" smtClean="0"/>
              <a:t>21.04.2022</a:t>
            </a:fld>
            <a:endParaRPr lang="pl-PL"/>
          </a:p>
        </p:txBody>
      </p:sp>
      <p:sp>
        <p:nvSpPr>
          <p:cNvPr id="6" name="Symbol zastępczy stopki 5">
            <a:extLst>
              <a:ext uri="{FF2B5EF4-FFF2-40B4-BE49-F238E27FC236}">
                <a16:creationId xmlns:a16="http://schemas.microsoft.com/office/drawing/2014/main" id="{6E7E80F2-AD42-4635-89E8-09635A23D6A7}"/>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C803AEE3-718A-42C7-BABA-3C77C1FE7936}"/>
              </a:ext>
            </a:extLst>
          </p:cNvPr>
          <p:cNvSpPr>
            <a:spLocks noGrp="1"/>
          </p:cNvSpPr>
          <p:nvPr>
            <p:ph type="sldNum" sz="quarter" idx="12"/>
          </p:nvPr>
        </p:nvSpPr>
        <p:spPr/>
        <p:txBody>
          <a:bodyPr/>
          <a:lstStyle/>
          <a:p>
            <a:fld id="{85A359FB-1961-4419-833B-972C233EC00F}" type="slidenum">
              <a:rPr lang="pl-PL" smtClean="0"/>
              <a:t>‹#›</a:t>
            </a:fld>
            <a:endParaRPr lang="pl-PL"/>
          </a:p>
        </p:txBody>
      </p:sp>
    </p:spTree>
    <p:extLst>
      <p:ext uri="{BB962C8B-B14F-4D97-AF65-F5344CB8AC3E}">
        <p14:creationId xmlns:p14="http://schemas.microsoft.com/office/powerpoint/2010/main" val="496133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CCB4FD9-DBF3-46AC-A961-40C9733F0B70}"/>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F003B7DA-BE8D-47EA-A3EC-043F8BC26A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4956D78F-E914-4BE3-A382-79584C02F448}"/>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4B84F623-233B-480F-8CAB-CD17C32FBD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21B42DC0-8665-4388-97A4-869AB9BE7370}"/>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7A1ED5A4-ECDF-4724-90BD-D88D09E12E89}"/>
              </a:ext>
            </a:extLst>
          </p:cNvPr>
          <p:cNvSpPr>
            <a:spLocks noGrp="1"/>
          </p:cNvSpPr>
          <p:nvPr>
            <p:ph type="dt" sz="half" idx="10"/>
          </p:nvPr>
        </p:nvSpPr>
        <p:spPr/>
        <p:txBody>
          <a:bodyPr/>
          <a:lstStyle/>
          <a:p>
            <a:fld id="{2E581DE7-B9AB-42E5-8451-49BCAF24EF4A}" type="datetimeFigureOut">
              <a:rPr lang="pl-PL" smtClean="0"/>
              <a:t>21.04.2022</a:t>
            </a:fld>
            <a:endParaRPr lang="pl-PL"/>
          </a:p>
        </p:txBody>
      </p:sp>
      <p:sp>
        <p:nvSpPr>
          <p:cNvPr id="8" name="Symbol zastępczy stopki 7">
            <a:extLst>
              <a:ext uri="{FF2B5EF4-FFF2-40B4-BE49-F238E27FC236}">
                <a16:creationId xmlns:a16="http://schemas.microsoft.com/office/drawing/2014/main" id="{E200EB14-BABD-434B-AEA8-1B6B8BFCA6BF}"/>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9E8BC107-EC1A-4353-8B0F-14CF974A27EA}"/>
              </a:ext>
            </a:extLst>
          </p:cNvPr>
          <p:cNvSpPr>
            <a:spLocks noGrp="1"/>
          </p:cNvSpPr>
          <p:nvPr>
            <p:ph type="sldNum" sz="quarter" idx="12"/>
          </p:nvPr>
        </p:nvSpPr>
        <p:spPr/>
        <p:txBody>
          <a:bodyPr/>
          <a:lstStyle/>
          <a:p>
            <a:fld id="{85A359FB-1961-4419-833B-972C233EC00F}" type="slidenum">
              <a:rPr lang="pl-PL" smtClean="0"/>
              <a:t>‹#›</a:t>
            </a:fld>
            <a:endParaRPr lang="pl-PL"/>
          </a:p>
        </p:txBody>
      </p:sp>
    </p:spTree>
    <p:extLst>
      <p:ext uri="{BB962C8B-B14F-4D97-AF65-F5344CB8AC3E}">
        <p14:creationId xmlns:p14="http://schemas.microsoft.com/office/powerpoint/2010/main" val="3517100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6637948-BB45-43E7-93F4-5FC39136FC73}"/>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04A43F74-7052-404C-9D40-9C0627B08816}"/>
              </a:ext>
            </a:extLst>
          </p:cNvPr>
          <p:cNvSpPr>
            <a:spLocks noGrp="1"/>
          </p:cNvSpPr>
          <p:nvPr>
            <p:ph type="dt" sz="half" idx="10"/>
          </p:nvPr>
        </p:nvSpPr>
        <p:spPr/>
        <p:txBody>
          <a:bodyPr/>
          <a:lstStyle/>
          <a:p>
            <a:fld id="{2E581DE7-B9AB-42E5-8451-49BCAF24EF4A}" type="datetimeFigureOut">
              <a:rPr lang="pl-PL" smtClean="0"/>
              <a:t>21.04.2022</a:t>
            </a:fld>
            <a:endParaRPr lang="pl-PL"/>
          </a:p>
        </p:txBody>
      </p:sp>
      <p:sp>
        <p:nvSpPr>
          <p:cNvPr id="4" name="Symbol zastępczy stopki 3">
            <a:extLst>
              <a:ext uri="{FF2B5EF4-FFF2-40B4-BE49-F238E27FC236}">
                <a16:creationId xmlns:a16="http://schemas.microsoft.com/office/drawing/2014/main" id="{32AED9C9-82FC-4506-B25F-8CAC6A81D7C9}"/>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F7EB5A35-8036-4B60-BA09-8BDFC6D6556E}"/>
              </a:ext>
            </a:extLst>
          </p:cNvPr>
          <p:cNvSpPr>
            <a:spLocks noGrp="1"/>
          </p:cNvSpPr>
          <p:nvPr>
            <p:ph type="sldNum" sz="quarter" idx="12"/>
          </p:nvPr>
        </p:nvSpPr>
        <p:spPr/>
        <p:txBody>
          <a:bodyPr/>
          <a:lstStyle/>
          <a:p>
            <a:fld id="{85A359FB-1961-4419-833B-972C233EC00F}" type="slidenum">
              <a:rPr lang="pl-PL" smtClean="0"/>
              <a:t>‹#›</a:t>
            </a:fld>
            <a:endParaRPr lang="pl-PL"/>
          </a:p>
        </p:txBody>
      </p:sp>
    </p:spTree>
    <p:extLst>
      <p:ext uri="{BB962C8B-B14F-4D97-AF65-F5344CB8AC3E}">
        <p14:creationId xmlns:p14="http://schemas.microsoft.com/office/powerpoint/2010/main" val="1596322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AFA1EE03-E343-4431-A686-309B832EA3A6}"/>
              </a:ext>
            </a:extLst>
          </p:cNvPr>
          <p:cNvSpPr>
            <a:spLocks noGrp="1"/>
          </p:cNvSpPr>
          <p:nvPr>
            <p:ph type="dt" sz="half" idx="10"/>
          </p:nvPr>
        </p:nvSpPr>
        <p:spPr/>
        <p:txBody>
          <a:bodyPr/>
          <a:lstStyle/>
          <a:p>
            <a:fld id="{2E581DE7-B9AB-42E5-8451-49BCAF24EF4A}" type="datetimeFigureOut">
              <a:rPr lang="pl-PL" smtClean="0"/>
              <a:t>21.04.2022</a:t>
            </a:fld>
            <a:endParaRPr lang="pl-PL"/>
          </a:p>
        </p:txBody>
      </p:sp>
      <p:sp>
        <p:nvSpPr>
          <p:cNvPr id="3" name="Symbol zastępczy stopki 2">
            <a:extLst>
              <a:ext uri="{FF2B5EF4-FFF2-40B4-BE49-F238E27FC236}">
                <a16:creationId xmlns:a16="http://schemas.microsoft.com/office/drawing/2014/main" id="{0908FC24-0823-44B3-A70B-3B3E56774101}"/>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BA447EDE-060D-4303-856C-F01582B67F87}"/>
              </a:ext>
            </a:extLst>
          </p:cNvPr>
          <p:cNvSpPr>
            <a:spLocks noGrp="1"/>
          </p:cNvSpPr>
          <p:nvPr>
            <p:ph type="sldNum" sz="quarter" idx="12"/>
          </p:nvPr>
        </p:nvSpPr>
        <p:spPr/>
        <p:txBody>
          <a:bodyPr/>
          <a:lstStyle/>
          <a:p>
            <a:fld id="{85A359FB-1961-4419-833B-972C233EC00F}" type="slidenum">
              <a:rPr lang="pl-PL" smtClean="0"/>
              <a:t>‹#›</a:t>
            </a:fld>
            <a:endParaRPr lang="pl-PL"/>
          </a:p>
        </p:txBody>
      </p:sp>
    </p:spTree>
    <p:extLst>
      <p:ext uri="{BB962C8B-B14F-4D97-AF65-F5344CB8AC3E}">
        <p14:creationId xmlns:p14="http://schemas.microsoft.com/office/powerpoint/2010/main" val="76530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793785-4B59-4BBA-8929-E3BC999C04A0}"/>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5915BAFF-275B-4B11-8AFE-C5B3923A02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F2FE74C3-14A1-467D-8A7A-5184E5F3FA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1668A8F4-3DF2-4D6D-8FD5-884392A55E69}"/>
              </a:ext>
            </a:extLst>
          </p:cNvPr>
          <p:cNvSpPr>
            <a:spLocks noGrp="1"/>
          </p:cNvSpPr>
          <p:nvPr>
            <p:ph type="dt" sz="half" idx="10"/>
          </p:nvPr>
        </p:nvSpPr>
        <p:spPr/>
        <p:txBody>
          <a:bodyPr/>
          <a:lstStyle/>
          <a:p>
            <a:fld id="{2E581DE7-B9AB-42E5-8451-49BCAF24EF4A}" type="datetimeFigureOut">
              <a:rPr lang="pl-PL" smtClean="0"/>
              <a:t>21.04.2022</a:t>
            </a:fld>
            <a:endParaRPr lang="pl-PL"/>
          </a:p>
        </p:txBody>
      </p:sp>
      <p:sp>
        <p:nvSpPr>
          <p:cNvPr id="6" name="Symbol zastępczy stopki 5">
            <a:extLst>
              <a:ext uri="{FF2B5EF4-FFF2-40B4-BE49-F238E27FC236}">
                <a16:creationId xmlns:a16="http://schemas.microsoft.com/office/drawing/2014/main" id="{E62E3BBB-A9AE-4E23-BB96-4FD9C3D666BE}"/>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FFC7B6EB-4346-49DB-AEA9-7105D0D63693}"/>
              </a:ext>
            </a:extLst>
          </p:cNvPr>
          <p:cNvSpPr>
            <a:spLocks noGrp="1"/>
          </p:cNvSpPr>
          <p:nvPr>
            <p:ph type="sldNum" sz="quarter" idx="12"/>
          </p:nvPr>
        </p:nvSpPr>
        <p:spPr/>
        <p:txBody>
          <a:bodyPr/>
          <a:lstStyle/>
          <a:p>
            <a:fld id="{85A359FB-1961-4419-833B-972C233EC00F}" type="slidenum">
              <a:rPr lang="pl-PL" smtClean="0"/>
              <a:t>‹#›</a:t>
            </a:fld>
            <a:endParaRPr lang="pl-PL"/>
          </a:p>
        </p:txBody>
      </p:sp>
    </p:spTree>
    <p:extLst>
      <p:ext uri="{BB962C8B-B14F-4D97-AF65-F5344CB8AC3E}">
        <p14:creationId xmlns:p14="http://schemas.microsoft.com/office/powerpoint/2010/main" val="4191927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97B38B0-13EE-4A65-9C38-3613D6B381E1}"/>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D68F014E-EEC1-4EEA-9E3A-2C848CEF66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3716BFC0-DC11-4A67-9202-63826532B1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180F59E4-7C88-4F2F-899D-037E1CE041A5}"/>
              </a:ext>
            </a:extLst>
          </p:cNvPr>
          <p:cNvSpPr>
            <a:spLocks noGrp="1"/>
          </p:cNvSpPr>
          <p:nvPr>
            <p:ph type="dt" sz="half" idx="10"/>
          </p:nvPr>
        </p:nvSpPr>
        <p:spPr/>
        <p:txBody>
          <a:bodyPr/>
          <a:lstStyle/>
          <a:p>
            <a:fld id="{2E581DE7-B9AB-42E5-8451-49BCAF24EF4A}" type="datetimeFigureOut">
              <a:rPr lang="pl-PL" smtClean="0"/>
              <a:t>21.04.2022</a:t>
            </a:fld>
            <a:endParaRPr lang="pl-PL"/>
          </a:p>
        </p:txBody>
      </p:sp>
      <p:sp>
        <p:nvSpPr>
          <p:cNvPr id="6" name="Symbol zastępczy stopki 5">
            <a:extLst>
              <a:ext uri="{FF2B5EF4-FFF2-40B4-BE49-F238E27FC236}">
                <a16:creationId xmlns:a16="http://schemas.microsoft.com/office/drawing/2014/main" id="{EC30696B-041A-4F48-8CFA-C55830FCB6AF}"/>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07FB238E-90A9-4AE4-B476-3851EBB633DD}"/>
              </a:ext>
            </a:extLst>
          </p:cNvPr>
          <p:cNvSpPr>
            <a:spLocks noGrp="1"/>
          </p:cNvSpPr>
          <p:nvPr>
            <p:ph type="sldNum" sz="quarter" idx="12"/>
          </p:nvPr>
        </p:nvSpPr>
        <p:spPr/>
        <p:txBody>
          <a:bodyPr/>
          <a:lstStyle/>
          <a:p>
            <a:fld id="{85A359FB-1961-4419-833B-972C233EC00F}" type="slidenum">
              <a:rPr lang="pl-PL" smtClean="0"/>
              <a:t>‹#›</a:t>
            </a:fld>
            <a:endParaRPr lang="pl-PL"/>
          </a:p>
        </p:txBody>
      </p:sp>
    </p:spTree>
    <p:extLst>
      <p:ext uri="{BB962C8B-B14F-4D97-AF65-F5344CB8AC3E}">
        <p14:creationId xmlns:p14="http://schemas.microsoft.com/office/powerpoint/2010/main" val="3042024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B2B63375-54F3-4455-BBA7-A03E4A28E1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EC42B513-1472-4A15-AFFE-B759FABE93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D250E43C-D142-463E-8524-7754D65FB1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581DE7-B9AB-42E5-8451-49BCAF24EF4A}" type="datetimeFigureOut">
              <a:rPr lang="pl-PL" smtClean="0"/>
              <a:t>21.04.2022</a:t>
            </a:fld>
            <a:endParaRPr lang="pl-PL"/>
          </a:p>
        </p:txBody>
      </p:sp>
      <p:sp>
        <p:nvSpPr>
          <p:cNvPr id="5" name="Symbol zastępczy stopki 4">
            <a:extLst>
              <a:ext uri="{FF2B5EF4-FFF2-40B4-BE49-F238E27FC236}">
                <a16:creationId xmlns:a16="http://schemas.microsoft.com/office/drawing/2014/main" id="{3190F870-73F2-450B-8FE9-CC89739714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B24DD0D8-A3DC-4F6D-8959-127152A873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A359FB-1961-4419-833B-972C233EC00F}" type="slidenum">
              <a:rPr lang="pl-PL" smtClean="0"/>
              <a:t>‹#›</a:t>
            </a:fld>
            <a:endParaRPr lang="pl-PL"/>
          </a:p>
        </p:txBody>
      </p:sp>
    </p:spTree>
    <p:extLst>
      <p:ext uri="{BB962C8B-B14F-4D97-AF65-F5344CB8AC3E}">
        <p14:creationId xmlns:p14="http://schemas.microsoft.com/office/powerpoint/2010/main" val="3113005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1241143F-6FE2-4E32-AADD-081D5F2F809C}"/>
              </a:ext>
            </a:extLst>
          </p:cNvPr>
          <p:cNvSpPr>
            <a:spLocks noGrp="1"/>
          </p:cNvSpPr>
          <p:nvPr>
            <p:ph type="ctrTitle"/>
          </p:nvPr>
        </p:nvSpPr>
        <p:spPr>
          <a:xfrm>
            <a:off x="5021821" y="3812954"/>
            <a:ext cx="6465287" cy="1516014"/>
          </a:xfrm>
        </p:spPr>
        <p:txBody>
          <a:bodyPr>
            <a:normAutofit/>
          </a:bodyPr>
          <a:lstStyle/>
          <a:p>
            <a:pPr algn="l"/>
            <a:r>
              <a:rPr lang="pl-PL" sz="4800">
                <a:solidFill>
                  <a:srgbClr val="FFFFFF"/>
                </a:solidFill>
                <a:latin typeface="Abadi" panose="020B0604020104020204" pitchFamily="34" charset="0"/>
              </a:rPr>
              <a:t>Kobieta biblijna</a:t>
            </a:r>
          </a:p>
        </p:txBody>
      </p:sp>
      <p:sp>
        <p:nvSpPr>
          <p:cNvPr id="3" name="Podtytuł 2">
            <a:extLst>
              <a:ext uri="{FF2B5EF4-FFF2-40B4-BE49-F238E27FC236}">
                <a16:creationId xmlns:a16="http://schemas.microsoft.com/office/drawing/2014/main" id="{E440B3D2-D082-4050-8C20-989480B90BA7}"/>
              </a:ext>
            </a:extLst>
          </p:cNvPr>
          <p:cNvSpPr>
            <a:spLocks noGrp="1"/>
          </p:cNvSpPr>
          <p:nvPr>
            <p:ph type="subTitle" idx="1"/>
          </p:nvPr>
        </p:nvSpPr>
        <p:spPr>
          <a:xfrm>
            <a:off x="5021821" y="5550568"/>
            <a:ext cx="6465286" cy="602551"/>
          </a:xfrm>
        </p:spPr>
        <p:txBody>
          <a:bodyPr>
            <a:normAutofit/>
          </a:bodyPr>
          <a:lstStyle/>
          <a:p>
            <a:pPr algn="l"/>
            <a:endParaRPr lang="pl-PL" sz="2000">
              <a:solidFill>
                <a:srgbClr val="896832"/>
              </a:solidFill>
            </a:endParaRPr>
          </a:p>
        </p:txBody>
      </p:sp>
      <p:cxnSp>
        <p:nvCxnSpPr>
          <p:cNvPr id="12" name="Straight Connector 11">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Obraz 4" descr="Obraz zawierający tekst, osoba&#10;&#10;Opis wygenerowany automatycznie">
            <a:extLst>
              <a:ext uri="{FF2B5EF4-FFF2-40B4-BE49-F238E27FC236}">
                <a16:creationId xmlns:a16="http://schemas.microsoft.com/office/drawing/2014/main" id="{B0D3B4D7-AF78-4E74-AC81-6B7716067D18}"/>
              </a:ext>
            </a:extLst>
          </p:cNvPr>
          <p:cNvPicPr>
            <a:picLocks noChangeAspect="1"/>
          </p:cNvPicPr>
          <p:nvPr/>
        </p:nvPicPr>
        <p:blipFill rotWithShape="1">
          <a:blip r:embed="rId2"/>
          <a:srcRect l="23291" r="36541"/>
          <a:stretch/>
        </p:blipFill>
        <p:spPr>
          <a:xfrm>
            <a:off x="317635" y="321733"/>
            <a:ext cx="4160452" cy="6214534"/>
          </a:xfrm>
          <a:prstGeom prst="rect">
            <a:avLst/>
          </a:prstGeom>
        </p:spPr>
      </p:pic>
      <p:pic>
        <p:nvPicPr>
          <p:cNvPr id="4" name="Obraz 3" descr="Obraz zawierający tekst, osoba, góra, zewnętrzne&#10;&#10;Opis wygenerowany automatycznie">
            <a:extLst>
              <a:ext uri="{FF2B5EF4-FFF2-40B4-BE49-F238E27FC236}">
                <a16:creationId xmlns:a16="http://schemas.microsoft.com/office/drawing/2014/main" id="{E0A6E649-1B24-4BA2-986E-5EA3F0F2A96F}"/>
              </a:ext>
            </a:extLst>
          </p:cNvPr>
          <p:cNvPicPr>
            <a:picLocks noChangeAspect="1"/>
          </p:cNvPicPr>
          <p:nvPr/>
        </p:nvPicPr>
        <p:blipFill rotWithShape="1">
          <a:blip r:embed="rId3"/>
          <a:srcRect t="28664" r="2" b="11364"/>
          <a:stretch/>
        </p:blipFill>
        <p:spPr>
          <a:xfrm>
            <a:off x="4654296" y="299363"/>
            <a:ext cx="7217085" cy="3008188"/>
          </a:xfrm>
          <a:prstGeom prst="rect">
            <a:avLst/>
          </a:prstGeom>
        </p:spPr>
      </p:pic>
    </p:spTree>
    <p:extLst>
      <p:ext uri="{BB962C8B-B14F-4D97-AF65-F5344CB8AC3E}">
        <p14:creationId xmlns:p14="http://schemas.microsoft.com/office/powerpoint/2010/main" val="30103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43C8486-BD45-4A3D-B16C-0EFAC96D939F}"/>
              </a:ext>
            </a:extLst>
          </p:cNvPr>
          <p:cNvSpPr>
            <a:spLocks noGrp="1"/>
          </p:cNvSpPr>
          <p:nvPr>
            <p:ph type="title"/>
          </p:nvPr>
        </p:nvSpPr>
        <p:spPr/>
        <p:txBody>
          <a:bodyPr/>
          <a:lstStyle/>
          <a:p>
            <a:r>
              <a:rPr lang="pl-PL" b="0" i="0" dirty="0">
                <a:solidFill>
                  <a:srgbClr val="234870"/>
                </a:solidFill>
                <a:effectLst/>
                <a:latin typeface="verdana" panose="020B0604030504040204" pitchFamily="34" charset="0"/>
              </a:rPr>
              <a:t> (hebr. </a:t>
            </a:r>
            <a:r>
              <a:rPr lang="pl-PL" b="0" i="1" dirty="0" err="1">
                <a:solidFill>
                  <a:srgbClr val="234870"/>
                </a:solidFill>
                <a:effectLst/>
                <a:latin typeface="verdana" panose="020B0604030504040204" pitchFamily="34" charset="0"/>
              </a:rPr>
              <a:t>tardēmā</a:t>
            </a:r>
            <a:r>
              <a:rPr lang="pl-PL" b="0" i="1" baseline="30000" dirty="0" err="1">
                <a:solidFill>
                  <a:srgbClr val="234870"/>
                </a:solidFill>
                <a:effectLst/>
                <a:latin typeface="verdana" panose="020B0604030504040204" pitchFamily="34" charset="0"/>
              </a:rPr>
              <a:t>h</a:t>
            </a:r>
            <a:r>
              <a:rPr lang="pl-PL" b="0" i="0" dirty="0">
                <a:solidFill>
                  <a:srgbClr val="234870"/>
                </a:solidFill>
                <a:effectLst/>
                <a:latin typeface="verdana" panose="020B0604030504040204" pitchFamily="34" charset="0"/>
              </a:rPr>
              <a:t>)   sen Adama</a:t>
            </a:r>
            <a:endParaRPr lang="pl-PL" dirty="0"/>
          </a:p>
        </p:txBody>
      </p:sp>
      <p:sp>
        <p:nvSpPr>
          <p:cNvPr id="3" name="Symbol zastępczy zawartości 2">
            <a:extLst>
              <a:ext uri="{FF2B5EF4-FFF2-40B4-BE49-F238E27FC236}">
                <a16:creationId xmlns:a16="http://schemas.microsoft.com/office/drawing/2014/main" id="{705A089B-068A-4F1E-B920-AAB5500C21E5}"/>
              </a:ext>
            </a:extLst>
          </p:cNvPr>
          <p:cNvSpPr>
            <a:spLocks noGrp="1"/>
          </p:cNvSpPr>
          <p:nvPr>
            <p:ph idx="1"/>
          </p:nvPr>
        </p:nvSpPr>
        <p:spPr/>
        <p:txBody>
          <a:bodyPr>
            <a:normAutofit/>
          </a:bodyPr>
          <a:lstStyle/>
          <a:p>
            <a:r>
              <a:rPr lang="pl-PL" dirty="0"/>
              <a:t>Sen mężczyzny każe wnioskować, że nie miał on żadnego udziału w stwarzaniu przez Boga kobiety  </a:t>
            </a:r>
          </a:p>
          <a:p>
            <a:r>
              <a:rPr lang="pl-PL" dirty="0"/>
              <a:t>działo się to bez jego woli </a:t>
            </a:r>
          </a:p>
          <a:p>
            <a:r>
              <a:rPr lang="pl-PL" dirty="0"/>
              <a:t> Stworzenie  kobiety z żebra mężczyzny oznacza, że jest ona tej samej co on natury,  </a:t>
            </a:r>
          </a:p>
          <a:p>
            <a:r>
              <a:rPr lang="pl-PL" dirty="0"/>
              <a:t>W patriarchalnym świecie, w którym kobiety traktowano jako własność mężczyzny, było to myślenie rewolucyjne. Stworzenie kobiety to powód do radości mężczyzny: „</a:t>
            </a:r>
            <a:r>
              <a:rPr lang="pl-PL" dirty="0">
                <a:solidFill>
                  <a:srgbClr val="FF0000"/>
                </a:solidFill>
              </a:rPr>
              <a:t>Ta dopiero jest kością z moich kości i ciałem z mego ciała” (2,23).</a:t>
            </a:r>
          </a:p>
        </p:txBody>
      </p:sp>
    </p:spTree>
    <p:extLst>
      <p:ext uri="{BB962C8B-B14F-4D97-AF65-F5344CB8AC3E}">
        <p14:creationId xmlns:p14="http://schemas.microsoft.com/office/powerpoint/2010/main" val="955387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0D311A1-73AD-4B6F-AC6D-1A3CE1124911}"/>
              </a:ext>
            </a:extLst>
          </p:cNvPr>
          <p:cNvSpPr>
            <a:spLocks noGrp="1"/>
          </p:cNvSpPr>
          <p:nvPr>
            <p:ph type="title"/>
          </p:nvPr>
        </p:nvSpPr>
        <p:spPr/>
        <p:txBody>
          <a:bodyPr/>
          <a:lstStyle/>
          <a:p>
            <a:r>
              <a:rPr lang="pl-PL" dirty="0">
                <a:solidFill>
                  <a:srgbClr val="FF0000"/>
                </a:solidFill>
                <a:latin typeface="Abadi" panose="020B0604020104020204" pitchFamily="34" charset="0"/>
              </a:rPr>
              <a:t>  </a:t>
            </a:r>
            <a:r>
              <a:rPr lang="pl-PL" dirty="0" err="1">
                <a:solidFill>
                  <a:srgbClr val="FF0000"/>
                </a:solidFill>
                <a:latin typeface="Abadi" panose="020B0604020104020204" pitchFamily="34" charset="0"/>
              </a:rPr>
              <a:t>Ezer</a:t>
            </a:r>
            <a:r>
              <a:rPr lang="pl-PL" dirty="0">
                <a:solidFill>
                  <a:srgbClr val="FF0000"/>
                </a:solidFill>
                <a:latin typeface="Abadi" panose="020B0604020104020204" pitchFamily="34" charset="0"/>
              </a:rPr>
              <a:t> </a:t>
            </a:r>
            <a:r>
              <a:rPr lang="pl-PL" dirty="0" err="1">
                <a:solidFill>
                  <a:srgbClr val="FF0000"/>
                </a:solidFill>
                <a:latin typeface="Abadi" panose="020B0604020104020204" pitchFamily="34" charset="0"/>
              </a:rPr>
              <a:t>kenegdo</a:t>
            </a:r>
            <a:endParaRPr lang="pl-PL" dirty="0">
              <a:solidFill>
                <a:srgbClr val="FF0000"/>
              </a:solidFill>
              <a:latin typeface="Abadi" panose="020B0604020104020204" pitchFamily="34" charset="0"/>
            </a:endParaRPr>
          </a:p>
        </p:txBody>
      </p:sp>
      <p:sp>
        <p:nvSpPr>
          <p:cNvPr id="3" name="Symbol zastępczy zawartości 2">
            <a:extLst>
              <a:ext uri="{FF2B5EF4-FFF2-40B4-BE49-F238E27FC236}">
                <a16:creationId xmlns:a16="http://schemas.microsoft.com/office/drawing/2014/main" id="{99DD1A07-3801-438A-A275-2E6FC82B771E}"/>
              </a:ext>
            </a:extLst>
          </p:cNvPr>
          <p:cNvSpPr>
            <a:spLocks noGrp="1"/>
          </p:cNvSpPr>
          <p:nvPr>
            <p:ph idx="1"/>
          </p:nvPr>
        </p:nvSpPr>
        <p:spPr/>
        <p:txBody>
          <a:bodyPr/>
          <a:lstStyle/>
          <a:p>
            <a:pPr marL="0" indent="0">
              <a:buNone/>
            </a:pPr>
            <a:endParaRPr lang="pl-PL" dirty="0"/>
          </a:p>
        </p:txBody>
      </p:sp>
      <p:sp>
        <p:nvSpPr>
          <p:cNvPr id="5" name="pole tekstowe 4">
            <a:extLst>
              <a:ext uri="{FF2B5EF4-FFF2-40B4-BE49-F238E27FC236}">
                <a16:creationId xmlns:a16="http://schemas.microsoft.com/office/drawing/2014/main" id="{A561DEF8-E857-4BEC-AF75-FFA6F8A4C118}"/>
              </a:ext>
            </a:extLst>
          </p:cNvPr>
          <p:cNvSpPr txBox="1"/>
          <p:nvPr/>
        </p:nvSpPr>
        <p:spPr>
          <a:xfrm>
            <a:off x="1349406" y="1825625"/>
            <a:ext cx="8602462" cy="5262979"/>
          </a:xfrm>
          <a:prstGeom prst="rect">
            <a:avLst/>
          </a:prstGeom>
          <a:noFill/>
        </p:spPr>
        <p:txBody>
          <a:bodyPr wrap="square">
            <a:spAutoFit/>
          </a:bodyPr>
          <a:lstStyle/>
          <a:p>
            <a:r>
              <a:rPr lang="pl-PL" sz="4000" dirty="0"/>
              <a:t>„Potem Pan Bóg rzekł: Nie jest dobrze, żeby mężczyzna był sam, uczynię mu zatem odpowiednią dla niego pomoc (…)”-</a:t>
            </a:r>
          </a:p>
          <a:p>
            <a:r>
              <a:rPr lang="pl-PL" sz="2400" dirty="0"/>
              <a:t>Oznacza rzeczywistość niezbędną do istnienia </a:t>
            </a:r>
          </a:p>
          <a:p>
            <a:r>
              <a:rPr lang="pl-PL" sz="2400" dirty="0" err="1"/>
              <a:t>Adamah</a:t>
            </a:r>
            <a:r>
              <a:rPr lang="pl-PL" sz="2400" dirty="0"/>
              <a:t>-proch, symbolizuje świat rzeczy  </a:t>
            </a:r>
          </a:p>
          <a:p>
            <a:r>
              <a:rPr lang="pl-PL" sz="2400" dirty="0" err="1"/>
              <a:t>Eva</a:t>
            </a:r>
            <a:r>
              <a:rPr lang="pl-PL" sz="2400" dirty="0"/>
              <a:t>-świat relacji</a:t>
            </a:r>
          </a:p>
          <a:p>
            <a:r>
              <a:rPr lang="pl-PL" sz="2400" dirty="0"/>
              <a:t> </a:t>
            </a:r>
          </a:p>
          <a:p>
            <a:r>
              <a:rPr lang="pl-PL" sz="4000" dirty="0"/>
              <a:t> </a:t>
            </a:r>
          </a:p>
          <a:p>
            <a:r>
              <a:rPr lang="pl-PL" sz="4000" dirty="0"/>
              <a:t> </a:t>
            </a:r>
          </a:p>
        </p:txBody>
      </p:sp>
    </p:spTree>
    <p:extLst>
      <p:ext uri="{BB962C8B-B14F-4D97-AF65-F5344CB8AC3E}">
        <p14:creationId xmlns:p14="http://schemas.microsoft.com/office/powerpoint/2010/main" val="1556238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CAA8EA1-728A-48DC-A8D0-B67D93AD795B}"/>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id="{CA44D148-31BA-4354-96D6-F72CE270B44F}"/>
              </a:ext>
            </a:extLst>
          </p:cNvPr>
          <p:cNvSpPr>
            <a:spLocks noGrp="1"/>
          </p:cNvSpPr>
          <p:nvPr>
            <p:ph idx="1"/>
          </p:nvPr>
        </p:nvSpPr>
        <p:spPr/>
        <p:txBody>
          <a:bodyPr/>
          <a:lstStyle/>
          <a:p>
            <a:r>
              <a:rPr lang="pl-PL" dirty="0"/>
              <a:t>„tchnieniem życia” powinno być rozumiane nie jako powołanie do istnienia w sensie ożywienia martwego ciała, gdyż tej czynności Bóg nie wykonuje, stwarzając zwierzęta, lecz jako napełnienie go Boskim życiem. </a:t>
            </a:r>
          </a:p>
          <a:p>
            <a:r>
              <a:rPr lang="pl-PL" dirty="0"/>
              <a:t> Ta sama idea wyrażona jest w Rdz 2,26−27 w stwierdzeniu, że człowiek został stworzony na obraz i podobieństwo Boga.  </a:t>
            </a:r>
          </a:p>
          <a:p>
            <a:r>
              <a:rPr lang="pl-PL" dirty="0"/>
              <a:t> </a:t>
            </a:r>
          </a:p>
        </p:txBody>
      </p:sp>
    </p:spTree>
    <p:extLst>
      <p:ext uri="{BB962C8B-B14F-4D97-AF65-F5344CB8AC3E}">
        <p14:creationId xmlns:p14="http://schemas.microsoft.com/office/powerpoint/2010/main" val="360842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0735695-9E2E-4612-884E-E22A5CDED329}"/>
              </a:ext>
            </a:extLst>
          </p:cNvPr>
          <p:cNvSpPr>
            <a:spLocks noGrp="1"/>
          </p:cNvSpPr>
          <p:nvPr>
            <p:ph type="title"/>
          </p:nvPr>
        </p:nvSpPr>
        <p:spPr/>
        <p:txBody>
          <a:bodyPr/>
          <a:lstStyle/>
          <a:p>
            <a:r>
              <a:rPr lang="pl-PL" b="1" dirty="0">
                <a:solidFill>
                  <a:srgbClr val="FF0000"/>
                </a:solidFill>
              </a:rPr>
              <a:t>Rdz 1,26-27</a:t>
            </a:r>
          </a:p>
        </p:txBody>
      </p:sp>
      <p:sp>
        <p:nvSpPr>
          <p:cNvPr id="3" name="Symbol zastępczy zawartości 2">
            <a:extLst>
              <a:ext uri="{FF2B5EF4-FFF2-40B4-BE49-F238E27FC236}">
                <a16:creationId xmlns:a16="http://schemas.microsoft.com/office/drawing/2014/main" id="{B6E8D357-F47F-4D0E-B236-A2AFC0E0E464}"/>
              </a:ext>
            </a:extLst>
          </p:cNvPr>
          <p:cNvSpPr>
            <a:spLocks noGrp="1"/>
          </p:cNvSpPr>
          <p:nvPr>
            <p:ph idx="1"/>
          </p:nvPr>
        </p:nvSpPr>
        <p:spPr/>
        <p:txBody>
          <a:bodyPr/>
          <a:lstStyle/>
          <a:p>
            <a:r>
              <a:rPr lang="pl-PL" dirty="0"/>
              <a:t>„</a:t>
            </a:r>
            <a:r>
              <a:rPr lang="pl-PL" sz="4000" dirty="0"/>
              <a:t>Wreszcie rzekł Bóg: Uczyńmy człowieka na Nasz obraz, podobnego Nam. Niech </a:t>
            </a:r>
            <a:r>
              <a:rPr lang="pl-PL" sz="4000" dirty="0">
                <a:solidFill>
                  <a:srgbClr val="FF0000"/>
                </a:solidFill>
              </a:rPr>
              <a:t>panuje </a:t>
            </a:r>
            <a:r>
              <a:rPr lang="pl-PL" sz="4000" dirty="0"/>
              <a:t>nad rybami morskimi, nad ptactwem powietrznym, nad bydłem, nad ziemią i nad wszystkimi zwierzętami pełzającymi po ziemi. Stworzył więc Bóg człowieka na swój obraz, na </a:t>
            </a:r>
            <a:r>
              <a:rPr lang="pl-PL" sz="4000" dirty="0">
                <a:solidFill>
                  <a:srgbClr val="FF0000"/>
                </a:solidFill>
              </a:rPr>
              <a:t>obraz Boży </a:t>
            </a:r>
            <a:r>
              <a:rPr lang="pl-PL" sz="4000" dirty="0"/>
              <a:t>go stworzył</a:t>
            </a:r>
            <a:r>
              <a:rPr lang="pl-PL" sz="4000" dirty="0">
                <a:solidFill>
                  <a:srgbClr val="FF0000"/>
                </a:solidFill>
              </a:rPr>
              <a:t>: stworzył mężczyznę i niewiastę.</a:t>
            </a:r>
          </a:p>
        </p:txBody>
      </p:sp>
    </p:spTree>
    <p:extLst>
      <p:ext uri="{BB962C8B-B14F-4D97-AF65-F5344CB8AC3E}">
        <p14:creationId xmlns:p14="http://schemas.microsoft.com/office/powerpoint/2010/main" val="4212035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60AB77E-9380-4BC5-AC9A-1B9056C59E70}"/>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id="{EA948475-FEA5-4CAB-ADF9-CA4E5A8005C3}"/>
              </a:ext>
            </a:extLst>
          </p:cNvPr>
          <p:cNvSpPr>
            <a:spLocks noGrp="1"/>
          </p:cNvSpPr>
          <p:nvPr>
            <p:ph idx="1"/>
          </p:nvPr>
        </p:nvSpPr>
        <p:spPr/>
        <p:txBody>
          <a:bodyPr/>
          <a:lstStyle/>
          <a:p>
            <a:r>
              <a:rPr lang="pl-PL" dirty="0"/>
              <a:t>: Ta dopiero jest kością z moich kości i ciałem z mego ciała! Ta będzie się </a:t>
            </a:r>
            <a:r>
              <a:rPr lang="pl-PL" dirty="0">
                <a:solidFill>
                  <a:srgbClr val="FF0000"/>
                </a:solidFill>
              </a:rPr>
              <a:t>zwała niewiastą, bo ta z mężczyzny została wzięta”   </a:t>
            </a:r>
          </a:p>
          <a:p>
            <a:r>
              <a:rPr lang="pl-PL" dirty="0" err="1">
                <a:solidFill>
                  <a:srgbClr val="FF0000"/>
                </a:solidFill>
              </a:rPr>
              <a:t>Isz</a:t>
            </a:r>
            <a:r>
              <a:rPr lang="pl-PL" dirty="0">
                <a:solidFill>
                  <a:srgbClr val="FF0000"/>
                </a:solidFill>
              </a:rPr>
              <a:t>- </a:t>
            </a:r>
            <a:r>
              <a:rPr lang="pl-PL" dirty="0" err="1">
                <a:solidFill>
                  <a:srgbClr val="FF0000"/>
                </a:solidFill>
              </a:rPr>
              <a:t>iszsza</a:t>
            </a:r>
            <a:r>
              <a:rPr lang="pl-PL" dirty="0">
                <a:solidFill>
                  <a:srgbClr val="FF0000"/>
                </a:solidFill>
              </a:rPr>
              <a:t>     </a:t>
            </a:r>
            <a:r>
              <a:rPr lang="pl-PL" dirty="0"/>
              <a:t>Biblia hebrajska   II opis</a:t>
            </a:r>
          </a:p>
          <a:p>
            <a:r>
              <a:rPr lang="pl-PL" dirty="0">
                <a:solidFill>
                  <a:srgbClr val="FF0000"/>
                </a:solidFill>
              </a:rPr>
              <a:t>Vir- </a:t>
            </a:r>
            <a:r>
              <a:rPr lang="pl-PL" dirty="0" err="1">
                <a:solidFill>
                  <a:srgbClr val="FF0000"/>
                </a:solidFill>
              </a:rPr>
              <a:t>virago</a:t>
            </a:r>
            <a:r>
              <a:rPr lang="pl-PL" dirty="0">
                <a:solidFill>
                  <a:srgbClr val="FF0000"/>
                </a:solidFill>
              </a:rPr>
              <a:t>    </a:t>
            </a:r>
            <a:r>
              <a:rPr lang="pl-PL" dirty="0"/>
              <a:t>Wulgata-</a:t>
            </a:r>
            <a:r>
              <a:rPr lang="pl-PL" dirty="0" err="1"/>
              <a:t>św.Hieronim</a:t>
            </a:r>
            <a:endParaRPr lang="pl-PL" dirty="0"/>
          </a:p>
          <a:p>
            <a:r>
              <a:rPr lang="pl-PL" dirty="0" err="1">
                <a:solidFill>
                  <a:srgbClr val="FF0000"/>
                </a:solidFill>
              </a:rPr>
              <a:t>Zakar</a:t>
            </a:r>
            <a:r>
              <a:rPr lang="pl-PL" dirty="0">
                <a:solidFill>
                  <a:srgbClr val="FF0000"/>
                </a:solidFill>
              </a:rPr>
              <a:t>- </a:t>
            </a:r>
            <a:r>
              <a:rPr lang="pl-PL" dirty="0" err="1">
                <a:solidFill>
                  <a:srgbClr val="FF0000"/>
                </a:solidFill>
              </a:rPr>
              <a:t>nekewar</a:t>
            </a:r>
            <a:r>
              <a:rPr lang="pl-PL" dirty="0"/>
              <a:t>   I opis</a:t>
            </a:r>
          </a:p>
        </p:txBody>
      </p:sp>
    </p:spTree>
    <p:extLst>
      <p:ext uri="{BB962C8B-B14F-4D97-AF65-F5344CB8AC3E}">
        <p14:creationId xmlns:p14="http://schemas.microsoft.com/office/powerpoint/2010/main" val="1229389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FAC46A4-3A3C-4592-85DF-56B7C9D0BE1A}"/>
              </a:ext>
            </a:extLst>
          </p:cNvPr>
          <p:cNvSpPr>
            <a:spLocks noGrp="1"/>
          </p:cNvSpPr>
          <p:nvPr>
            <p:ph type="title"/>
          </p:nvPr>
        </p:nvSpPr>
        <p:spPr/>
        <p:txBody>
          <a:bodyPr/>
          <a:lstStyle/>
          <a:p>
            <a:endParaRPr lang="pl-PL" dirty="0"/>
          </a:p>
        </p:txBody>
      </p:sp>
      <p:sp>
        <p:nvSpPr>
          <p:cNvPr id="3" name="Symbol zastępczy zawartości 2">
            <a:extLst>
              <a:ext uri="{FF2B5EF4-FFF2-40B4-BE49-F238E27FC236}">
                <a16:creationId xmlns:a16="http://schemas.microsoft.com/office/drawing/2014/main" id="{F80B9027-364A-455D-A9C6-46D887E64D9B}"/>
              </a:ext>
            </a:extLst>
          </p:cNvPr>
          <p:cNvSpPr>
            <a:spLocks noGrp="1"/>
          </p:cNvSpPr>
          <p:nvPr>
            <p:ph idx="1"/>
          </p:nvPr>
        </p:nvSpPr>
        <p:spPr/>
        <p:txBody>
          <a:bodyPr/>
          <a:lstStyle/>
          <a:p>
            <a:r>
              <a:rPr lang="pl-PL" dirty="0"/>
              <a:t>„ </a:t>
            </a:r>
            <a:r>
              <a:rPr lang="pl-PL" sz="3600" dirty="0"/>
              <a:t>Im stworzenie stoi bliżej Boskiego Bytu, tym jest doskonalsze. Dlatego byty duchowe są doskonalsze niż materialne. Posiadają wyższy stopień istnienia.”</a:t>
            </a:r>
          </a:p>
        </p:txBody>
      </p:sp>
    </p:spTree>
    <p:extLst>
      <p:ext uri="{BB962C8B-B14F-4D97-AF65-F5344CB8AC3E}">
        <p14:creationId xmlns:p14="http://schemas.microsoft.com/office/powerpoint/2010/main" val="2755166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B42E6A-1BF6-4959-B79F-6754D90B12F7}"/>
              </a:ext>
            </a:extLst>
          </p:cNvPr>
          <p:cNvSpPr>
            <a:spLocks noGrp="1"/>
          </p:cNvSpPr>
          <p:nvPr>
            <p:ph type="title"/>
          </p:nvPr>
        </p:nvSpPr>
        <p:spPr/>
        <p:txBody>
          <a:bodyPr/>
          <a:lstStyle/>
          <a:p>
            <a:r>
              <a:rPr lang="pl-PL" dirty="0">
                <a:solidFill>
                  <a:srgbClr val="FF0000"/>
                </a:solidFill>
                <a:latin typeface="Amasis MT Pro Light" panose="02040304050005020304" pitchFamily="18" charset="-18"/>
              </a:rPr>
              <a:t>Zadania człowieka  z raju</a:t>
            </a:r>
          </a:p>
        </p:txBody>
      </p:sp>
      <p:sp>
        <p:nvSpPr>
          <p:cNvPr id="3" name="Symbol zastępczy zawartości 2">
            <a:extLst>
              <a:ext uri="{FF2B5EF4-FFF2-40B4-BE49-F238E27FC236}">
                <a16:creationId xmlns:a16="http://schemas.microsoft.com/office/drawing/2014/main" id="{5481CE61-8052-409A-A866-EC14929DCF08}"/>
              </a:ext>
            </a:extLst>
          </p:cNvPr>
          <p:cNvSpPr>
            <a:spLocks noGrp="1"/>
          </p:cNvSpPr>
          <p:nvPr>
            <p:ph idx="1"/>
          </p:nvPr>
        </p:nvSpPr>
        <p:spPr/>
        <p:txBody>
          <a:bodyPr/>
          <a:lstStyle/>
          <a:p>
            <a:pPr marL="0" indent="0">
              <a:buNone/>
            </a:pPr>
            <a:r>
              <a:rPr lang="pl-PL" dirty="0"/>
              <a:t>-Odzwierciedlić w sobie obraz Boży-być, stawać się obrazem Boga  </a:t>
            </a:r>
          </a:p>
          <a:p>
            <a:pPr marL="0" indent="0">
              <a:buNone/>
            </a:pPr>
            <a:r>
              <a:rPr lang="pl-PL" dirty="0"/>
              <a:t>-czerpać z ducha ,aby ten cel osiągnąć </a:t>
            </a:r>
          </a:p>
          <a:p>
            <a:pPr marL="0" indent="0">
              <a:buNone/>
            </a:pPr>
            <a:r>
              <a:rPr lang="pl-PL" dirty="0"/>
              <a:t>-zrodzić potomstwo </a:t>
            </a:r>
          </a:p>
          <a:p>
            <a:pPr marL="0" indent="0">
              <a:buNone/>
            </a:pPr>
            <a:r>
              <a:rPr lang="pl-PL" dirty="0"/>
              <a:t>-czynić sobie ziemię poddaną </a:t>
            </a:r>
          </a:p>
          <a:p>
            <a:pPr marL="0" indent="0">
              <a:buNone/>
            </a:pPr>
            <a:r>
              <a:rPr lang="pl-PL" dirty="0"/>
              <a:t> </a:t>
            </a:r>
          </a:p>
          <a:p>
            <a:pPr marL="0" indent="0">
              <a:buNone/>
            </a:pPr>
            <a:endParaRPr lang="pl-PL" dirty="0"/>
          </a:p>
        </p:txBody>
      </p:sp>
    </p:spTree>
    <p:extLst>
      <p:ext uri="{BB962C8B-B14F-4D97-AF65-F5344CB8AC3E}">
        <p14:creationId xmlns:p14="http://schemas.microsoft.com/office/powerpoint/2010/main" val="2334509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D3910754-CA45-4DDB-9C33-D7F334B2ADDB}"/>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000" b="1" dirty="0" err="1"/>
              <a:t>Dramat</a:t>
            </a:r>
            <a:r>
              <a:rPr lang="en-US" sz="5000" b="1" dirty="0"/>
              <a:t> </a:t>
            </a:r>
            <a:r>
              <a:rPr lang="en-US" sz="5000" b="1" dirty="0" err="1"/>
              <a:t>odejścia</a:t>
            </a:r>
            <a:r>
              <a:rPr lang="en-US" sz="5000" b="1" dirty="0"/>
              <a:t> od Boga  - </a:t>
            </a:r>
            <a:r>
              <a:rPr lang="en-US" sz="5000" b="1"/>
              <a:t>grzech </a:t>
            </a:r>
            <a:r>
              <a:rPr lang="en-US" sz="5000" b="1" dirty="0" err="1"/>
              <a:t>pierworodny</a:t>
            </a:r>
            <a:endParaRPr lang="en-US" sz="5000" b="1" dirty="0"/>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ymbol zastępczy zawartości 3">
            <a:extLst>
              <a:ext uri="{FF2B5EF4-FFF2-40B4-BE49-F238E27FC236}">
                <a16:creationId xmlns:a16="http://schemas.microsoft.com/office/drawing/2014/main" id="{45C61A86-A8E9-407B-8E28-121737F0311E}"/>
              </a:ext>
            </a:extLst>
          </p:cNvPr>
          <p:cNvPicPr>
            <a:picLocks noGrp="1" noChangeAspect="1"/>
          </p:cNvPicPr>
          <p:nvPr>
            <p:ph idx="1"/>
          </p:nvPr>
        </p:nvPicPr>
        <p:blipFill rotWithShape="1">
          <a:blip r:embed="rId2"/>
          <a:srcRect t="14038" r="2" b="8697"/>
          <a:stretch/>
        </p:blipFill>
        <p:spPr>
          <a:xfrm>
            <a:off x="4967264" y="95703"/>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32479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ymbole płci są rysowane na planszy przy użyciu kolorowych kred">
            <a:extLst>
              <a:ext uri="{FF2B5EF4-FFF2-40B4-BE49-F238E27FC236}">
                <a16:creationId xmlns:a16="http://schemas.microsoft.com/office/drawing/2014/main" id="{5D95DEF1-93A7-4F58-AE0F-914EE3FDB94E}"/>
              </a:ext>
            </a:extLst>
          </p:cNvPr>
          <p:cNvPicPr>
            <a:picLocks noChangeAspect="1"/>
          </p:cNvPicPr>
          <p:nvPr/>
        </p:nvPicPr>
        <p:blipFill rotWithShape="1">
          <a:blip r:embed="rId2"/>
          <a:srcRect t="15730"/>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id="{F77065D2-AC77-418E-B097-F7B026F03AE1}"/>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t>Anty -obraz</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5438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2" name="Rectangle 11">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ytuł 1">
            <a:extLst>
              <a:ext uri="{FF2B5EF4-FFF2-40B4-BE49-F238E27FC236}">
                <a16:creationId xmlns:a16="http://schemas.microsoft.com/office/drawing/2014/main" id="{F7D25B3D-D14F-4D6A-8DA4-C31FB284D630}"/>
              </a:ext>
            </a:extLst>
          </p:cNvPr>
          <p:cNvSpPr>
            <a:spLocks noGrp="1"/>
          </p:cNvSpPr>
          <p:nvPr>
            <p:ph type="title"/>
          </p:nvPr>
        </p:nvSpPr>
        <p:spPr>
          <a:xfrm>
            <a:off x="1293921" y="1108528"/>
            <a:ext cx="9906000" cy="685800"/>
          </a:xfrm>
        </p:spPr>
        <p:txBody>
          <a:bodyPr anchor="t">
            <a:normAutofit fontScale="90000"/>
          </a:bodyPr>
          <a:lstStyle/>
          <a:p>
            <a:r>
              <a:rPr lang="pl-PL" sz="4000" dirty="0"/>
              <a:t>Wypaczenia poznania –dobro i  prawda w zagrożeniu</a:t>
            </a:r>
          </a:p>
        </p:txBody>
      </p:sp>
      <p:graphicFrame>
        <p:nvGraphicFramePr>
          <p:cNvPr id="5" name="Symbol zastępczy zawartości 2">
            <a:extLst>
              <a:ext uri="{FF2B5EF4-FFF2-40B4-BE49-F238E27FC236}">
                <a16:creationId xmlns:a16="http://schemas.microsoft.com/office/drawing/2014/main" id="{1DA1DDF3-43EC-483C-A6C2-0320C966F1F1}"/>
              </a:ext>
            </a:extLst>
          </p:cNvPr>
          <p:cNvGraphicFramePr>
            <a:graphicFrameLocks noGrp="1"/>
          </p:cNvGraphicFramePr>
          <p:nvPr>
            <p:ph idx="1"/>
            <p:extLst>
              <p:ext uri="{D42A27DB-BD31-4B8C-83A1-F6EECF244321}">
                <p14:modId xmlns:p14="http://schemas.microsoft.com/office/powerpoint/2010/main" val="3517035407"/>
              </p:ext>
            </p:extLst>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0166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87FCEC4-F16F-401B-B72E-A387BC589BF0}"/>
              </a:ext>
            </a:extLst>
          </p:cNvPr>
          <p:cNvSpPr>
            <a:spLocks noGrp="1"/>
          </p:cNvSpPr>
          <p:nvPr>
            <p:ph type="title"/>
          </p:nvPr>
        </p:nvSpPr>
        <p:spPr/>
        <p:txBody>
          <a:bodyPr/>
          <a:lstStyle/>
          <a:p>
            <a:r>
              <a:rPr lang="pl-PL" dirty="0">
                <a:solidFill>
                  <a:srgbClr val="C00000"/>
                </a:solidFill>
                <a:latin typeface="Abadi" panose="020B0604020104020204" pitchFamily="34" charset="0"/>
              </a:rPr>
              <a:t>Biblia o kobiecie</a:t>
            </a:r>
          </a:p>
        </p:txBody>
      </p:sp>
      <p:sp>
        <p:nvSpPr>
          <p:cNvPr id="3" name="Symbol zastępczy zawartości 2">
            <a:extLst>
              <a:ext uri="{FF2B5EF4-FFF2-40B4-BE49-F238E27FC236}">
                <a16:creationId xmlns:a16="http://schemas.microsoft.com/office/drawing/2014/main" id="{3DCC1844-10E5-4574-8E1D-2D2C3074CF94}"/>
              </a:ext>
            </a:extLst>
          </p:cNvPr>
          <p:cNvSpPr>
            <a:spLocks noGrp="1"/>
          </p:cNvSpPr>
          <p:nvPr>
            <p:ph idx="1"/>
          </p:nvPr>
        </p:nvSpPr>
        <p:spPr/>
        <p:txBody>
          <a:bodyPr>
            <a:normAutofit fontScale="92500" lnSpcReduction="10000"/>
          </a:bodyPr>
          <a:lstStyle/>
          <a:p>
            <a:r>
              <a:rPr lang="pl-PL" dirty="0"/>
              <a:t>«Powstań, przyjaciółko ma, piękna ma, i pójdź! „ </a:t>
            </a:r>
            <a:r>
              <a:rPr lang="pl-PL" dirty="0" err="1">
                <a:solidFill>
                  <a:srgbClr val="FF0000"/>
                </a:solidFill>
              </a:rPr>
              <a:t>Pnp</a:t>
            </a:r>
            <a:r>
              <a:rPr lang="pl-PL" dirty="0">
                <a:solidFill>
                  <a:srgbClr val="FF0000"/>
                </a:solidFill>
              </a:rPr>
              <a:t> 2,10  </a:t>
            </a:r>
          </a:p>
          <a:p>
            <a:r>
              <a:rPr lang="pl-PL" dirty="0">
                <a:solidFill>
                  <a:srgbClr val="FF0000"/>
                </a:solidFill>
              </a:rPr>
              <a:t>  </a:t>
            </a:r>
          </a:p>
          <a:p>
            <a:pPr marL="0" indent="0">
              <a:buNone/>
            </a:pPr>
            <a:r>
              <a:rPr lang="pl-PL" dirty="0"/>
              <a:t>  „Będziesz prześliczną </a:t>
            </a:r>
            <a:r>
              <a:rPr lang="pl-PL" b="1" dirty="0">
                <a:solidFill>
                  <a:srgbClr val="C00000"/>
                </a:solidFill>
              </a:rPr>
              <a:t>koroną </a:t>
            </a:r>
            <a:r>
              <a:rPr lang="pl-PL" dirty="0"/>
              <a:t>w rękach Pana, królewskim </a:t>
            </a:r>
            <a:r>
              <a:rPr lang="pl-PL" b="1" dirty="0">
                <a:solidFill>
                  <a:srgbClr val="C00000"/>
                </a:solidFill>
              </a:rPr>
              <a:t>diademem</a:t>
            </a:r>
            <a:r>
              <a:rPr lang="pl-PL" dirty="0"/>
              <a:t> w dłoni twego Boga.” </a:t>
            </a:r>
            <a:r>
              <a:rPr lang="pl-PL" dirty="0">
                <a:solidFill>
                  <a:srgbClr val="FF0000"/>
                </a:solidFill>
              </a:rPr>
              <a:t>Iz 62,3 </a:t>
            </a:r>
          </a:p>
          <a:p>
            <a:pPr marL="0" indent="0">
              <a:buNone/>
            </a:pPr>
            <a:r>
              <a:rPr lang="pl-PL" dirty="0">
                <a:solidFill>
                  <a:srgbClr val="FF0000"/>
                </a:solidFill>
              </a:rPr>
              <a:t> </a:t>
            </a:r>
          </a:p>
          <a:p>
            <a:r>
              <a:rPr lang="pl-PL" dirty="0"/>
              <a:t>„Nie lękaj się więc, </a:t>
            </a:r>
            <a:r>
              <a:rPr lang="pl-PL" b="1" dirty="0">
                <a:solidFill>
                  <a:srgbClr val="C00000"/>
                </a:solidFill>
              </a:rPr>
              <a:t>moja córko</a:t>
            </a:r>
            <a:r>
              <a:rPr lang="pl-PL" dirty="0"/>
              <a:t>; wszystko, co powiedziałaś, uczynię dla ciebie, gdyż wie każdy mieszkaniec mego miasta, że jesteś </a:t>
            </a:r>
            <a:r>
              <a:rPr lang="pl-PL" b="1" dirty="0">
                <a:solidFill>
                  <a:srgbClr val="C00000"/>
                </a:solidFill>
              </a:rPr>
              <a:t>dzielną </a:t>
            </a:r>
            <a:r>
              <a:rPr lang="pl-PL" dirty="0"/>
              <a:t>kobietą</a:t>
            </a:r>
            <a:r>
              <a:rPr lang="pl-PL" dirty="0">
                <a:solidFill>
                  <a:srgbClr val="FF0000"/>
                </a:solidFill>
              </a:rPr>
              <a:t>”.  </a:t>
            </a:r>
            <a:r>
              <a:rPr lang="pl-PL" dirty="0" err="1">
                <a:solidFill>
                  <a:srgbClr val="FF0000"/>
                </a:solidFill>
              </a:rPr>
              <a:t>Rt</a:t>
            </a:r>
            <a:r>
              <a:rPr lang="pl-PL" dirty="0">
                <a:solidFill>
                  <a:srgbClr val="FF0000"/>
                </a:solidFill>
              </a:rPr>
              <a:t> 3,11  </a:t>
            </a:r>
          </a:p>
          <a:p>
            <a:endParaRPr lang="pl-PL" dirty="0">
              <a:solidFill>
                <a:srgbClr val="FF0000"/>
              </a:solidFill>
            </a:endParaRPr>
          </a:p>
          <a:p>
            <a:r>
              <a:rPr lang="pl-PL" dirty="0"/>
              <a:t> „</a:t>
            </a:r>
            <a:r>
              <a:rPr lang="pl-PL" b="1" dirty="0">
                <a:solidFill>
                  <a:srgbClr val="C00000"/>
                </a:solidFill>
              </a:rPr>
              <a:t>Niewiastę dzielną </a:t>
            </a:r>
            <a:r>
              <a:rPr lang="pl-PL" dirty="0"/>
              <a:t>kto znajdzie? Jej wartość przewyższa perły” </a:t>
            </a:r>
            <a:r>
              <a:rPr lang="pl-PL" dirty="0" err="1">
                <a:solidFill>
                  <a:srgbClr val="C00000"/>
                </a:solidFill>
              </a:rPr>
              <a:t>Prz</a:t>
            </a:r>
            <a:r>
              <a:rPr lang="pl-PL" dirty="0">
                <a:solidFill>
                  <a:srgbClr val="C00000"/>
                </a:solidFill>
              </a:rPr>
              <a:t> 31,10</a:t>
            </a:r>
          </a:p>
          <a:p>
            <a:endParaRPr lang="pl-PL" dirty="0">
              <a:solidFill>
                <a:srgbClr val="FF0000"/>
              </a:solidFill>
            </a:endParaRPr>
          </a:p>
        </p:txBody>
      </p:sp>
    </p:spTree>
    <p:extLst>
      <p:ext uri="{BB962C8B-B14F-4D97-AF65-F5344CB8AC3E}">
        <p14:creationId xmlns:p14="http://schemas.microsoft.com/office/powerpoint/2010/main" val="3847462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D6D6A91-E1BA-46C0-B460-58FF5B55AA0E}"/>
              </a:ext>
            </a:extLst>
          </p:cNvPr>
          <p:cNvSpPr>
            <a:spLocks noGrp="1"/>
          </p:cNvSpPr>
          <p:nvPr>
            <p:ph type="title"/>
          </p:nvPr>
        </p:nvSpPr>
        <p:spPr>
          <a:xfrm>
            <a:off x="696157" y="267471"/>
            <a:ext cx="10515600" cy="1325563"/>
          </a:xfrm>
        </p:spPr>
        <p:txBody>
          <a:bodyPr/>
          <a:lstStyle/>
          <a:p>
            <a:r>
              <a:rPr lang="pl-PL" dirty="0">
                <a:solidFill>
                  <a:srgbClr val="FF0000"/>
                </a:solidFill>
                <a:latin typeface="Amasis MT Pro" panose="02040504050005020304" pitchFamily="18" charset="-18"/>
              </a:rPr>
              <a:t>                           wnioski</a:t>
            </a:r>
          </a:p>
        </p:txBody>
      </p:sp>
      <p:sp>
        <p:nvSpPr>
          <p:cNvPr id="3" name="Symbol zastępczy zawartości 2">
            <a:extLst>
              <a:ext uri="{FF2B5EF4-FFF2-40B4-BE49-F238E27FC236}">
                <a16:creationId xmlns:a16="http://schemas.microsoft.com/office/drawing/2014/main" id="{EC47B1B5-49D6-4C28-B572-CBDEA1D81F47}"/>
              </a:ext>
            </a:extLst>
          </p:cNvPr>
          <p:cNvSpPr>
            <a:spLocks noGrp="1"/>
          </p:cNvSpPr>
          <p:nvPr>
            <p:ph idx="1"/>
          </p:nvPr>
        </p:nvSpPr>
        <p:spPr/>
        <p:txBody>
          <a:bodyPr/>
          <a:lstStyle/>
          <a:p>
            <a:r>
              <a:rPr lang="pl-PL" dirty="0"/>
              <a:t>Pierwszym powołaniem mężczyzny jest bycie z kobietą i dla kobiety </a:t>
            </a:r>
          </a:p>
          <a:p>
            <a:r>
              <a:rPr lang="pl-PL" dirty="0"/>
              <a:t>Powołaniem kobiety – być przy boku mężczyzny jako pomoc i towarzyszka </a:t>
            </a:r>
          </a:p>
          <a:p>
            <a:r>
              <a:rPr lang="pl-PL" dirty="0"/>
              <a:t>Przez kobiecość mężczyzna jest wezwany do relacji, wychodząc poza sferę własnego </a:t>
            </a:r>
            <a:r>
              <a:rPr lang="pl-PL" dirty="0">
                <a:solidFill>
                  <a:srgbClr val="FF0000"/>
                </a:solidFill>
              </a:rPr>
              <a:t>ja</a:t>
            </a:r>
            <a:r>
              <a:rPr lang="pl-PL" dirty="0"/>
              <a:t>  </a:t>
            </a:r>
          </a:p>
          <a:p>
            <a:r>
              <a:rPr lang="pl-PL" dirty="0"/>
              <a:t> umowna dominacja mężczyzny nad światem ma znaczenie służebne, </a:t>
            </a:r>
          </a:p>
          <a:p>
            <a:r>
              <a:rPr lang="pl-PL" dirty="0"/>
              <a:t>Im większa władza, tym większa służba  </a:t>
            </a:r>
          </a:p>
          <a:p>
            <a:r>
              <a:rPr lang="pl-PL" dirty="0"/>
              <a:t>Służba, służenie życiu to również  duchowy wymiar zadań mężczyzny  </a:t>
            </a:r>
          </a:p>
          <a:p>
            <a:endParaRPr lang="pl-PL" dirty="0"/>
          </a:p>
          <a:p>
            <a:endParaRPr lang="pl-PL" dirty="0"/>
          </a:p>
          <a:p>
            <a:endParaRPr lang="pl-PL" dirty="0"/>
          </a:p>
          <a:p>
            <a:endParaRPr lang="pl-PL" dirty="0"/>
          </a:p>
        </p:txBody>
      </p:sp>
    </p:spTree>
    <p:extLst>
      <p:ext uri="{BB962C8B-B14F-4D97-AF65-F5344CB8AC3E}">
        <p14:creationId xmlns:p14="http://schemas.microsoft.com/office/powerpoint/2010/main" val="1262858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D856E79-56B7-4E78-9FAB-26CD48FC0B34}"/>
              </a:ext>
            </a:extLst>
          </p:cNvPr>
          <p:cNvSpPr>
            <a:spLocks noGrp="1"/>
          </p:cNvSpPr>
          <p:nvPr>
            <p:ph type="title"/>
          </p:nvPr>
        </p:nvSpPr>
        <p:spPr/>
        <p:txBody>
          <a:bodyPr/>
          <a:lstStyle/>
          <a:p>
            <a:r>
              <a:rPr lang="pl-PL" dirty="0">
                <a:solidFill>
                  <a:srgbClr val="FF0000"/>
                </a:solidFill>
                <a:latin typeface="Amasis MT Pro Light" panose="02040304050005020304" pitchFamily="18" charset="-18"/>
              </a:rPr>
              <a:t>Ewa i Adam  po grzechu-skutki-zniekształcona relacja do Boga</a:t>
            </a:r>
          </a:p>
        </p:txBody>
      </p:sp>
      <p:sp>
        <p:nvSpPr>
          <p:cNvPr id="3" name="Symbol zastępczy zawartości 2">
            <a:extLst>
              <a:ext uri="{FF2B5EF4-FFF2-40B4-BE49-F238E27FC236}">
                <a16:creationId xmlns:a16="http://schemas.microsoft.com/office/drawing/2014/main" id="{2CF12141-CC16-4F45-AD33-38B68E0A8DF8}"/>
              </a:ext>
            </a:extLst>
          </p:cNvPr>
          <p:cNvSpPr>
            <a:spLocks noGrp="1"/>
          </p:cNvSpPr>
          <p:nvPr>
            <p:ph idx="1"/>
          </p:nvPr>
        </p:nvSpPr>
        <p:spPr/>
        <p:txBody>
          <a:bodyPr>
            <a:normAutofit fontScale="25000" lnSpcReduction="20000"/>
          </a:bodyPr>
          <a:lstStyle/>
          <a:p>
            <a:r>
              <a:rPr lang="pl-PL" sz="8000" dirty="0"/>
              <a:t>z towarzyszki stała się środkiem(sfera cielesności) </a:t>
            </a:r>
          </a:p>
          <a:p>
            <a:r>
              <a:rPr lang="pl-PL" sz="8000" dirty="0"/>
              <a:t>niewłaściwa relacja do potomstwa </a:t>
            </a:r>
          </a:p>
          <a:p>
            <a:r>
              <a:rPr lang="pl-PL" sz="8000" dirty="0"/>
              <a:t>unikanie obowiązków u mężczyzny  </a:t>
            </a:r>
          </a:p>
          <a:p>
            <a:r>
              <a:rPr lang="pl-PL" sz="8000" dirty="0"/>
              <a:t>jednostronny wymiar troski o rodzinę </a:t>
            </a:r>
          </a:p>
          <a:p>
            <a:r>
              <a:rPr lang="pl-PL" sz="8000" dirty="0"/>
              <a:t> brak dyscypliny w pracy nad sobą ,niewłaściwe rozłożenie sił duchowych </a:t>
            </a:r>
          </a:p>
          <a:p>
            <a:r>
              <a:rPr lang="pl-PL" sz="8000" dirty="0"/>
              <a:t>powierzchowność decyzji </a:t>
            </a:r>
          </a:p>
          <a:p>
            <a:r>
              <a:rPr lang="pl-PL" sz="8000" dirty="0"/>
              <a:t>wola dominacji  </a:t>
            </a:r>
          </a:p>
          <a:p>
            <a:r>
              <a:rPr lang="pl-PL" sz="8000" dirty="0"/>
              <a:t>Niewłaściwa relacja do mężczyzny  </a:t>
            </a:r>
          </a:p>
          <a:p>
            <a:r>
              <a:rPr lang="pl-PL" sz="8000" dirty="0" err="1"/>
              <a:t>Plotkarstwo,obmowy,niepohamowana</a:t>
            </a:r>
            <a:r>
              <a:rPr lang="pl-PL" sz="8000" dirty="0"/>
              <a:t> potrzeba zwierzanie się ,nadmierne zainteresowanie </a:t>
            </a:r>
            <a:r>
              <a:rPr lang="pl-PL" sz="8000" dirty="0" err="1"/>
              <a:t>innymi,ciekawość,wielomówstwo</a:t>
            </a:r>
            <a:r>
              <a:rPr lang="pl-PL" sz="8000" dirty="0"/>
              <a:t> ,brak dyskrecji  </a:t>
            </a:r>
          </a:p>
          <a:p>
            <a:r>
              <a:rPr lang="pl-PL" sz="8000" dirty="0"/>
              <a:t>Niebezpieczeństwo pogrążenia się w życiu popędowym </a:t>
            </a:r>
          </a:p>
          <a:p>
            <a:r>
              <a:rPr lang="pl-PL" sz="8000" dirty="0">
                <a:solidFill>
                  <a:srgbClr val="FF0000"/>
                </a:solidFill>
              </a:rPr>
              <a:t>„ I zawsze ,gdy to następuje ,staje się kusicielką ,gdy tymczasem jej została powierzona szczególna walka ze złem”</a:t>
            </a:r>
          </a:p>
          <a:p>
            <a:endParaRPr lang="pl-PL" sz="8000" dirty="0">
              <a:solidFill>
                <a:srgbClr val="FF0000"/>
              </a:solidFill>
            </a:endParaRPr>
          </a:p>
          <a:p>
            <a:endParaRPr lang="pl-PL" dirty="0"/>
          </a:p>
          <a:p>
            <a:endParaRPr lang="pl-PL" dirty="0"/>
          </a:p>
          <a:p>
            <a:r>
              <a:rPr lang="pl-PL" dirty="0"/>
              <a:t> </a:t>
            </a:r>
          </a:p>
          <a:p>
            <a:endParaRPr lang="pl-PL" dirty="0"/>
          </a:p>
        </p:txBody>
      </p:sp>
    </p:spTree>
    <p:extLst>
      <p:ext uri="{BB962C8B-B14F-4D97-AF65-F5344CB8AC3E}">
        <p14:creationId xmlns:p14="http://schemas.microsoft.com/office/powerpoint/2010/main" val="849266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2A3AA3C-8560-4F9F-8BB4-41B1973F5995}"/>
              </a:ext>
            </a:extLst>
          </p:cNvPr>
          <p:cNvSpPr>
            <a:spLocks noGrp="1"/>
          </p:cNvSpPr>
          <p:nvPr>
            <p:ph type="title"/>
          </p:nvPr>
        </p:nvSpPr>
        <p:spPr/>
        <p:txBody>
          <a:bodyPr/>
          <a:lstStyle/>
          <a:p>
            <a:r>
              <a:rPr lang="pl-PL" dirty="0"/>
              <a:t>                  </a:t>
            </a:r>
            <a:r>
              <a:rPr lang="pl-PL" dirty="0">
                <a:solidFill>
                  <a:srgbClr val="C00000"/>
                </a:solidFill>
                <a:latin typeface="Abadi" panose="020B0604020104020204" pitchFamily="34" charset="0"/>
              </a:rPr>
              <a:t>Nauka o duszy u Edyty Stein</a:t>
            </a:r>
          </a:p>
        </p:txBody>
      </p:sp>
      <p:sp>
        <p:nvSpPr>
          <p:cNvPr id="3" name="Symbol zastępczy zawartości 2">
            <a:extLst>
              <a:ext uri="{FF2B5EF4-FFF2-40B4-BE49-F238E27FC236}">
                <a16:creationId xmlns:a16="http://schemas.microsoft.com/office/drawing/2014/main" id="{E5832623-FEE5-4C90-B412-B9A6EC40E980}"/>
              </a:ext>
            </a:extLst>
          </p:cNvPr>
          <p:cNvSpPr>
            <a:spLocks noGrp="1"/>
          </p:cNvSpPr>
          <p:nvPr>
            <p:ph idx="1"/>
          </p:nvPr>
        </p:nvSpPr>
        <p:spPr/>
        <p:txBody>
          <a:bodyPr/>
          <a:lstStyle/>
          <a:p>
            <a:r>
              <a:rPr lang="pl-PL" dirty="0"/>
              <a:t>Wyróżnia w duszy część wyższą (rozum) </a:t>
            </a:r>
          </a:p>
          <a:p>
            <a:r>
              <a:rPr lang="pl-PL" dirty="0"/>
              <a:t>I część niższą (zmysły) </a:t>
            </a:r>
          </a:p>
          <a:p>
            <a:r>
              <a:rPr lang="pl-PL" dirty="0"/>
              <a:t>Człowiek jest istotą zmysłowo-duchową i wyższe siły działają w człowieku przez materiał dostarczony przez władze niższe. To znaczy nie  ma w duszy niczego ,czego wcześniej nie byłoby w zmysłach. Na gruncie życia zmysłowego wznosi się cały gmach bytu duchowego.  </a:t>
            </a:r>
          </a:p>
          <a:p>
            <a:r>
              <a:rPr lang="pl-PL" dirty="0"/>
              <a:t>W tej głębi człowiek konfrontuje się z tym wszystkim, co przyjmuje w siebie pod kątem wartości. </a:t>
            </a:r>
          </a:p>
          <a:p>
            <a:r>
              <a:rPr lang="pl-PL" dirty="0"/>
              <a:t>Siły duchowe duszy nie pochodzą od ciała.</a:t>
            </a:r>
          </a:p>
          <a:p>
            <a:pPr marL="0" indent="0">
              <a:buNone/>
            </a:pPr>
            <a:endParaRPr lang="pl-PL" dirty="0"/>
          </a:p>
        </p:txBody>
      </p:sp>
    </p:spTree>
    <p:extLst>
      <p:ext uri="{BB962C8B-B14F-4D97-AF65-F5344CB8AC3E}">
        <p14:creationId xmlns:p14="http://schemas.microsoft.com/office/powerpoint/2010/main" val="176257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65F5814-58F7-40D5-8319-8B8F8DED9325}"/>
              </a:ext>
            </a:extLst>
          </p:cNvPr>
          <p:cNvSpPr>
            <a:spLocks noGrp="1"/>
          </p:cNvSpPr>
          <p:nvPr>
            <p:ph type="title"/>
          </p:nvPr>
        </p:nvSpPr>
        <p:spPr/>
        <p:txBody>
          <a:bodyPr/>
          <a:lstStyle/>
          <a:p>
            <a:endParaRPr lang="pl-PL" dirty="0"/>
          </a:p>
        </p:txBody>
      </p:sp>
      <p:sp>
        <p:nvSpPr>
          <p:cNvPr id="3" name="Symbol zastępczy zawartości 2">
            <a:extLst>
              <a:ext uri="{FF2B5EF4-FFF2-40B4-BE49-F238E27FC236}">
                <a16:creationId xmlns:a16="http://schemas.microsoft.com/office/drawing/2014/main" id="{A859498E-B712-4C61-BF37-C6D253D90E24}"/>
              </a:ext>
            </a:extLst>
          </p:cNvPr>
          <p:cNvSpPr>
            <a:spLocks noGrp="1"/>
          </p:cNvSpPr>
          <p:nvPr>
            <p:ph idx="1"/>
          </p:nvPr>
        </p:nvSpPr>
        <p:spPr/>
        <p:txBody>
          <a:bodyPr/>
          <a:lstStyle/>
          <a:p>
            <a:r>
              <a:rPr lang="pl-PL" b="1" dirty="0" err="1">
                <a:solidFill>
                  <a:srgbClr val="FF0000"/>
                </a:solidFill>
              </a:rPr>
              <a:t>species</a:t>
            </a:r>
            <a:r>
              <a:rPr lang="pl-PL" b="1" dirty="0">
                <a:solidFill>
                  <a:srgbClr val="FF0000"/>
                </a:solidFill>
              </a:rPr>
              <a:t> </a:t>
            </a:r>
            <a:r>
              <a:rPr lang="pl-PL" dirty="0"/>
              <a:t>człowiek rozwija się jako podwójne </a:t>
            </a:r>
            <a:r>
              <a:rPr lang="pl-PL" dirty="0" err="1"/>
              <a:t>species</a:t>
            </a:r>
            <a:r>
              <a:rPr lang="pl-PL" dirty="0"/>
              <a:t> </a:t>
            </a:r>
          </a:p>
          <a:p>
            <a:r>
              <a:rPr lang="pl-PL" dirty="0"/>
              <a:t> mężczyzny  </a:t>
            </a:r>
          </a:p>
          <a:p>
            <a:r>
              <a:rPr lang="pl-PL" dirty="0"/>
              <a:t>i kobiety </a:t>
            </a:r>
          </a:p>
          <a:p>
            <a:r>
              <a:rPr lang="pl-PL" dirty="0"/>
              <a:t> Inaczej mówiąc – istotę człowieczeństwa można opisać na trzech poziomach. </a:t>
            </a:r>
          </a:p>
        </p:txBody>
      </p:sp>
    </p:spTree>
    <p:extLst>
      <p:ext uri="{BB962C8B-B14F-4D97-AF65-F5344CB8AC3E}">
        <p14:creationId xmlns:p14="http://schemas.microsoft.com/office/powerpoint/2010/main" val="1471443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704DCB3-E10D-4EDF-97B7-4A1E92DC9EE5}"/>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id="{4B0509E5-74F0-4E85-8608-1C62D2CA53DD}"/>
              </a:ext>
            </a:extLst>
          </p:cNvPr>
          <p:cNvSpPr>
            <a:spLocks noGrp="1"/>
          </p:cNvSpPr>
          <p:nvPr>
            <p:ph idx="1"/>
          </p:nvPr>
        </p:nvSpPr>
        <p:spPr/>
        <p:txBody>
          <a:bodyPr/>
          <a:lstStyle/>
          <a:p>
            <a:r>
              <a:rPr lang="pl-PL" dirty="0"/>
              <a:t>Po pierwsze, wyraźnie mówi o równości wszystkich ze względu na człowieczeństwo.  </a:t>
            </a:r>
          </a:p>
          <a:p>
            <a:r>
              <a:rPr lang="pl-PL" dirty="0"/>
              <a:t> Argumentując biblijno-teologicznie, Stein podkreśla, że „biblijne rozróżnienie płci nie uprzywilejowuje jednej kosztem drugiej. […] W Objawieniu nie zostało «zapisane» poddaństwo względem mężczyzny. Kobieta, jako towarzyszka i pomocnica, stanowi  z mężczyzną jedno – najściślejszą wspólnotę miłości, która jest harmonią”</a:t>
            </a:r>
          </a:p>
        </p:txBody>
      </p:sp>
    </p:spTree>
    <p:extLst>
      <p:ext uri="{BB962C8B-B14F-4D97-AF65-F5344CB8AC3E}">
        <p14:creationId xmlns:p14="http://schemas.microsoft.com/office/powerpoint/2010/main" val="3270056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91F0AD8-A216-433B-BA71-BA51BE0408F4}"/>
              </a:ext>
            </a:extLst>
          </p:cNvPr>
          <p:cNvSpPr>
            <a:spLocks noGrp="1"/>
          </p:cNvSpPr>
          <p:nvPr>
            <p:ph type="title"/>
          </p:nvPr>
        </p:nvSpPr>
        <p:spPr/>
        <p:txBody>
          <a:bodyPr/>
          <a:lstStyle/>
          <a:p>
            <a:endParaRPr lang="pl-PL" dirty="0"/>
          </a:p>
        </p:txBody>
      </p:sp>
      <p:sp>
        <p:nvSpPr>
          <p:cNvPr id="3" name="Symbol zastępczy zawartości 2">
            <a:extLst>
              <a:ext uri="{FF2B5EF4-FFF2-40B4-BE49-F238E27FC236}">
                <a16:creationId xmlns:a16="http://schemas.microsoft.com/office/drawing/2014/main" id="{4FF20552-A5E0-4F9C-8A12-E38BB39D8885}"/>
              </a:ext>
            </a:extLst>
          </p:cNvPr>
          <p:cNvSpPr>
            <a:spLocks noGrp="1"/>
          </p:cNvSpPr>
          <p:nvPr>
            <p:ph idx="1"/>
          </p:nvPr>
        </p:nvSpPr>
        <p:spPr/>
        <p:txBody>
          <a:bodyPr>
            <a:normAutofit lnSpcReduction="10000"/>
          </a:bodyPr>
          <a:lstStyle/>
          <a:p>
            <a:r>
              <a:rPr lang="pl-PL" b="1" dirty="0">
                <a:solidFill>
                  <a:srgbClr val="FF0000"/>
                </a:solidFill>
                <a:latin typeface="Amasis MT Pro" panose="02040504050005020304" pitchFamily="18" charset="-18"/>
              </a:rPr>
              <a:t>Po drugie:</a:t>
            </a:r>
          </a:p>
          <a:p>
            <a:r>
              <a:rPr lang="pl-PL" dirty="0">
                <a:latin typeface="Amasis MT Pro" panose="02040504050005020304" pitchFamily="18" charset="-18"/>
              </a:rPr>
              <a:t>odmienność, różnica pomiędzy płciami</a:t>
            </a:r>
          </a:p>
          <a:p>
            <a:r>
              <a:rPr lang="pl-PL" dirty="0">
                <a:latin typeface="Amasis MT Pro" panose="02040504050005020304" pitchFamily="18" charset="-18"/>
              </a:rPr>
              <a:t>Istotę kobiecości sprowadza Stein do dwóch postaw duchowych: macierzyństwa, czyli podtrzymywania życia i wszystkich jego przejawów, </a:t>
            </a:r>
          </a:p>
          <a:p>
            <a:r>
              <a:rPr lang="pl-PL" dirty="0">
                <a:latin typeface="Amasis MT Pro" panose="02040504050005020304" pitchFamily="18" charset="-18"/>
              </a:rPr>
              <a:t> oraz poznania intuicyjnego i wczuwającego się. </a:t>
            </a:r>
          </a:p>
          <a:p>
            <a:r>
              <a:rPr lang="pl-PL" dirty="0">
                <a:latin typeface="Amasis MT Pro" panose="02040504050005020304" pitchFamily="18" charset="-18"/>
              </a:rPr>
              <a:t> Warto zwrócić uwagę na epistemologiczną konsekwencję drugiej części tego spojrzenia: kategoria „wczucia” pojmowana jest nie tylko na poziomie metody poznania istoty kobiecości, ale też jako cecha charakterystyczna poznania kobiecego</a:t>
            </a:r>
          </a:p>
        </p:txBody>
      </p:sp>
    </p:spTree>
    <p:extLst>
      <p:ext uri="{BB962C8B-B14F-4D97-AF65-F5344CB8AC3E}">
        <p14:creationId xmlns:p14="http://schemas.microsoft.com/office/powerpoint/2010/main" val="2630548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FB96AF3-77FE-4945-82E9-D0F0FAE40A3A}"/>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id="{4BB0C08F-8925-4D26-BB0C-8CC2E436FB62}"/>
              </a:ext>
            </a:extLst>
          </p:cNvPr>
          <p:cNvSpPr>
            <a:spLocks noGrp="1"/>
          </p:cNvSpPr>
          <p:nvPr>
            <p:ph idx="1"/>
          </p:nvPr>
        </p:nvSpPr>
        <p:spPr/>
        <p:txBody>
          <a:bodyPr/>
          <a:lstStyle/>
          <a:p>
            <a:r>
              <a:rPr lang="pl-PL" dirty="0">
                <a:solidFill>
                  <a:srgbClr val="FF0000"/>
                </a:solidFill>
                <a:latin typeface="Amasis MT Pro" panose="02040504050005020304" pitchFamily="18" charset="-18"/>
              </a:rPr>
              <a:t>Po trzecie: </a:t>
            </a:r>
          </a:p>
          <a:p>
            <a:r>
              <a:rPr lang="pl-PL" dirty="0">
                <a:latin typeface="Amasis MT Pro" panose="02040504050005020304" pitchFamily="18" charset="-18"/>
              </a:rPr>
              <a:t> Edyta Stein pisze o indywidualności, która powoduje, że  w każdym mężczyźnie i każdej kobiecie owo </a:t>
            </a:r>
            <a:r>
              <a:rPr lang="pl-PL" dirty="0" err="1">
                <a:solidFill>
                  <a:srgbClr val="FF0000"/>
                </a:solidFill>
                <a:latin typeface="Amasis MT Pro" panose="02040504050005020304" pitchFamily="18" charset="-18"/>
              </a:rPr>
              <a:t>species</a:t>
            </a:r>
            <a:r>
              <a:rPr lang="pl-PL" dirty="0">
                <a:solidFill>
                  <a:srgbClr val="FF0000"/>
                </a:solidFill>
                <a:latin typeface="Amasis MT Pro" panose="02040504050005020304" pitchFamily="18" charset="-18"/>
              </a:rPr>
              <a:t> </a:t>
            </a:r>
            <a:r>
              <a:rPr lang="pl-PL" dirty="0">
                <a:latin typeface="Amasis MT Pro" panose="02040504050005020304" pitchFamily="18" charset="-18"/>
              </a:rPr>
              <a:t>charakterystyczne dla danej płci niekoniecznie musi realizować się w pełni albo nawet może być całkowicie niezgodne z przyjętą zasadą cech </a:t>
            </a:r>
            <a:r>
              <a:rPr lang="pl-PL" b="1" dirty="0">
                <a:latin typeface="Amasis MT Pro" panose="02040504050005020304" pitchFamily="18" charset="-18"/>
              </a:rPr>
              <a:t>charakterystycznych</a:t>
            </a:r>
            <a:r>
              <a:rPr lang="pl-PL" dirty="0">
                <a:latin typeface="Amasis MT Pro" panose="02040504050005020304" pitchFamily="18" charset="-18"/>
              </a:rPr>
              <a:t> dla danej płci. </a:t>
            </a:r>
          </a:p>
        </p:txBody>
      </p:sp>
    </p:spTree>
    <p:extLst>
      <p:ext uri="{BB962C8B-B14F-4D97-AF65-F5344CB8AC3E}">
        <p14:creationId xmlns:p14="http://schemas.microsoft.com/office/powerpoint/2010/main" val="2002249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0A50B70-605D-44F5-8174-C1AA7080D7F4}"/>
              </a:ext>
            </a:extLst>
          </p:cNvPr>
          <p:cNvSpPr>
            <a:spLocks noGrp="1"/>
          </p:cNvSpPr>
          <p:nvPr>
            <p:ph type="title"/>
          </p:nvPr>
        </p:nvSpPr>
        <p:spPr/>
        <p:txBody>
          <a:bodyPr/>
          <a:lstStyle/>
          <a:p>
            <a:r>
              <a:rPr lang="pl-PL" b="1" dirty="0">
                <a:solidFill>
                  <a:srgbClr val="FF0000"/>
                </a:solidFill>
                <a:latin typeface="Amasis MT Pro" panose="02040504050005020304" pitchFamily="18" charset="-18"/>
              </a:rPr>
              <a:t>   Żadna kobieta nie jest tylko kobietą</a:t>
            </a:r>
          </a:p>
        </p:txBody>
      </p:sp>
      <p:sp>
        <p:nvSpPr>
          <p:cNvPr id="3" name="Symbol zastępczy zawartości 2">
            <a:extLst>
              <a:ext uri="{FF2B5EF4-FFF2-40B4-BE49-F238E27FC236}">
                <a16:creationId xmlns:a16="http://schemas.microsoft.com/office/drawing/2014/main" id="{38DCD7D8-D599-4666-A7F4-4DC5731A6CA6}"/>
              </a:ext>
            </a:extLst>
          </p:cNvPr>
          <p:cNvSpPr>
            <a:spLocks noGrp="1"/>
          </p:cNvSpPr>
          <p:nvPr>
            <p:ph idx="1"/>
          </p:nvPr>
        </p:nvSpPr>
        <p:spPr/>
        <p:txBody>
          <a:bodyPr>
            <a:normAutofit lnSpcReduction="10000"/>
          </a:bodyPr>
          <a:lstStyle/>
          <a:p>
            <a:r>
              <a:rPr lang="pl-PL" dirty="0"/>
              <a:t> „Nie każda kobieta ucieleśnia w pełni kobiecą istotę. Różne indywidua wykazują różne właściwości, a nawet pokrewieństwo  z istotą męską, uzdalniające do działania niespecyficznie kobiecego”. </a:t>
            </a:r>
          </a:p>
          <a:p>
            <a:r>
              <a:rPr lang="pl-PL" dirty="0"/>
              <a:t>Stein zwraca przy tym uwagę, że przykładem takich zawodów-powołań są święci i zakonnicy. W pewnym sensie przekraczają oni granicę płci: święci mężczyźni mają cechy kobiece, święte kobiety – męskie.  </a:t>
            </a:r>
          </a:p>
          <a:p>
            <a:r>
              <a:rPr lang="pl-PL" dirty="0"/>
              <a:t> To fundamentalne rozróżnienie natury kobiecej od konkretnej kobiety pozwala E. Stein wielokrotnie powtarzać, że nie istnieje żaden zawód, którego nie mogłaby kobieta wykonywać, i że w związku z tym podział zawodów na męskie i kobiece nie da się utrzymać.</a:t>
            </a:r>
          </a:p>
        </p:txBody>
      </p:sp>
    </p:spTree>
    <p:extLst>
      <p:ext uri="{BB962C8B-B14F-4D97-AF65-F5344CB8AC3E}">
        <p14:creationId xmlns:p14="http://schemas.microsoft.com/office/powerpoint/2010/main" val="4074034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ytuł 1">
            <a:extLst>
              <a:ext uri="{FF2B5EF4-FFF2-40B4-BE49-F238E27FC236}">
                <a16:creationId xmlns:a16="http://schemas.microsoft.com/office/drawing/2014/main" id="{3815A66C-5957-4926-A37D-6AF227F4972F}"/>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400" kern="1200">
                <a:solidFill>
                  <a:srgbClr val="FFFFFF"/>
                </a:solidFill>
                <a:latin typeface="+mj-lt"/>
                <a:ea typeface="+mj-ea"/>
                <a:cs typeface="+mj-cs"/>
              </a:rPr>
              <a:t>Równość –odmienność-indywidualność</a:t>
            </a:r>
          </a:p>
        </p:txBody>
      </p:sp>
      <p:pic>
        <p:nvPicPr>
          <p:cNvPr id="4" name="Symbol zastępczy zawartości 3">
            <a:extLst>
              <a:ext uri="{FF2B5EF4-FFF2-40B4-BE49-F238E27FC236}">
                <a16:creationId xmlns:a16="http://schemas.microsoft.com/office/drawing/2014/main" id="{A2E8EA46-1A02-4FFF-9ACB-D9222A61CB86}"/>
              </a:ext>
            </a:extLst>
          </p:cNvPr>
          <p:cNvPicPr>
            <a:picLocks noGrp="1" noChangeAspect="1"/>
          </p:cNvPicPr>
          <p:nvPr>
            <p:ph idx="1"/>
          </p:nvPr>
        </p:nvPicPr>
        <p:blipFill>
          <a:blip r:embed="rId2"/>
          <a:stretch>
            <a:fillRect/>
          </a:stretch>
        </p:blipFill>
        <p:spPr>
          <a:xfrm>
            <a:off x="5153510" y="467208"/>
            <a:ext cx="5923584" cy="5923584"/>
          </a:xfrm>
          <a:prstGeom prst="rect">
            <a:avLst/>
          </a:prstGeom>
        </p:spPr>
      </p:pic>
    </p:spTree>
    <p:extLst>
      <p:ext uri="{BB962C8B-B14F-4D97-AF65-F5344CB8AC3E}">
        <p14:creationId xmlns:p14="http://schemas.microsoft.com/office/powerpoint/2010/main" val="592711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2">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ytuł 1">
            <a:extLst>
              <a:ext uri="{FF2B5EF4-FFF2-40B4-BE49-F238E27FC236}">
                <a16:creationId xmlns:a16="http://schemas.microsoft.com/office/drawing/2014/main" id="{CE4CC3DB-0FFE-4333-AC4B-0A448354F25C}"/>
              </a:ext>
            </a:extLst>
          </p:cNvPr>
          <p:cNvSpPr>
            <a:spLocks noGrp="1"/>
          </p:cNvSpPr>
          <p:nvPr>
            <p:ph type="title"/>
          </p:nvPr>
        </p:nvSpPr>
        <p:spPr>
          <a:xfrm>
            <a:off x="838200" y="609600"/>
            <a:ext cx="3739341" cy="1330839"/>
          </a:xfrm>
        </p:spPr>
        <p:txBody>
          <a:bodyPr vert="horz" lIns="91440" tIns="45720" rIns="91440" bIns="45720" rtlCol="0" anchor="ctr">
            <a:normAutofit/>
          </a:bodyPr>
          <a:lstStyle/>
          <a:p>
            <a:endParaRPr lang="en-US" sz="4400" kern="1200" dirty="0">
              <a:solidFill>
                <a:schemeClr val="tx1"/>
              </a:solidFill>
              <a:latin typeface="+mj-lt"/>
              <a:ea typeface="+mj-ea"/>
              <a:cs typeface="+mj-cs"/>
            </a:endParaRPr>
          </a:p>
        </p:txBody>
      </p:sp>
      <p:sp>
        <p:nvSpPr>
          <p:cNvPr id="6" name="pole tekstowe 5">
            <a:extLst>
              <a:ext uri="{FF2B5EF4-FFF2-40B4-BE49-F238E27FC236}">
                <a16:creationId xmlns:a16="http://schemas.microsoft.com/office/drawing/2014/main" id="{072B30EC-901E-4654-95D0-74CC75DF021A}"/>
              </a:ext>
            </a:extLst>
          </p:cNvPr>
          <p:cNvSpPr txBox="1"/>
          <p:nvPr/>
        </p:nvSpPr>
        <p:spPr>
          <a:xfrm>
            <a:off x="862366" y="2194102"/>
            <a:ext cx="3427001" cy="3908586"/>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400" dirty="0" err="1">
                <a:solidFill>
                  <a:srgbClr val="FF0000"/>
                </a:solidFill>
              </a:rPr>
              <a:t>Jeśli</a:t>
            </a:r>
            <a:r>
              <a:rPr lang="en-US" sz="2400" dirty="0">
                <a:solidFill>
                  <a:srgbClr val="FF0000"/>
                </a:solidFill>
              </a:rPr>
              <a:t> </a:t>
            </a:r>
            <a:r>
              <a:rPr lang="en-US" sz="2400" dirty="0" err="1">
                <a:solidFill>
                  <a:srgbClr val="FF0000"/>
                </a:solidFill>
              </a:rPr>
              <a:t>kobieta</a:t>
            </a:r>
            <a:r>
              <a:rPr lang="en-US" sz="2400" dirty="0">
                <a:solidFill>
                  <a:srgbClr val="FF0000"/>
                </a:solidFill>
              </a:rPr>
              <a:t>  jest </a:t>
            </a:r>
            <a:r>
              <a:rPr lang="en-US" sz="2400" dirty="0" err="1">
                <a:solidFill>
                  <a:srgbClr val="FF0000"/>
                </a:solidFill>
              </a:rPr>
              <a:t>ograniczona</a:t>
            </a:r>
            <a:r>
              <a:rPr lang="en-US" sz="2400" dirty="0">
                <a:solidFill>
                  <a:srgbClr val="FF0000"/>
                </a:solidFill>
              </a:rPr>
              <a:t> </a:t>
            </a:r>
            <a:r>
              <a:rPr lang="en-US" sz="2400" dirty="0" err="1">
                <a:solidFill>
                  <a:srgbClr val="FF0000"/>
                </a:solidFill>
              </a:rPr>
              <a:t>wyłącznie</a:t>
            </a:r>
            <a:r>
              <a:rPr lang="en-US" sz="2400" dirty="0">
                <a:solidFill>
                  <a:srgbClr val="FF0000"/>
                </a:solidFill>
              </a:rPr>
              <a:t> do </a:t>
            </a:r>
            <a:r>
              <a:rPr lang="en-US" sz="2400" dirty="0" err="1">
                <a:solidFill>
                  <a:srgbClr val="FF0000"/>
                </a:solidFill>
              </a:rPr>
              <a:t>macierzyństwa</a:t>
            </a:r>
            <a:r>
              <a:rPr lang="en-US" sz="2400" dirty="0">
                <a:solidFill>
                  <a:srgbClr val="FF0000"/>
                </a:solidFill>
              </a:rPr>
              <a:t>, </a:t>
            </a:r>
            <a:r>
              <a:rPr lang="en-US" sz="2400" dirty="0" err="1">
                <a:solidFill>
                  <a:srgbClr val="FF0000"/>
                </a:solidFill>
              </a:rPr>
              <a:t>jakie</a:t>
            </a:r>
            <a:r>
              <a:rPr lang="en-US" sz="2400" dirty="0">
                <a:solidFill>
                  <a:srgbClr val="FF0000"/>
                </a:solidFill>
              </a:rPr>
              <a:t> </a:t>
            </a:r>
            <a:r>
              <a:rPr lang="en-US" sz="2400" dirty="0" err="1">
                <a:solidFill>
                  <a:srgbClr val="FF0000"/>
                </a:solidFill>
              </a:rPr>
              <a:t>zatem</a:t>
            </a:r>
            <a:r>
              <a:rPr lang="en-US" sz="2400" dirty="0">
                <a:solidFill>
                  <a:srgbClr val="FF0000"/>
                </a:solidFill>
              </a:rPr>
              <a:t> </a:t>
            </a:r>
            <a:r>
              <a:rPr lang="en-US" sz="2400" dirty="0" err="1">
                <a:solidFill>
                  <a:srgbClr val="FF0000"/>
                </a:solidFill>
              </a:rPr>
              <a:t>opcje</a:t>
            </a:r>
            <a:r>
              <a:rPr lang="en-US" sz="2400" dirty="0">
                <a:solidFill>
                  <a:srgbClr val="FF0000"/>
                </a:solidFill>
              </a:rPr>
              <a:t> ma do </a:t>
            </a:r>
            <a:r>
              <a:rPr lang="en-US" sz="2400" dirty="0" err="1">
                <a:solidFill>
                  <a:srgbClr val="FF0000"/>
                </a:solidFill>
              </a:rPr>
              <a:t>wyboru</a:t>
            </a:r>
            <a:r>
              <a:rPr lang="en-US" sz="2400" dirty="0">
                <a:solidFill>
                  <a:srgbClr val="FF0000"/>
                </a:solidFill>
              </a:rPr>
              <a:t> </a:t>
            </a:r>
            <a:r>
              <a:rPr lang="en-US" sz="2400" dirty="0" err="1">
                <a:solidFill>
                  <a:srgbClr val="FF0000"/>
                </a:solidFill>
              </a:rPr>
              <a:t>i</a:t>
            </a:r>
            <a:r>
              <a:rPr lang="en-US" sz="2400" dirty="0">
                <a:solidFill>
                  <a:srgbClr val="FF0000"/>
                </a:solidFill>
              </a:rPr>
              <a:t> </a:t>
            </a:r>
            <a:r>
              <a:rPr lang="en-US" sz="2400" dirty="0" err="1">
                <a:solidFill>
                  <a:srgbClr val="FF0000"/>
                </a:solidFill>
              </a:rPr>
              <a:t>gdzie</a:t>
            </a:r>
            <a:r>
              <a:rPr lang="en-US" sz="2400" dirty="0">
                <a:solidFill>
                  <a:srgbClr val="FF0000"/>
                </a:solidFill>
              </a:rPr>
              <a:t> </a:t>
            </a:r>
            <a:r>
              <a:rPr lang="en-US" sz="2400" dirty="0" err="1">
                <a:solidFill>
                  <a:srgbClr val="FF0000"/>
                </a:solidFill>
              </a:rPr>
              <a:t>znajduje</a:t>
            </a:r>
            <a:r>
              <a:rPr lang="en-US" sz="2400" dirty="0">
                <a:solidFill>
                  <a:srgbClr val="FF0000"/>
                </a:solidFill>
              </a:rPr>
              <a:t> </a:t>
            </a:r>
            <a:r>
              <a:rPr lang="en-US" sz="2400" dirty="0" err="1">
                <a:solidFill>
                  <a:srgbClr val="FF0000"/>
                </a:solidFill>
              </a:rPr>
              <a:t>się</a:t>
            </a:r>
            <a:r>
              <a:rPr lang="en-US" sz="2400" dirty="0">
                <a:solidFill>
                  <a:srgbClr val="FF0000"/>
                </a:solidFill>
              </a:rPr>
              <a:t> </a:t>
            </a:r>
            <a:r>
              <a:rPr lang="en-US" sz="2400" dirty="0" err="1">
                <a:solidFill>
                  <a:srgbClr val="FF0000"/>
                </a:solidFill>
              </a:rPr>
              <a:t>granica</a:t>
            </a:r>
            <a:r>
              <a:rPr lang="en-US" sz="2400" dirty="0">
                <a:solidFill>
                  <a:srgbClr val="FF0000"/>
                </a:solidFill>
              </a:rPr>
              <a:t> </a:t>
            </a:r>
            <a:r>
              <a:rPr lang="en-US" sz="2400" dirty="0" err="1">
                <a:solidFill>
                  <a:srgbClr val="FF0000"/>
                </a:solidFill>
              </a:rPr>
              <a:t>tego</a:t>
            </a:r>
            <a:r>
              <a:rPr lang="en-US" sz="2400" dirty="0">
                <a:solidFill>
                  <a:srgbClr val="FF0000"/>
                </a:solidFill>
              </a:rPr>
              <a:t>, </a:t>
            </a:r>
            <a:r>
              <a:rPr lang="en-US" sz="2400" dirty="0" err="1">
                <a:solidFill>
                  <a:srgbClr val="FF0000"/>
                </a:solidFill>
              </a:rPr>
              <a:t>czym</a:t>
            </a:r>
            <a:r>
              <a:rPr lang="en-US" sz="2400" dirty="0">
                <a:solidFill>
                  <a:srgbClr val="FF0000"/>
                </a:solidFill>
              </a:rPr>
              <a:t> </a:t>
            </a:r>
            <a:r>
              <a:rPr lang="en-US" sz="2400" dirty="0" err="1">
                <a:solidFill>
                  <a:srgbClr val="FF0000"/>
                </a:solidFill>
              </a:rPr>
              <a:t>może</a:t>
            </a:r>
            <a:r>
              <a:rPr lang="en-US" sz="2400" dirty="0">
                <a:solidFill>
                  <a:srgbClr val="FF0000"/>
                </a:solidFill>
              </a:rPr>
              <a:t> </a:t>
            </a:r>
            <a:r>
              <a:rPr lang="en-US" sz="2400" dirty="0" err="1">
                <a:solidFill>
                  <a:srgbClr val="FF0000"/>
                </a:solidFill>
              </a:rPr>
              <a:t>się</a:t>
            </a:r>
            <a:r>
              <a:rPr lang="en-US" sz="2400" dirty="0">
                <a:solidFill>
                  <a:srgbClr val="FF0000"/>
                </a:solidFill>
              </a:rPr>
              <a:t> </a:t>
            </a:r>
            <a:r>
              <a:rPr lang="en-US" sz="2400" dirty="0" err="1">
                <a:solidFill>
                  <a:srgbClr val="FF0000"/>
                </a:solidFill>
              </a:rPr>
              <a:t>zajmować</a:t>
            </a:r>
            <a:r>
              <a:rPr lang="en-US" sz="2400" dirty="0">
                <a:solidFill>
                  <a:srgbClr val="FF0000"/>
                </a:solidFill>
              </a:rPr>
              <a:t>? Edyta </a:t>
            </a:r>
            <a:r>
              <a:rPr lang="en-US" sz="2400" dirty="0" err="1">
                <a:solidFill>
                  <a:srgbClr val="FF0000"/>
                </a:solidFill>
              </a:rPr>
              <a:t>twierdzi</a:t>
            </a:r>
            <a:r>
              <a:rPr lang="en-US" sz="2400" dirty="0">
                <a:solidFill>
                  <a:srgbClr val="FF0000"/>
                </a:solidFill>
              </a:rPr>
              <a:t>, </a:t>
            </a:r>
            <a:r>
              <a:rPr lang="en-US" sz="2400" dirty="0" err="1">
                <a:solidFill>
                  <a:srgbClr val="FF0000"/>
                </a:solidFill>
              </a:rPr>
              <a:t>że</a:t>
            </a:r>
            <a:r>
              <a:rPr lang="en-US" sz="2400" dirty="0">
                <a:solidFill>
                  <a:srgbClr val="FF0000"/>
                </a:solidFill>
              </a:rPr>
              <a:t> </a:t>
            </a:r>
            <a:r>
              <a:rPr lang="en-US" sz="2400" dirty="0" err="1">
                <a:solidFill>
                  <a:srgbClr val="FF0000"/>
                </a:solidFill>
              </a:rPr>
              <a:t>lista</a:t>
            </a:r>
            <a:r>
              <a:rPr lang="en-US" sz="2400" dirty="0">
                <a:solidFill>
                  <a:srgbClr val="FF0000"/>
                </a:solidFill>
              </a:rPr>
              <a:t> jest </a:t>
            </a:r>
            <a:r>
              <a:rPr lang="en-US" sz="2400" dirty="0" err="1">
                <a:solidFill>
                  <a:srgbClr val="FF0000"/>
                </a:solidFill>
              </a:rPr>
              <a:t>nieskończona</a:t>
            </a:r>
            <a:r>
              <a:rPr lang="en-US" sz="2400" dirty="0">
                <a:solidFill>
                  <a:srgbClr val="FF0000"/>
                </a:solidFill>
              </a:rPr>
              <a:t>, a </a:t>
            </a:r>
            <a:r>
              <a:rPr lang="en-US" sz="2400" dirty="0" err="1">
                <a:solidFill>
                  <a:srgbClr val="FF0000"/>
                </a:solidFill>
              </a:rPr>
              <a:t>możliwe</a:t>
            </a:r>
            <a:r>
              <a:rPr lang="en-US" sz="2400" dirty="0">
                <a:solidFill>
                  <a:srgbClr val="FF0000"/>
                </a:solidFill>
              </a:rPr>
              <a:t> </a:t>
            </a:r>
            <a:r>
              <a:rPr lang="en-US" sz="2400" dirty="0" err="1">
                <a:solidFill>
                  <a:srgbClr val="FF0000"/>
                </a:solidFill>
              </a:rPr>
              <a:t>powołania</a:t>
            </a:r>
            <a:r>
              <a:rPr lang="en-US" sz="2400" dirty="0">
                <a:solidFill>
                  <a:srgbClr val="FF0000"/>
                </a:solidFill>
              </a:rPr>
              <a:t> </a:t>
            </a:r>
            <a:r>
              <a:rPr lang="en-US" sz="2400" dirty="0" err="1">
                <a:solidFill>
                  <a:srgbClr val="FF0000"/>
                </a:solidFill>
              </a:rPr>
              <a:t>dostępne</a:t>
            </a:r>
            <a:r>
              <a:rPr lang="en-US" sz="2400" dirty="0">
                <a:solidFill>
                  <a:srgbClr val="FF0000"/>
                </a:solidFill>
              </a:rPr>
              <a:t> </a:t>
            </a:r>
            <a:r>
              <a:rPr lang="en-US" sz="2400" dirty="0" err="1">
                <a:solidFill>
                  <a:srgbClr val="FF0000"/>
                </a:solidFill>
              </a:rPr>
              <a:t>dla</a:t>
            </a:r>
            <a:r>
              <a:rPr lang="en-US" sz="2400" dirty="0">
                <a:solidFill>
                  <a:srgbClr val="FF0000"/>
                </a:solidFill>
              </a:rPr>
              <a:t> </a:t>
            </a:r>
            <a:r>
              <a:rPr lang="en-US" sz="2400" dirty="0" err="1">
                <a:solidFill>
                  <a:srgbClr val="FF0000"/>
                </a:solidFill>
              </a:rPr>
              <a:t>kobiety</a:t>
            </a:r>
            <a:r>
              <a:rPr lang="en-US" sz="2400" dirty="0">
                <a:solidFill>
                  <a:srgbClr val="FF0000"/>
                </a:solidFill>
              </a:rPr>
              <a:t> to </a:t>
            </a:r>
            <a:r>
              <a:rPr lang="en-US" sz="2400" dirty="0" err="1">
                <a:solidFill>
                  <a:srgbClr val="FF0000"/>
                </a:solidFill>
              </a:rPr>
              <a:t>takie</a:t>
            </a:r>
            <a:r>
              <a:rPr lang="en-US" sz="2400" dirty="0">
                <a:solidFill>
                  <a:srgbClr val="FF0000"/>
                </a:solidFill>
              </a:rPr>
              <a:t>, w </a:t>
            </a:r>
            <a:r>
              <a:rPr lang="en-US" sz="2400" dirty="0" err="1">
                <a:solidFill>
                  <a:srgbClr val="FF0000"/>
                </a:solidFill>
              </a:rPr>
              <a:t>których</a:t>
            </a:r>
            <a:r>
              <a:rPr lang="en-US" sz="2400" dirty="0">
                <a:solidFill>
                  <a:srgbClr val="FF0000"/>
                </a:solidFill>
              </a:rPr>
              <a:t> </a:t>
            </a:r>
            <a:r>
              <a:rPr lang="en-US" sz="2400" dirty="0" err="1">
                <a:solidFill>
                  <a:srgbClr val="FF0000"/>
                </a:solidFill>
              </a:rPr>
              <a:t>jej</a:t>
            </a:r>
            <a:r>
              <a:rPr lang="en-US" sz="2400" dirty="0">
                <a:solidFill>
                  <a:srgbClr val="FF0000"/>
                </a:solidFill>
              </a:rPr>
              <a:t> </a:t>
            </a:r>
            <a:r>
              <a:rPr lang="en-US" sz="2400" dirty="0" err="1">
                <a:solidFill>
                  <a:srgbClr val="FF0000"/>
                </a:solidFill>
              </a:rPr>
              <a:t>dusza</a:t>
            </a:r>
            <a:r>
              <a:rPr lang="en-US" sz="2400" dirty="0">
                <a:solidFill>
                  <a:srgbClr val="FF0000"/>
                </a:solidFill>
              </a:rPr>
              <a:t> </a:t>
            </a:r>
            <a:r>
              <a:rPr lang="en-US" sz="2400" dirty="0" err="1">
                <a:solidFill>
                  <a:srgbClr val="FF0000"/>
                </a:solidFill>
              </a:rPr>
              <a:t>znajdzie</a:t>
            </a:r>
            <a:r>
              <a:rPr lang="en-US" sz="2400" dirty="0">
                <a:solidFill>
                  <a:srgbClr val="FF0000"/>
                </a:solidFill>
              </a:rPr>
              <a:t> </a:t>
            </a:r>
            <a:r>
              <a:rPr lang="en-US" sz="2400" dirty="0" err="1">
                <a:solidFill>
                  <a:srgbClr val="FF0000"/>
                </a:solidFill>
              </a:rPr>
              <a:t>prawdziwą</a:t>
            </a:r>
            <a:r>
              <a:rPr lang="en-US" sz="2400" dirty="0">
                <a:solidFill>
                  <a:srgbClr val="FF0000"/>
                </a:solidFill>
              </a:rPr>
              <a:t> </a:t>
            </a:r>
            <a:r>
              <a:rPr lang="en-US" sz="2400" dirty="0" err="1">
                <a:solidFill>
                  <a:srgbClr val="FF0000"/>
                </a:solidFill>
              </a:rPr>
              <a:t>godność</a:t>
            </a:r>
            <a:endParaRPr lang="en-US" sz="2400" dirty="0">
              <a:solidFill>
                <a:srgbClr val="FF0000"/>
              </a:solidFill>
            </a:endParaRPr>
          </a:p>
        </p:txBody>
      </p:sp>
      <p:pic>
        <p:nvPicPr>
          <p:cNvPr id="4" name="Symbol zastępczy zawartości 3">
            <a:extLst>
              <a:ext uri="{FF2B5EF4-FFF2-40B4-BE49-F238E27FC236}">
                <a16:creationId xmlns:a16="http://schemas.microsoft.com/office/drawing/2014/main" id="{FA77EC95-B527-4E77-B034-FDBD8AE09A90}"/>
              </a:ext>
            </a:extLst>
          </p:cNvPr>
          <p:cNvPicPr>
            <a:picLocks noGrp="1" noChangeAspect="1"/>
          </p:cNvPicPr>
          <p:nvPr>
            <p:ph idx="1"/>
          </p:nvPr>
        </p:nvPicPr>
        <p:blipFill>
          <a:blip r:embed="rId2"/>
          <a:stretch>
            <a:fillRect/>
          </a:stretch>
        </p:blipFill>
        <p:spPr>
          <a:xfrm>
            <a:off x="5744073" y="661916"/>
            <a:ext cx="6238377" cy="6238377"/>
          </a:xfrm>
          <a:prstGeom prst="rect">
            <a:avLst/>
          </a:prstGeom>
        </p:spPr>
      </p:pic>
    </p:spTree>
    <p:extLst>
      <p:ext uri="{BB962C8B-B14F-4D97-AF65-F5344CB8AC3E}">
        <p14:creationId xmlns:p14="http://schemas.microsoft.com/office/powerpoint/2010/main" val="1212156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1DF2881-FF1A-4856-AC0F-A50158C0A69B}"/>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3700" kern="1200">
                <a:solidFill>
                  <a:srgbClr val="FFFFFF"/>
                </a:solidFill>
                <a:latin typeface="+mj-lt"/>
                <a:ea typeface="+mj-ea"/>
                <a:cs typeface="+mj-cs"/>
              </a:rPr>
              <a:t>Elementy składowe człowieka w ujęciu fenomenologii</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Symbol zastępczy zawartości 3">
            <a:extLst>
              <a:ext uri="{FF2B5EF4-FFF2-40B4-BE49-F238E27FC236}">
                <a16:creationId xmlns:a16="http://schemas.microsoft.com/office/drawing/2014/main" id="{125A1C48-C7EA-4887-8E63-0C99C59F8896}"/>
              </a:ext>
            </a:extLst>
          </p:cNvPr>
          <p:cNvPicPr>
            <a:picLocks noGrp="1" noChangeAspect="1"/>
          </p:cNvPicPr>
          <p:nvPr>
            <p:ph idx="1"/>
          </p:nvPr>
        </p:nvPicPr>
        <p:blipFill>
          <a:blip r:embed="rId2"/>
          <a:stretch>
            <a:fillRect/>
          </a:stretch>
        </p:blipFill>
        <p:spPr>
          <a:xfrm>
            <a:off x="6607548" y="492573"/>
            <a:ext cx="3646093" cy="5880796"/>
          </a:xfrm>
          <a:prstGeom prst="rect">
            <a:avLst/>
          </a:prstGeom>
        </p:spPr>
      </p:pic>
    </p:spTree>
    <p:extLst>
      <p:ext uri="{BB962C8B-B14F-4D97-AF65-F5344CB8AC3E}">
        <p14:creationId xmlns:p14="http://schemas.microsoft.com/office/powerpoint/2010/main" val="9247813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5F63FF5A-B9E2-4989-825C-C62CD37CBB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1F55BFAE-8F84-4EC8-9D42-EDB30F565A78}"/>
              </a:ext>
            </a:extLst>
          </p:cNvPr>
          <p:cNvSpPr>
            <a:spLocks noGrp="1"/>
          </p:cNvSpPr>
          <p:nvPr>
            <p:ph type="title"/>
          </p:nvPr>
        </p:nvSpPr>
        <p:spPr>
          <a:xfrm>
            <a:off x="648930" y="629266"/>
            <a:ext cx="3605572" cy="1676603"/>
          </a:xfrm>
        </p:spPr>
        <p:txBody>
          <a:bodyPr vert="horz" lIns="91440" tIns="45720" rIns="91440" bIns="45720" rtlCol="0" anchor="ctr">
            <a:normAutofit/>
          </a:bodyPr>
          <a:lstStyle/>
          <a:p>
            <a:r>
              <a:rPr lang="pl-PL" sz="4000" dirty="0">
                <a:solidFill>
                  <a:srgbClr val="FF0000"/>
                </a:solidFill>
                <a:latin typeface="Amasis MT Pro" panose="02040504050005020304" pitchFamily="18" charset="-18"/>
              </a:rPr>
              <a:t>Ważność relacji </a:t>
            </a:r>
            <a:br>
              <a:rPr lang="pl-PL" sz="4000" dirty="0">
                <a:solidFill>
                  <a:srgbClr val="FF0000"/>
                </a:solidFill>
                <a:latin typeface="Amasis MT Pro" panose="02040504050005020304" pitchFamily="18" charset="-18"/>
              </a:rPr>
            </a:br>
            <a:r>
              <a:rPr lang="pl-PL" sz="4000" dirty="0">
                <a:solidFill>
                  <a:srgbClr val="FF0000"/>
                </a:solidFill>
                <a:latin typeface="Amasis MT Pro" panose="02040504050005020304" pitchFamily="18" charset="-18"/>
              </a:rPr>
              <a:t>w życiu kobiety</a:t>
            </a:r>
            <a:endParaRPr lang="en-US" sz="4000" dirty="0">
              <a:solidFill>
                <a:srgbClr val="FF0000"/>
              </a:solidFill>
              <a:latin typeface="Amasis MT Pro" panose="02040504050005020304" pitchFamily="18" charset="-18"/>
            </a:endParaRPr>
          </a:p>
        </p:txBody>
      </p:sp>
      <p:sp>
        <p:nvSpPr>
          <p:cNvPr id="6" name="pole tekstowe 5">
            <a:extLst>
              <a:ext uri="{FF2B5EF4-FFF2-40B4-BE49-F238E27FC236}">
                <a16:creationId xmlns:a16="http://schemas.microsoft.com/office/drawing/2014/main" id="{975AB1DA-B63A-4D55-A06B-812A1F87B049}"/>
              </a:ext>
            </a:extLst>
          </p:cNvPr>
          <p:cNvSpPr txBox="1"/>
          <p:nvPr/>
        </p:nvSpPr>
        <p:spPr>
          <a:xfrm>
            <a:off x="648931" y="2438401"/>
            <a:ext cx="3605571" cy="3779520"/>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400" dirty="0" err="1"/>
              <a:t>Czy</a:t>
            </a:r>
            <a:r>
              <a:rPr lang="en-US" sz="2400" dirty="0"/>
              <a:t> </a:t>
            </a:r>
            <a:r>
              <a:rPr lang="en-US" sz="2400" dirty="0" err="1"/>
              <a:t>możemy</a:t>
            </a:r>
            <a:r>
              <a:rPr lang="en-US" sz="2400" dirty="0"/>
              <a:t> </a:t>
            </a:r>
            <a:r>
              <a:rPr lang="en-US" sz="2400" dirty="0" err="1"/>
              <a:t>naprawdę</a:t>
            </a:r>
            <a:r>
              <a:rPr lang="en-US" sz="2400" dirty="0"/>
              <a:t> </a:t>
            </a:r>
            <a:r>
              <a:rPr lang="en-US" sz="2400" dirty="0" err="1"/>
              <a:t>poznać</a:t>
            </a:r>
            <a:r>
              <a:rPr lang="en-US" sz="2400" dirty="0"/>
              <a:t> </a:t>
            </a:r>
            <a:r>
              <a:rPr lang="en-US" sz="2400" dirty="0" err="1"/>
              <a:t>innych</a:t>
            </a:r>
            <a:r>
              <a:rPr lang="en-US" sz="2400" dirty="0"/>
              <a:t> </a:t>
            </a:r>
            <a:r>
              <a:rPr lang="en-US" sz="2400" dirty="0" err="1"/>
              <a:t>ludzi</a:t>
            </a:r>
            <a:r>
              <a:rPr lang="en-US" sz="2400" dirty="0"/>
              <a:t>, a </a:t>
            </a:r>
            <a:r>
              <a:rPr lang="en-US" sz="2400" dirty="0" err="1"/>
              <a:t>zwłaszcza</a:t>
            </a:r>
            <a:r>
              <a:rPr lang="en-US" sz="2400" dirty="0"/>
              <a:t> to, jak </a:t>
            </a:r>
            <a:r>
              <a:rPr lang="en-US" sz="2400" dirty="0" err="1"/>
              <a:t>odczuwają</a:t>
            </a:r>
            <a:r>
              <a:rPr lang="en-US" sz="2400" dirty="0"/>
              <a:t>? </a:t>
            </a:r>
            <a:r>
              <a:rPr lang="en-US" sz="2400" dirty="0" err="1"/>
              <a:t>Jej</a:t>
            </a:r>
            <a:r>
              <a:rPr lang="en-US" sz="2400" dirty="0"/>
              <a:t> </a:t>
            </a:r>
            <a:r>
              <a:rPr lang="en-US" sz="2400" dirty="0" err="1"/>
              <a:t>odpowiedź</a:t>
            </a:r>
            <a:r>
              <a:rPr lang="en-US" sz="2400" dirty="0"/>
              <a:t> </a:t>
            </a:r>
            <a:r>
              <a:rPr lang="en-US" sz="2400" dirty="0" err="1"/>
              <a:t>brzmi</a:t>
            </a:r>
            <a:r>
              <a:rPr lang="en-US" sz="2400" dirty="0"/>
              <a:t>: </a:t>
            </a:r>
            <a:r>
              <a:rPr lang="en-US" sz="2400" dirty="0" err="1"/>
              <a:t>Tak</a:t>
            </a:r>
            <a:r>
              <a:rPr lang="en-US" sz="2400" dirty="0"/>
              <a:t>, </a:t>
            </a:r>
            <a:r>
              <a:rPr lang="en-US" sz="2400" dirty="0" err="1"/>
              <a:t>ponieważ</a:t>
            </a:r>
            <a:r>
              <a:rPr lang="en-US" sz="2400" dirty="0"/>
              <a:t> z </a:t>
            </a:r>
            <a:r>
              <a:rPr lang="en-US" sz="2400" dirty="0" err="1"/>
              <a:t>natury</a:t>
            </a:r>
            <a:r>
              <a:rPr lang="en-US" sz="2400" dirty="0"/>
              <a:t> </a:t>
            </a:r>
            <a:r>
              <a:rPr lang="en-US" sz="2400" dirty="0" err="1"/>
              <a:t>dusza</a:t>
            </a:r>
            <a:r>
              <a:rPr lang="en-US" sz="2400" dirty="0"/>
              <a:t> </a:t>
            </a:r>
            <a:r>
              <a:rPr lang="en-US" sz="2400" dirty="0" err="1"/>
              <a:t>ludzka</a:t>
            </a:r>
            <a:r>
              <a:rPr lang="en-US" sz="2400" dirty="0"/>
              <a:t> </a:t>
            </a:r>
            <a:r>
              <a:rPr lang="en-US" sz="2400" dirty="0" err="1"/>
              <a:t>istnieje</a:t>
            </a:r>
            <a:r>
              <a:rPr lang="en-US" sz="2400" dirty="0"/>
              <a:t> po to, </a:t>
            </a:r>
            <a:r>
              <a:rPr lang="en-US" sz="2400" dirty="0" err="1"/>
              <a:t>żeby</a:t>
            </a:r>
            <a:r>
              <a:rPr lang="en-US" sz="2400" dirty="0"/>
              <a:t> </a:t>
            </a:r>
            <a:r>
              <a:rPr lang="en-US" sz="2400" dirty="0" err="1"/>
              <a:t>znaleźć</a:t>
            </a:r>
            <a:r>
              <a:rPr lang="en-US" sz="2400" dirty="0"/>
              <a:t> </a:t>
            </a:r>
            <a:r>
              <a:rPr lang="en-US" sz="2400" dirty="0" err="1"/>
              <a:t>się</a:t>
            </a:r>
            <a:r>
              <a:rPr lang="en-US" sz="2400" dirty="0"/>
              <a:t> w </a:t>
            </a:r>
            <a:r>
              <a:rPr lang="en-US" sz="2400" dirty="0" err="1"/>
              <a:t>relacjach</a:t>
            </a:r>
            <a:r>
              <a:rPr lang="en-US" sz="2400" dirty="0"/>
              <a:t> z </a:t>
            </a:r>
            <a:r>
              <a:rPr lang="en-US" sz="2400" dirty="0" err="1"/>
              <a:t>innymi</a:t>
            </a:r>
            <a:r>
              <a:rPr lang="en-US" sz="2400" dirty="0"/>
              <a:t> </a:t>
            </a:r>
            <a:r>
              <a:rPr lang="en-US" sz="2400" dirty="0" err="1"/>
              <a:t>duszami</a:t>
            </a:r>
            <a:r>
              <a:rPr lang="en-US" sz="2400" dirty="0"/>
              <a:t>. </a:t>
            </a:r>
            <a:r>
              <a:rPr lang="en-US" sz="2400" dirty="0" err="1"/>
              <a:t>Prawdziwe</a:t>
            </a:r>
            <a:r>
              <a:rPr lang="en-US" sz="2400" dirty="0"/>
              <a:t> </a:t>
            </a:r>
            <a:r>
              <a:rPr lang="en-US" sz="2400" dirty="0" err="1"/>
              <a:t>znaczenie</a:t>
            </a:r>
            <a:r>
              <a:rPr lang="en-US" sz="2400" dirty="0"/>
              <a:t> </a:t>
            </a:r>
            <a:r>
              <a:rPr lang="en-US" sz="2400" dirty="0" err="1"/>
              <a:t>naszemu</a:t>
            </a:r>
            <a:r>
              <a:rPr lang="en-US" sz="2400" dirty="0"/>
              <a:t> </a:t>
            </a:r>
            <a:r>
              <a:rPr lang="en-US" sz="2400" dirty="0" err="1"/>
              <a:t>życiu</a:t>
            </a:r>
            <a:r>
              <a:rPr lang="en-US" sz="2400" dirty="0"/>
              <a:t> </a:t>
            </a:r>
            <a:r>
              <a:rPr lang="en-US" sz="2400" dirty="0" err="1"/>
              <a:t>nadają</a:t>
            </a:r>
            <a:r>
              <a:rPr lang="en-US" sz="2400" dirty="0"/>
              <a:t> </a:t>
            </a:r>
            <a:r>
              <a:rPr lang="en-US" sz="2400" dirty="0" err="1"/>
              <a:t>właśnie</a:t>
            </a:r>
            <a:r>
              <a:rPr lang="en-US" sz="2400" dirty="0"/>
              <a:t> </a:t>
            </a:r>
            <a:r>
              <a:rPr lang="en-US" sz="2400" dirty="0" err="1"/>
              <a:t>relacje</a:t>
            </a:r>
            <a:r>
              <a:rPr lang="en-US" sz="2400" dirty="0"/>
              <a:t>. A </a:t>
            </a:r>
            <a:r>
              <a:rPr lang="en-US" sz="2400" dirty="0" err="1"/>
              <a:t>empatia</a:t>
            </a:r>
            <a:r>
              <a:rPr lang="en-US" sz="2400" dirty="0"/>
              <a:t> </a:t>
            </a:r>
            <a:r>
              <a:rPr lang="en-US" sz="2400" dirty="0" err="1"/>
              <a:t>powinna</a:t>
            </a:r>
            <a:r>
              <a:rPr lang="en-US" sz="2400" dirty="0"/>
              <a:t> </a:t>
            </a:r>
            <a:r>
              <a:rPr lang="en-US" sz="2400" dirty="0" err="1"/>
              <a:t>być</a:t>
            </a:r>
            <a:r>
              <a:rPr lang="en-US" sz="2400" dirty="0"/>
              <a:t> </a:t>
            </a:r>
            <a:r>
              <a:rPr lang="en-US" sz="2400" dirty="0" err="1"/>
              <a:t>czymś</a:t>
            </a:r>
            <a:r>
              <a:rPr lang="en-US" sz="2400" dirty="0"/>
              <a:t> </a:t>
            </a:r>
            <a:r>
              <a:rPr lang="en-US" sz="2400" dirty="0" err="1"/>
              <a:t>oczywistym</a:t>
            </a:r>
            <a:r>
              <a:rPr lang="en-US" sz="2400" dirty="0"/>
              <a:t> </a:t>
            </a:r>
            <a:r>
              <a:rPr lang="en-US" sz="2400" dirty="0" err="1"/>
              <a:t>i</a:t>
            </a:r>
            <a:r>
              <a:rPr lang="en-US" sz="2400" dirty="0"/>
              <a:t> </a:t>
            </a:r>
            <a:r>
              <a:rPr lang="en-US" sz="2400" dirty="0" err="1"/>
              <a:t>docenianym</a:t>
            </a:r>
            <a:r>
              <a:rPr lang="en-US" sz="2400" dirty="0"/>
              <a:t>.</a:t>
            </a:r>
          </a:p>
        </p:txBody>
      </p:sp>
      <p:sp>
        <p:nvSpPr>
          <p:cNvPr id="17" name="Rectangle 12">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8267"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ymbol zastępczy zawartości 3">
            <a:extLst>
              <a:ext uri="{FF2B5EF4-FFF2-40B4-BE49-F238E27FC236}">
                <a16:creationId xmlns:a16="http://schemas.microsoft.com/office/drawing/2014/main" id="{491C9C17-29B6-42D2-AED4-6CE15F70B466}"/>
              </a:ext>
            </a:extLst>
          </p:cNvPr>
          <p:cNvPicPr>
            <a:picLocks noGrp="1" noChangeAspect="1"/>
          </p:cNvPicPr>
          <p:nvPr>
            <p:ph idx="1"/>
          </p:nvPr>
        </p:nvPicPr>
        <p:blipFill rotWithShape="1">
          <a:blip r:embed="rId2"/>
          <a:srcRect t="7024" r="-1" b="6552"/>
          <a:stretch/>
        </p:blipFill>
        <p:spPr>
          <a:xfrm>
            <a:off x="5283708" y="722376"/>
            <a:ext cx="6263640" cy="5413248"/>
          </a:xfrm>
          <a:prstGeom prst="rect">
            <a:avLst/>
          </a:prstGeom>
          <a:effectLst/>
        </p:spPr>
      </p:pic>
    </p:spTree>
    <p:extLst>
      <p:ext uri="{BB962C8B-B14F-4D97-AF65-F5344CB8AC3E}">
        <p14:creationId xmlns:p14="http://schemas.microsoft.com/office/powerpoint/2010/main" val="3005829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E0C26C4-96EF-4157-A172-2977E3B40A47}"/>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pl-PL" sz="4400" b="1" kern="1200" dirty="0">
                <a:solidFill>
                  <a:srgbClr val="FF0000"/>
                </a:solidFill>
                <a:latin typeface="Amasis MT Pro" panose="02040504050005020304" pitchFamily="18" charset="-18"/>
              </a:rPr>
              <a:t>Siła serca</a:t>
            </a:r>
            <a:endParaRPr lang="en-US" sz="4400" b="1" kern="1200" dirty="0">
              <a:solidFill>
                <a:srgbClr val="FF0000"/>
              </a:solidFill>
              <a:latin typeface="Amasis MT Pro" panose="02040504050005020304" pitchFamily="18" charset="-18"/>
            </a:endParaRPr>
          </a:p>
        </p:txBody>
      </p:sp>
      <p:sp>
        <p:nvSpPr>
          <p:cNvPr id="6" name="pole tekstowe 5">
            <a:extLst>
              <a:ext uri="{FF2B5EF4-FFF2-40B4-BE49-F238E27FC236}">
                <a16:creationId xmlns:a16="http://schemas.microsoft.com/office/drawing/2014/main" id="{A641A5E8-CA93-4726-BEE0-26DD331BB607}"/>
              </a:ext>
            </a:extLst>
          </p:cNvPr>
          <p:cNvSpPr txBox="1"/>
          <p:nvPr/>
        </p:nvSpPr>
        <p:spPr>
          <a:xfrm>
            <a:off x="648931" y="2438400"/>
            <a:ext cx="3505494" cy="3785419"/>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400" dirty="0" err="1">
                <a:latin typeface="Amasis MT Pro" panose="02040504050005020304" pitchFamily="18" charset="-18"/>
              </a:rPr>
              <a:t>Zdaniem</a:t>
            </a:r>
            <a:r>
              <a:rPr lang="en-US" sz="2400" dirty="0">
                <a:latin typeface="Amasis MT Pro" panose="02040504050005020304" pitchFamily="18" charset="-18"/>
              </a:rPr>
              <a:t> </a:t>
            </a:r>
            <a:r>
              <a:rPr lang="en-US" sz="2400" dirty="0" err="1">
                <a:latin typeface="Amasis MT Pro" panose="02040504050005020304" pitchFamily="18" charset="-18"/>
              </a:rPr>
              <a:t>Edyty</a:t>
            </a:r>
            <a:r>
              <a:rPr lang="en-US" sz="2400" dirty="0">
                <a:latin typeface="Amasis MT Pro" panose="02040504050005020304" pitchFamily="18" charset="-18"/>
              </a:rPr>
              <a:t> </a:t>
            </a:r>
            <a:r>
              <a:rPr lang="en-US" sz="2400" dirty="0" err="1">
                <a:latin typeface="Amasis MT Pro" panose="02040504050005020304" pitchFamily="18" charset="-18"/>
              </a:rPr>
              <a:t>kobieta</a:t>
            </a:r>
            <a:r>
              <a:rPr lang="en-US" sz="2400" dirty="0">
                <a:latin typeface="Amasis MT Pro" panose="02040504050005020304" pitchFamily="18" charset="-18"/>
              </a:rPr>
              <a:t>, </a:t>
            </a:r>
            <a:r>
              <a:rPr lang="en-US" sz="2400" dirty="0" err="1">
                <a:latin typeface="Amasis MT Pro" panose="02040504050005020304" pitchFamily="18" charset="-18"/>
              </a:rPr>
              <a:t>która</a:t>
            </a:r>
            <a:r>
              <a:rPr lang="en-US" sz="2400" dirty="0">
                <a:latin typeface="Amasis MT Pro" panose="02040504050005020304" pitchFamily="18" charset="-18"/>
              </a:rPr>
              <a:t> w </a:t>
            </a:r>
            <a:r>
              <a:rPr lang="en-US" sz="2400" dirty="0" err="1">
                <a:latin typeface="Amasis MT Pro" panose="02040504050005020304" pitchFamily="18" charset="-18"/>
              </a:rPr>
              <a:t>pełni</a:t>
            </a:r>
            <a:r>
              <a:rPr lang="en-US" sz="2400" dirty="0">
                <a:latin typeface="Amasis MT Pro" panose="02040504050005020304" pitchFamily="18" charset="-18"/>
              </a:rPr>
              <a:t> „</a:t>
            </a:r>
            <a:r>
              <a:rPr lang="en-US" sz="2400" dirty="0" err="1">
                <a:latin typeface="Amasis MT Pro" panose="02040504050005020304" pitchFamily="18" charset="-18"/>
              </a:rPr>
              <a:t>posiada</a:t>
            </a:r>
            <a:r>
              <a:rPr lang="en-US" sz="2400" dirty="0">
                <a:latin typeface="Amasis MT Pro" panose="02040504050005020304" pitchFamily="18" charset="-18"/>
              </a:rPr>
              <a:t>” </a:t>
            </a:r>
            <a:r>
              <a:rPr lang="en-US" sz="2400" dirty="0" err="1">
                <a:latin typeface="Amasis MT Pro" panose="02040504050005020304" pitchFamily="18" charset="-18"/>
              </a:rPr>
              <a:t>samą</a:t>
            </a:r>
            <a:r>
              <a:rPr lang="en-US" sz="2400" dirty="0">
                <a:latin typeface="Amasis MT Pro" panose="02040504050005020304" pitchFamily="18" charset="-18"/>
              </a:rPr>
              <a:t> </a:t>
            </a:r>
            <a:r>
              <a:rPr lang="en-US" sz="2400" dirty="0" err="1">
                <a:latin typeface="Amasis MT Pro" panose="02040504050005020304" pitchFamily="18" charset="-18"/>
              </a:rPr>
              <a:t>siebie</a:t>
            </a:r>
            <a:r>
              <a:rPr lang="en-US" sz="2400" dirty="0">
                <a:latin typeface="Amasis MT Pro" panose="02040504050005020304" pitchFamily="18" charset="-18"/>
              </a:rPr>
              <a:t>, </a:t>
            </a:r>
            <a:r>
              <a:rPr lang="en-US" sz="2400" dirty="0" err="1">
                <a:latin typeface="Amasis MT Pro" panose="02040504050005020304" pitchFamily="18" charset="-18"/>
              </a:rPr>
              <a:t>może</a:t>
            </a:r>
            <a:r>
              <a:rPr lang="en-US" sz="2400" dirty="0">
                <a:latin typeface="Amasis MT Pro" panose="02040504050005020304" pitchFamily="18" charset="-18"/>
              </a:rPr>
              <a:t> </a:t>
            </a:r>
            <a:r>
              <a:rPr lang="en-US" sz="2400" dirty="0" err="1">
                <a:latin typeface="Amasis MT Pro" panose="02040504050005020304" pitchFamily="18" charset="-18"/>
              </a:rPr>
              <a:t>żyć</a:t>
            </a:r>
            <a:r>
              <a:rPr lang="en-US" sz="2400" dirty="0">
                <a:latin typeface="Amasis MT Pro" panose="02040504050005020304" pitchFamily="18" charset="-18"/>
              </a:rPr>
              <a:t> </a:t>
            </a:r>
            <a:r>
              <a:rPr lang="en-US" sz="2400" dirty="0" err="1">
                <a:latin typeface="Amasis MT Pro" panose="02040504050005020304" pitchFamily="18" charset="-18"/>
              </a:rPr>
              <a:t>dla</a:t>
            </a:r>
            <a:r>
              <a:rPr lang="en-US" sz="2400" dirty="0">
                <a:latin typeface="Amasis MT Pro" panose="02040504050005020304" pitchFamily="18" charset="-18"/>
              </a:rPr>
              <a:t> </a:t>
            </a:r>
            <a:r>
              <a:rPr lang="en-US" sz="2400" dirty="0" err="1">
                <a:latin typeface="Amasis MT Pro" panose="02040504050005020304" pitchFamily="18" charset="-18"/>
              </a:rPr>
              <a:t>innych</a:t>
            </a:r>
            <a:r>
              <a:rPr lang="en-US" sz="2400" dirty="0">
                <a:latin typeface="Amasis MT Pro" panose="02040504050005020304" pitchFamily="18" charset="-18"/>
              </a:rPr>
              <a:t>. </a:t>
            </a:r>
            <a:r>
              <a:rPr lang="en-US" sz="2400" dirty="0" err="1">
                <a:latin typeface="Amasis MT Pro" panose="02040504050005020304" pitchFamily="18" charset="-18"/>
              </a:rPr>
              <a:t>Jej</a:t>
            </a:r>
            <a:r>
              <a:rPr lang="en-US" sz="2400" dirty="0">
                <a:latin typeface="Amasis MT Pro" panose="02040504050005020304" pitchFamily="18" charset="-18"/>
              </a:rPr>
              <a:t> </a:t>
            </a:r>
            <a:r>
              <a:rPr lang="en-US" sz="2400" dirty="0" err="1">
                <a:latin typeface="Amasis MT Pro" panose="02040504050005020304" pitchFamily="18" charset="-18"/>
              </a:rPr>
              <a:t>prawdziwa</a:t>
            </a:r>
            <a:r>
              <a:rPr lang="en-US" sz="2400" dirty="0">
                <a:latin typeface="Amasis MT Pro" panose="02040504050005020304" pitchFamily="18" charset="-18"/>
              </a:rPr>
              <a:t> </a:t>
            </a:r>
            <a:r>
              <a:rPr lang="en-US" sz="2400" dirty="0" err="1">
                <a:latin typeface="Amasis MT Pro" panose="02040504050005020304" pitchFamily="18" charset="-18"/>
              </a:rPr>
              <a:t>siła</a:t>
            </a:r>
            <a:r>
              <a:rPr lang="en-US" sz="2400" dirty="0">
                <a:latin typeface="Amasis MT Pro" panose="02040504050005020304" pitchFamily="18" charset="-18"/>
              </a:rPr>
              <a:t> </a:t>
            </a:r>
            <a:r>
              <a:rPr lang="en-US" sz="2400" dirty="0" err="1">
                <a:latin typeface="Amasis MT Pro" panose="02040504050005020304" pitchFamily="18" charset="-18"/>
              </a:rPr>
              <a:t>leży</a:t>
            </a:r>
            <a:r>
              <a:rPr lang="en-US" sz="2400" dirty="0">
                <a:latin typeface="Amasis MT Pro" panose="02040504050005020304" pitchFamily="18" charset="-18"/>
              </a:rPr>
              <a:t> w </a:t>
            </a:r>
            <a:r>
              <a:rPr lang="en-US" sz="2400" dirty="0" err="1">
                <a:latin typeface="Amasis MT Pro" panose="02040504050005020304" pitchFamily="18" charset="-18"/>
              </a:rPr>
              <a:t>ofiarnej</a:t>
            </a:r>
            <a:r>
              <a:rPr lang="en-US" sz="2400" dirty="0">
                <a:latin typeface="Amasis MT Pro" panose="02040504050005020304" pitchFamily="18" charset="-18"/>
              </a:rPr>
              <a:t> </a:t>
            </a:r>
            <a:r>
              <a:rPr lang="en-US" sz="2400" dirty="0" err="1">
                <a:latin typeface="Amasis MT Pro" panose="02040504050005020304" pitchFamily="18" charset="-18"/>
              </a:rPr>
              <a:t>miłości</a:t>
            </a:r>
            <a:r>
              <a:rPr lang="en-US" sz="2400" dirty="0">
                <a:latin typeface="Amasis MT Pro" panose="02040504050005020304" pitchFamily="18" charset="-18"/>
              </a:rPr>
              <a:t>, </a:t>
            </a:r>
            <a:r>
              <a:rPr lang="en-US" sz="2400" dirty="0" err="1">
                <a:latin typeface="Amasis MT Pro" panose="02040504050005020304" pitchFamily="18" charset="-18"/>
              </a:rPr>
              <a:t>która</a:t>
            </a:r>
            <a:r>
              <a:rPr lang="en-US" sz="2400" dirty="0">
                <a:latin typeface="Amasis MT Pro" panose="02040504050005020304" pitchFamily="18" charset="-18"/>
              </a:rPr>
              <a:t> </a:t>
            </a:r>
            <a:r>
              <a:rPr lang="en-US" sz="2400" dirty="0" err="1">
                <a:latin typeface="Amasis MT Pro" panose="02040504050005020304" pitchFamily="18" charset="-18"/>
              </a:rPr>
              <a:t>opiera</a:t>
            </a:r>
            <a:r>
              <a:rPr lang="en-US" sz="2400" dirty="0">
                <a:latin typeface="Amasis MT Pro" panose="02040504050005020304" pitchFamily="18" charset="-18"/>
              </a:rPr>
              <a:t> </a:t>
            </a:r>
            <a:r>
              <a:rPr lang="en-US" sz="2400" dirty="0" err="1">
                <a:latin typeface="Amasis MT Pro" panose="02040504050005020304" pitchFamily="18" charset="-18"/>
              </a:rPr>
              <a:t>się</a:t>
            </a:r>
            <a:r>
              <a:rPr lang="en-US" sz="2400" dirty="0">
                <a:latin typeface="Amasis MT Pro" panose="02040504050005020304" pitchFamily="18" charset="-18"/>
              </a:rPr>
              <a:t> </a:t>
            </a:r>
            <a:r>
              <a:rPr lang="en-US" sz="2400" dirty="0" err="1">
                <a:latin typeface="Amasis MT Pro" panose="02040504050005020304" pitchFamily="18" charset="-18"/>
              </a:rPr>
              <a:t>na</a:t>
            </a:r>
            <a:r>
              <a:rPr lang="en-US" sz="2400" dirty="0">
                <a:latin typeface="Amasis MT Pro" panose="02040504050005020304" pitchFamily="18" charset="-18"/>
              </a:rPr>
              <a:t> </a:t>
            </a:r>
            <a:r>
              <a:rPr lang="en-US" sz="2400" dirty="0" err="1">
                <a:latin typeface="Amasis MT Pro" panose="02040504050005020304" pitchFamily="18" charset="-18"/>
              </a:rPr>
              <a:t>dojrzałości</a:t>
            </a:r>
            <a:r>
              <a:rPr lang="en-US" sz="2400" dirty="0">
                <a:latin typeface="Amasis MT Pro" panose="02040504050005020304" pitchFamily="18" charset="-18"/>
              </a:rPr>
              <a:t> </a:t>
            </a:r>
            <a:r>
              <a:rPr lang="en-US" sz="2400" dirty="0" err="1">
                <a:latin typeface="Amasis MT Pro" panose="02040504050005020304" pitchFamily="18" charset="-18"/>
              </a:rPr>
              <a:t>i</a:t>
            </a:r>
            <a:r>
              <a:rPr lang="en-US" sz="2400" dirty="0">
                <a:latin typeface="Amasis MT Pro" panose="02040504050005020304" pitchFamily="18" charset="-18"/>
              </a:rPr>
              <a:t> </a:t>
            </a:r>
            <a:r>
              <a:rPr lang="en-US" sz="2400" dirty="0" err="1">
                <a:latin typeface="Amasis MT Pro" panose="02040504050005020304" pitchFamily="18" charset="-18"/>
              </a:rPr>
              <a:t>wyrasta</a:t>
            </a:r>
            <a:r>
              <a:rPr lang="en-US" sz="2400" dirty="0">
                <a:latin typeface="Amasis MT Pro" panose="02040504050005020304" pitchFamily="18" charset="-18"/>
              </a:rPr>
              <a:t> z </a:t>
            </a:r>
            <a:r>
              <a:rPr lang="en-US" sz="2400" dirty="0" err="1">
                <a:latin typeface="Amasis MT Pro" panose="02040504050005020304" pitchFamily="18" charset="-18"/>
              </a:rPr>
              <a:t>głębokiego</a:t>
            </a:r>
            <a:r>
              <a:rPr lang="en-US" sz="2400" dirty="0">
                <a:latin typeface="Amasis MT Pro" panose="02040504050005020304" pitchFamily="18" charset="-18"/>
              </a:rPr>
              <a:t> </a:t>
            </a:r>
            <a:r>
              <a:rPr lang="en-US" sz="2400" dirty="0" err="1">
                <a:latin typeface="Amasis MT Pro" panose="02040504050005020304" pitchFamily="18" charset="-18"/>
              </a:rPr>
              <a:t>współczucia</a:t>
            </a:r>
            <a:r>
              <a:rPr lang="en-US" sz="2400" dirty="0">
                <a:latin typeface="Amasis MT Pro" panose="02040504050005020304" pitchFamily="18" charset="-18"/>
              </a:rPr>
              <a:t>. To </a:t>
            </a:r>
            <a:r>
              <a:rPr lang="en-US" sz="2400" dirty="0" err="1">
                <a:latin typeface="Amasis MT Pro" panose="02040504050005020304" pitchFamily="18" charset="-18"/>
              </a:rPr>
              <a:t>cudowne</a:t>
            </a:r>
            <a:r>
              <a:rPr lang="en-US" sz="2400" dirty="0">
                <a:latin typeface="Amasis MT Pro" panose="02040504050005020304" pitchFamily="18" charset="-18"/>
              </a:rPr>
              <a:t> </a:t>
            </a:r>
            <a:r>
              <a:rPr lang="en-US" sz="2400" dirty="0" err="1">
                <a:latin typeface="Amasis MT Pro" panose="02040504050005020304" pitchFamily="18" charset="-18"/>
              </a:rPr>
              <a:t>antidotum</a:t>
            </a:r>
            <a:r>
              <a:rPr lang="en-US" sz="2400" dirty="0">
                <a:latin typeface="Amasis MT Pro" panose="02040504050005020304" pitchFamily="18" charset="-18"/>
              </a:rPr>
              <a:t> </a:t>
            </a:r>
            <a:r>
              <a:rPr lang="en-US" sz="2400" dirty="0" err="1">
                <a:latin typeface="Amasis MT Pro" panose="02040504050005020304" pitchFamily="18" charset="-18"/>
              </a:rPr>
              <a:t>na</a:t>
            </a:r>
            <a:r>
              <a:rPr lang="en-US" sz="2400" dirty="0">
                <a:latin typeface="Amasis MT Pro" panose="02040504050005020304" pitchFamily="18" charset="-18"/>
              </a:rPr>
              <a:t> </a:t>
            </a:r>
            <a:r>
              <a:rPr lang="en-US" sz="2400" dirty="0" err="1">
                <a:latin typeface="Amasis MT Pro" panose="02040504050005020304" pitchFamily="18" charset="-18"/>
              </a:rPr>
              <a:t>świat</a:t>
            </a:r>
            <a:r>
              <a:rPr lang="en-US" sz="2400" dirty="0">
                <a:latin typeface="Amasis MT Pro" panose="02040504050005020304" pitchFamily="18" charset="-18"/>
              </a:rPr>
              <a:t> </a:t>
            </a:r>
            <a:r>
              <a:rPr lang="en-US" sz="2400" dirty="0" err="1">
                <a:latin typeface="Amasis MT Pro" panose="02040504050005020304" pitchFamily="18" charset="-18"/>
              </a:rPr>
              <a:t>zdominowany</a:t>
            </a:r>
            <a:r>
              <a:rPr lang="en-US" sz="2400" dirty="0">
                <a:latin typeface="Amasis MT Pro" panose="02040504050005020304" pitchFamily="18" charset="-18"/>
              </a:rPr>
              <a:t> </a:t>
            </a:r>
            <a:r>
              <a:rPr lang="en-US" sz="2400" dirty="0" err="1">
                <a:latin typeface="Amasis MT Pro" panose="02040504050005020304" pitchFamily="18" charset="-18"/>
              </a:rPr>
              <a:t>przez</a:t>
            </a:r>
            <a:r>
              <a:rPr lang="en-US" sz="2400" dirty="0">
                <a:latin typeface="Amasis MT Pro" panose="02040504050005020304" pitchFamily="18" charset="-18"/>
              </a:rPr>
              <a:t> </a:t>
            </a:r>
            <a:r>
              <a:rPr lang="en-US" sz="2400" dirty="0" err="1">
                <a:latin typeface="Amasis MT Pro" panose="02040504050005020304" pitchFamily="18" charset="-18"/>
              </a:rPr>
              <a:t>pragnienie</a:t>
            </a:r>
            <a:r>
              <a:rPr lang="en-US" sz="2400" dirty="0">
                <a:latin typeface="Amasis MT Pro" panose="02040504050005020304" pitchFamily="18" charset="-18"/>
              </a:rPr>
              <a:t> </a:t>
            </a:r>
            <a:r>
              <a:rPr lang="en-US" sz="2400" dirty="0" err="1">
                <a:latin typeface="Amasis MT Pro" panose="02040504050005020304" pitchFamily="18" charset="-18"/>
              </a:rPr>
              <a:t>władzy</a:t>
            </a:r>
            <a:r>
              <a:rPr lang="en-US" sz="2400" dirty="0">
                <a:latin typeface="Amasis MT Pro" panose="02040504050005020304" pitchFamily="18" charset="-18"/>
              </a:rPr>
              <a:t> </a:t>
            </a:r>
            <a:r>
              <a:rPr lang="en-US" sz="2400" dirty="0" err="1">
                <a:latin typeface="Amasis MT Pro" panose="02040504050005020304" pitchFamily="18" charset="-18"/>
              </a:rPr>
              <a:t>i</a:t>
            </a:r>
            <a:r>
              <a:rPr lang="en-US" sz="2400" dirty="0">
                <a:latin typeface="Amasis MT Pro" panose="02040504050005020304" pitchFamily="18" charset="-18"/>
              </a:rPr>
              <a:t> </a:t>
            </a:r>
            <a:r>
              <a:rPr lang="en-US" sz="2400" dirty="0" err="1">
                <a:latin typeface="Amasis MT Pro" panose="02040504050005020304" pitchFamily="18" charset="-18"/>
              </a:rPr>
              <a:t>materialnego</a:t>
            </a:r>
            <a:r>
              <a:rPr lang="en-US" sz="2400" dirty="0">
                <a:latin typeface="Amasis MT Pro" panose="02040504050005020304" pitchFamily="18" charset="-18"/>
              </a:rPr>
              <a:t> </a:t>
            </a:r>
            <a:r>
              <a:rPr lang="en-US" sz="2400" dirty="0" err="1">
                <a:latin typeface="Amasis MT Pro" panose="02040504050005020304" pitchFamily="18" charset="-18"/>
              </a:rPr>
              <a:t>bogactwa</a:t>
            </a:r>
            <a:r>
              <a:rPr lang="en-US" sz="2400" dirty="0">
                <a:latin typeface="Amasis MT Pro" panose="02040504050005020304" pitchFamily="18" charset="-18"/>
              </a:rPr>
              <a:t>.</a:t>
            </a:r>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ymbol zastępczy zawartości 3">
            <a:extLst>
              <a:ext uri="{FF2B5EF4-FFF2-40B4-BE49-F238E27FC236}">
                <a16:creationId xmlns:a16="http://schemas.microsoft.com/office/drawing/2014/main" id="{BFB6188C-4383-4FB1-8286-DB39C9C24B70}"/>
              </a:ext>
            </a:extLst>
          </p:cNvPr>
          <p:cNvPicPr>
            <a:picLocks noGrp="1" noChangeAspect="1"/>
          </p:cNvPicPr>
          <p:nvPr>
            <p:ph idx="1"/>
          </p:nvPr>
        </p:nvPicPr>
        <p:blipFill>
          <a:blip r:embed="rId2"/>
          <a:stretch>
            <a:fillRect/>
          </a:stretch>
        </p:blipFill>
        <p:spPr>
          <a:xfrm>
            <a:off x="5795743" y="807593"/>
            <a:ext cx="5239568" cy="5239568"/>
          </a:xfrm>
          <a:prstGeom prst="rect">
            <a:avLst/>
          </a:prstGeom>
          <a:effectLst/>
        </p:spPr>
      </p:pic>
    </p:spTree>
    <p:extLst>
      <p:ext uri="{BB962C8B-B14F-4D97-AF65-F5344CB8AC3E}">
        <p14:creationId xmlns:p14="http://schemas.microsoft.com/office/powerpoint/2010/main" val="3046970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20CF66-A85A-4919-A4F8-4052210C6778}"/>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sz="3700" kern="1200" dirty="0" err="1">
                <a:solidFill>
                  <a:srgbClr val="FF0000"/>
                </a:solidFill>
                <a:latin typeface="Amasis MT Pro" panose="02040504050005020304" pitchFamily="18" charset="-18"/>
              </a:rPr>
              <a:t>Duchowe</a:t>
            </a:r>
            <a:r>
              <a:rPr lang="en-US" sz="3700" kern="1200" dirty="0">
                <a:solidFill>
                  <a:srgbClr val="FF0000"/>
                </a:solidFill>
                <a:latin typeface="Amasis MT Pro" panose="02040504050005020304" pitchFamily="18" charset="-18"/>
              </a:rPr>
              <a:t> </a:t>
            </a:r>
            <a:r>
              <a:rPr lang="en-US" sz="3700" kern="1200" dirty="0" err="1">
                <a:solidFill>
                  <a:srgbClr val="FF0000"/>
                </a:solidFill>
                <a:latin typeface="Amasis MT Pro" panose="02040504050005020304" pitchFamily="18" charset="-18"/>
              </a:rPr>
              <a:t>macierzyństwo</a:t>
            </a:r>
            <a:r>
              <a:rPr lang="en-US" sz="3700" kern="1200" dirty="0">
                <a:solidFill>
                  <a:srgbClr val="FF0000"/>
                </a:solidFill>
                <a:latin typeface="Amasis MT Pro" panose="02040504050005020304" pitchFamily="18" charset="-18"/>
              </a:rPr>
              <a:t> </a:t>
            </a:r>
            <a:br>
              <a:rPr lang="en-US" sz="3700" kern="1200" dirty="0">
                <a:solidFill>
                  <a:srgbClr val="FF0000"/>
                </a:solidFill>
                <a:latin typeface="Amasis MT Pro" panose="02040504050005020304" pitchFamily="18" charset="-18"/>
              </a:rPr>
            </a:br>
            <a:r>
              <a:rPr lang="en-US" sz="3700" kern="1200" dirty="0" err="1">
                <a:solidFill>
                  <a:srgbClr val="FF0000"/>
                </a:solidFill>
                <a:latin typeface="Amasis MT Pro" panose="02040504050005020304" pitchFamily="18" charset="-18"/>
              </a:rPr>
              <a:t>każdej</a:t>
            </a:r>
            <a:r>
              <a:rPr lang="en-US" sz="3700" kern="1200" dirty="0">
                <a:solidFill>
                  <a:srgbClr val="FF0000"/>
                </a:solidFill>
                <a:latin typeface="Amasis MT Pro" panose="02040504050005020304" pitchFamily="18" charset="-18"/>
              </a:rPr>
              <a:t> </a:t>
            </a:r>
            <a:r>
              <a:rPr lang="en-US" sz="3700" kern="1200" dirty="0" err="1">
                <a:solidFill>
                  <a:srgbClr val="FF0000"/>
                </a:solidFill>
                <a:latin typeface="Amasis MT Pro" panose="02040504050005020304" pitchFamily="18" charset="-18"/>
              </a:rPr>
              <a:t>kobiety</a:t>
            </a:r>
            <a:endParaRPr lang="en-US" sz="3700" kern="1200" dirty="0">
              <a:solidFill>
                <a:srgbClr val="FF0000"/>
              </a:solidFill>
              <a:latin typeface="Amasis MT Pro" panose="02040504050005020304" pitchFamily="18" charset="-18"/>
            </a:endParaRPr>
          </a:p>
        </p:txBody>
      </p:sp>
      <p:sp>
        <p:nvSpPr>
          <p:cNvPr id="6" name="pole tekstowe 5">
            <a:extLst>
              <a:ext uri="{FF2B5EF4-FFF2-40B4-BE49-F238E27FC236}">
                <a16:creationId xmlns:a16="http://schemas.microsoft.com/office/drawing/2014/main" id="{BC6380FC-2690-440A-A010-ED3AED278165}"/>
              </a:ext>
            </a:extLst>
          </p:cNvPr>
          <p:cNvSpPr txBox="1"/>
          <p:nvPr/>
        </p:nvSpPr>
        <p:spPr>
          <a:xfrm>
            <a:off x="648931" y="2438400"/>
            <a:ext cx="3505494"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Edyta </a:t>
            </a:r>
            <a:r>
              <a:rPr lang="en-US" sz="2000" dirty="0" err="1"/>
              <a:t>twierdzi</a:t>
            </a:r>
            <a:r>
              <a:rPr lang="en-US" sz="2000" dirty="0"/>
              <a:t>, </a:t>
            </a:r>
            <a:r>
              <a:rPr lang="en-US" sz="2000" dirty="0" err="1"/>
              <a:t>że</a:t>
            </a:r>
            <a:r>
              <a:rPr lang="en-US" sz="2000" dirty="0"/>
              <a:t> </a:t>
            </a:r>
            <a:r>
              <a:rPr lang="en-US" sz="2000" dirty="0" err="1"/>
              <a:t>kobiety</a:t>
            </a:r>
            <a:r>
              <a:rPr lang="en-US" sz="2000" dirty="0"/>
              <a:t> </a:t>
            </a:r>
            <a:r>
              <a:rPr lang="en-US" sz="2000" dirty="0" err="1"/>
              <a:t>mają</a:t>
            </a:r>
            <a:r>
              <a:rPr lang="en-US" sz="2000" dirty="0"/>
              <a:t> </a:t>
            </a:r>
            <a:r>
              <a:rPr lang="en-US" sz="2000" dirty="0" err="1"/>
              <a:t>dużą</a:t>
            </a:r>
            <a:r>
              <a:rPr lang="en-US" sz="2000" dirty="0"/>
              <a:t> </a:t>
            </a:r>
            <a:r>
              <a:rPr lang="en-US" sz="2000" dirty="0" err="1"/>
              <a:t>zdolność</a:t>
            </a:r>
            <a:r>
              <a:rPr lang="en-US" sz="2000" dirty="0"/>
              <a:t> </a:t>
            </a:r>
            <a:r>
              <a:rPr lang="en-US" sz="2000" dirty="0" err="1"/>
              <a:t>niezatrzymywania</a:t>
            </a:r>
            <a:r>
              <a:rPr lang="en-US" sz="2000" dirty="0"/>
              <a:t> </a:t>
            </a:r>
            <a:r>
              <a:rPr lang="en-US" sz="2000" dirty="0" err="1"/>
              <a:t>się</a:t>
            </a:r>
            <a:r>
              <a:rPr lang="en-US" sz="2000" dirty="0"/>
              <a:t> </a:t>
            </a:r>
            <a:r>
              <a:rPr lang="en-US" sz="2000" dirty="0" err="1"/>
              <a:t>na</a:t>
            </a:r>
            <a:r>
              <a:rPr lang="en-US" sz="2000" dirty="0"/>
              <a:t> </a:t>
            </a:r>
            <a:r>
              <a:rPr lang="en-US" sz="2000" dirty="0" err="1"/>
              <a:t>pojedynczych</a:t>
            </a:r>
            <a:r>
              <a:rPr lang="en-US" sz="2000" dirty="0"/>
              <a:t> </a:t>
            </a:r>
            <a:r>
              <a:rPr lang="en-US" sz="2000" dirty="0" err="1"/>
              <a:t>błędach</a:t>
            </a:r>
            <a:r>
              <a:rPr lang="en-US" sz="2000" dirty="0"/>
              <a:t> </a:t>
            </a:r>
            <a:r>
              <a:rPr lang="pl-PL" sz="2000" dirty="0"/>
              <a:t>ale </a:t>
            </a:r>
            <a:r>
              <a:rPr lang="en-US" sz="2000" dirty="0" err="1"/>
              <a:t>potrafią</a:t>
            </a:r>
            <a:r>
              <a:rPr lang="en-US" sz="2000" dirty="0"/>
              <a:t> </a:t>
            </a:r>
            <a:r>
              <a:rPr lang="en-US" sz="2000" dirty="0" err="1"/>
              <a:t>ją</a:t>
            </a:r>
            <a:r>
              <a:rPr lang="en-US" sz="2000" dirty="0"/>
              <a:t> </a:t>
            </a:r>
            <a:r>
              <a:rPr lang="en-US" sz="2000" dirty="0" err="1"/>
              <a:t>zobaczyć</a:t>
            </a:r>
            <a:r>
              <a:rPr lang="en-US" sz="2000" dirty="0"/>
              <a:t> w o </a:t>
            </a:r>
            <a:r>
              <a:rPr lang="en-US" sz="2000" dirty="0" err="1"/>
              <a:t>wiele</a:t>
            </a:r>
            <a:r>
              <a:rPr lang="en-US" sz="2000" dirty="0"/>
              <a:t> </a:t>
            </a:r>
            <a:r>
              <a:rPr lang="en-US" sz="2000" dirty="0" err="1"/>
              <a:t>szerszym</a:t>
            </a:r>
            <a:r>
              <a:rPr lang="en-US" sz="2000" dirty="0"/>
              <a:t> </a:t>
            </a:r>
            <a:r>
              <a:rPr lang="en-US" sz="2000" dirty="0" err="1"/>
              <a:t>kontekście</a:t>
            </a:r>
            <a:r>
              <a:rPr lang="en-US" sz="2000" dirty="0"/>
              <a:t>; </a:t>
            </a:r>
            <a:r>
              <a:rPr lang="en-US" sz="2000" dirty="0" err="1"/>
              <a:t>potrafią</a:t>
            </a:r>
            <a:r>
              <a:rPr lang="en-US" sz="2000" dirty="0"/>
              <a:t> </a:t>
            </a:r>
            <a:r>
              <a:rPr lang="en-US" sz="2000" dirty="0" err="1"/>
              <a:t>patrzeć</a:t>
            </a:r>
            <a:r>
              <a:rPr lang="en-US" sz="2000" dirty="0"/>
              <a:t> </a:t>
            </a:r>
            <a:r>
              <a:rPr lang="en-US" sz="2000" dirty="0" err="1"/>
              <a:t>na</a:t>
            </a:r>
            <a:r>
              <a:rPr lang="en-US" sz="2000" dirty="0"/>
              <a:t> </a:t>
            </a:r>
            <a:r>
              <a:rPr lang="en-US" sz="2000" dirty="0" err="1"/>
              <a:t>człowieka</a:t>
            </a:r>
            <a:r>
              <a:rPr lang="en-US" sz="2000" dirty="0"/>
              <a:t> jak </a:t>
            </a:r>
            <a:r>
              <a:rPr lang="en-US" sz="2000" dirty="0" err="1"/>
              <a:t>na</a:t>
            </a:r>
            <a:r>
              <a:rPr lang="en-US" sz="2000" dirty="0"/>
              <a:t> </a:t>
            </a:r>
            <a:r>
              <a:rPr lang="en-US" sz="2000" dirty="0" err="1"/>
              <a:t>istotę</a:t>
            </a:r>
            <a:r>
              <a:rPr lang="en-US" sz="2000" dirty="0"/>
              <a:t>, </a:t>
            </a:r>
            <a:r>
              <a:rPr lang="en-US" sz="2000" dirty="0" err="1"/>
              <a:t>która</a:t>
            </a:r>
            <a:r>
              <a:rPr lang="en-US" sz="2000" dirty="0"/>
              <a:t> jest w </a:t>
            </a:r>
            <a:r>
              <a:rPr lang="en-US" sz="2000" dirty="0" err="1"/>
              <a:t>drodze</a:t>
            </a:r>
            <a:r>
              <a:rPr lang="en-US" sz="2000" dirty="0"/>
              <a:t>, </a:t>
            </a:r>
            <a:r>
              <a:rPr lang="pl-PL" sz="2000" dirty="0"/>
              <a:t> </a:t>
            </a:r>
          </a:p>
          <a:p>
            <a:pPr indent="-228600">
              <a:lnSpc>
                <a:spcPct val="90000"/>
              </a:lnSpc>
              <a:spcAft>
                <a:spcPts val="600"/>
              </a:spcAft>
              <a:buFont typeface="Arial" panose="020B0604020202020204" pitchFamily="34" charset="0"/>
              <a:buChar char="•"/>
            </a:pPr>
            <a:r>
              <a:rPr lang="en-US" sz="2000" dirty="0"/>
              <a:t>w </a:t>
            </a:r>
            <a:r>
              <a:rPr lang="en-US" sz="2000" dirty="0" err="1"/>
              <a:t>procesie</a:t>
            </a:r>
            <a:r>
              <a:rPr lang="en-US" sz="2000" dirty="0"/>
              <a:t> </a:t>
            </a:r>
            <a:r>
              <a:rPr lang="en-US" sz="2000" dirty="0" err="1"/>
              <a:t>ciągłego</a:t>
            </a:r>
            <a:r>
              <a:rPr lang="en-US" sz="2000" dirty="0"/>
              <a:t> </a:t>
            </a:r>
            <a:r>
              <a:rPr lang="en-US" sz="2000" dirty="0" err="1"/>
              <a:t>rozwijania</a:t>
            </a:r>
            <a:r>
              <a:rPr lang="en-US" sz="2000" dirty="0"/>
              <a:t> </a:t>
            </a:r>
            <a:r>
              <a:rPr lang="en-US" sz="2000" dirty="0" err="1"/>
              <a:t>się</a:t>
            </a:r>
            <a:r>
              <a:rPr lang="en-US" sz="2000" dirty="0"/>
              <a:t> </a:t>
            </a:r>
            <a:r>
              <a:rPr lang="en-US" sz="2000" dirty="0" err="1"/>
              <a:t>i</a:t>
            </a:r>
            <a:r>
              <a:rPr lang="en-US" sz="2000" dirty="0"/>
              <a:t> </a:t>
            </a:r>
            <a:r>
              <a:rPr lang="en-US" sz="2000" dirty="0" err="1"/>
              <a:t>dorastania</a:t>
            </a:r>
            <a:r>
              <a:rPr lang="en-US" sz="2000" dirty="0"/>
              <a:t>.</a:t>
            </a:r>
          </a:p>
        </p:txBody>
      </p:sp>
      <p:sp>
        <p:nvSpPr>
          <p:cNvPr id="18" name="Rectangle 17">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ymbol zastępczy zawartości 3" descr="Obraz zawierający tekst, osoba&#10;&#10;Opis wygenerowany automatycznie">
            <a:extLst>
              <a:ext uri="{FF2B5EF4-FFF2-40B4-BE49-F238E27FC236}">
                <a16:creationId xmlns:a16="http://schemas.microsoft.com/office/drawing/2014/main" id="{1D28D98D-8FA7-49B1-9842-DBC87A02CCF4}"/>
              </a:ext>
            </a:extLst>
          </p:cNvPr>
          <p:cNvPicPr>
            <a:picLocks noGrp="1" noChangeAspect="1"/>
          </p:cNvPicPr>
          <p:nvPr>
            <p:ph idx="1"/>
          </p:nvPr>
        </p:nvPicPr>
        <p:blipFill>
          <a:blip r:embed="rId2"/>
          <a:stretch>
            <a:fillRect/>
          </a:stretch>
        </p:blipFill>
        <p:spPr>
          <a:xfrm>
            <a:off x="5795743" y="807593"/>
            <a:ext cx="5239568" cy="5239568"/>
          </a:xfrm>
          <a:prstGeom prst="rect">
            <a:avLst/>
          </a:prstGeom>
          <a:effectLst/>
        </p:spPr>
      </p:pic>
    </p:spTree>
    <p:extLst>
      <p:ext uri="{BB962C8B-B14F-4D97-AF65-F5344CB8AC3E}">
        <p14:creationId xmlns:p14="http://schemas.microsoft.com/office/powerpoint/2010/main" val="11121809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63FF5A-B9E2-4989-825C-C62CD37CBB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B4C73B4-5669-4D7D-93EA-E838E2A3E2B7}"/>
              </a:ext>
            </a:extLst>
          </p:cNvPr>
          <p:cNvSpPr>
            <a:spLocks noGrp="1"/>
          </p:cNvSpPr>
          <p:nvPr>
            <p:ph type="title"/>
          </p:nvPr>
        </p:nvSpPr>
        <p:spPr>
          <a:xfrm>
            <a:off x="648930" y="629266"/>
            <a:ext cx="3605572" cy="1676603"/>
          </a:xfrm>
        </p:spPr>
        <p:txBody>
          <a:bodyPr vert="horz" lIns="91440" tIns="45720" rIns="91440" bIns="45720" rtlCol="0" anchor="ctr">
            <a:normAutofit fontScale="90000"/>
          </a:bodyPr>
          <a:lstStyle/>
          <a:p>
            <a:r>
              <a:rPr lang="pl-PL" sz="4000" b="1" dirty="0">
                <a:solidFill>
                  <a:srgbClr val="0070C0"/>
                </a:solidFill>
                <a:latin typeface="Amasis MT Pro" panose="02040504050005020304" pitchFamily="18" charset="-18"/>
              </a:rPr>
              <a:t>Intuicja i empatia- siły kobiecego poznania</a:t>
            </a:r>
            <a:endParaRPr lang="en-US" sz="4000" b="1" dirty="0">
              <a:solidFill>
                <a:srgbClr val="0070C0"/>
              </a:solidFill>
              <a:latin typeface="Amasis MT Pro" panose="02040504050005020304" pitchFamily="18" charset="-18"/>
            </a:endParaRPr>
          </a:p>
        </p:txBody>
      </p:sp>
      <p:sp>
        <p:nvSpPr>
          <p:cNvPr id="6" name="pole tekstowe 5">
            <a:extLst>
              <a:ext uri="{FF2B5EF4-FFF2-40B4-BE49-F238E27FC236}">
                <a16:creationId xmlns:a16="http://schemas.microsoft.com/office/drawing/2014/main" id="{1953A2A0-001A-4C40-BA4A-F420C191E535}"/>
              </a:ext>
            </a:extLst>
          </p:cNvPr>
          <p:cNvSpPr txBox="1"/>
          <p:nvPr/>
        </p:nvSpPr>
        <p:spPr>
          <a:xfrm>
            <a:off x="648931" y="2438401"/>
            <a:ext cx="3605571" cy="3779520"/>
          </a:xfrm>
          <a:prstGeom prst="rect">
            <a:avLst/>
          </a:prstGeom>
        </p:spPr>
        <p:txBody>
          <a:bodyPr vert="horz" lIns="91440" tIns="45720" rIns="91440" bIns="45720" rtlCol="0">
            <a:normAutofit fontScale="92500"/>
          </a:bodyPr>
          <a:lstStyle/>
          <a:p>
            <a:pPr indent="-228600">
              <a:lnSpc>
                <a:spcPct val="90000"/>
              </a:lnSpc>
              <a:spcAft>
                <a:spcPts val="600"/>
              </a:spcAft>
              <a:buFont typeface="Arial" panose="020B0604020202020204" pitchFamily="34" charset="0"/>
              <a:buChar char="•"/>
            </a:pPr>
            <a:r>
              <a:rPr lang="en-US" sz="2400" dirty="0" err="1">
                <a:latin typeface="Amasis MT Pro" panose="02040504050005020304" pitchFamily="18" charset="-18"/>
              </a:rPr>
              <a:t>Serce</a:t>
            </a:r>
            <a:r>
              <a:rPr lang="en-US" sz="2400" dirty="0">
                <a:latin typeface="Amasis MT Pro" panose="02040504050005020304" pitchFamily="18" charset="-18"/>
              </a:rPr>
              <a:t> </a:t>
            </a:r>
            <a:r>
              <a:rPr lang="en-US" sz="2400" dirty="0" err="1">
                <a:latin typeface="Amasis MT Pro" panose="02040504050005020304" pitchFamily="18" charset="-18"/>
              </a:rPr>
              <a:t>połączone</a:t>
            </a:r>
            <a:r>
              <a:rPr lang="en-US" sz="2400" dirty="0">
                <a:latin typeface="Amasis MT Pro" panose="02040504050005020304" pitchFamily="18" charset="-18"/>
              </a:rPr>
              <a:t> z </a:t>
            </a:r>
            <a:r>
              <a:rPr lang="en-US" sz="2400" dirty="0" err="1">
                <a:latin typeface="Amasis MT Pro" panose="02040504050005020304" pitchFamily="18" charset="-18"/>
              </a:rPr>
              <a:t>umysłem</a:t>
            </a:r>
            <a:r>
              <a:rPr lang="en-US" sz="2400" dirty="0">
                <a:latin typeface="Amasis MT Pro" panose="02040504050005020304" pitchFamily="18" charset="-18"/>
              </a:rPr>
              <a:t> jest </a:t>
            </a:r>
            <a:r>
              <a:rPr lang="en-US" sz="2400" dirty="0" err="1">
                <a:latin typeface="Amasis MT Pro" panose="02040504050005020304" pitchFamily="18" charset="-18"/>
              </a:rPr>
              <a:t>niezbędne</a:t>
            </a:r>
            <a:r>
              <a:rPr lang="en-US" sz="2400" dirty="0">
                <a:latin typeface="Amasis MT Pro" panose="02040504050005020304" pitchFamily="18" charset="-18"/>
              </a:rPr>
              <a:t>, </a:t>
            </a:r>
            <a:r>
              <a:rPr lang="en-US" sz="2400" dirty="0" err="1">
                <a:latin typeface="Amasis MT Pro" panose="02040504050005020304" pitchFamily="18" charset="-18"/>
              </a:rPr>
              <a:t>żeby</a:t>
            </a:r>
            <a:r>
              <a:rPr lang="en-US" sz="2400" dirty="0">
                <a:latin typeface="Amasis MT Pro" panose="02040504050005020304" pitchFamily="18" charset="-18"/>
              </a:rPr>
              <a:t> </a:t>
            </a:r>
            <a:r>
              <a:rPr lang="en-US" sz="2400" dirty="0" err="1">
                <a:latin typeface="Amasis MT Pro" panose="02040504050005020304" pitchFamily="18" charset="-18"/>
              </a:rPr>
              <a:t>poznać</a:t>
            </a:r>
            <a:r>
              <a:rPr lang="en-US" sz="2400" dirty="0">
                <a:latin typeface="Amasis MT Pro" panose="02040504050005020304" pitchFamily="18" charset="-18"/>
              </a:rPr>
              <a:t> </a:t>
            </a:r>
            <a:r>
              <a:rPr lang="en-US" sz="2400" dirty="0" err="1">
                <a:latin typeface="Amasis MT Pro" panose="02040504050005020304" pitchFamily="18" charset="-18"/>
              </a:rPr>
              <a:t>świat</a:t>
            </a:r>
            <a:r>
              <a:rPr lang="en-US" sz="2400" dirty="0">
                <a:latin typeface="Amasis MT Pro" panose="02040504050005020304" pitchFamily="18" charset="-18"/>
              </a:rPr>
              <a:t> </a:t>
            </a:r>
            <a:r>
              <a:rPr lang="en-US" sz="2400" dirty="0" err="1">
                <a:latin typeface="Amasis MT Pro" panose="02040504050005020304" pitchFamily="18" charset="-18"/>
              </a:rPr>
              <a:t>wokół</a:t>
            </a:r>
            <a:r>
              <a:rPr lang="en-US" sz="2400" dirty="0">
                <a:latin typeface="Amasis MT Pro" panose="02040504050005020304" pitchFamily="18" charset="-18"/>
              </a:rPr>
              <a:t> </a:t>
            </a:r>
            <a:r>
              <a:rPr lang="en-US" sz="2400" dirty="0" err="1">
                <a:latin typeface="Amasis MT Pro" panose="02040504050005020304" pitchFamily="18" charset="-18"/>
              </a:rPr>
              <a:t>nas</a:t>
            </a:r>
            <a:r>
              <a:rPr lang="en-US" sz="2400" dirty="0">
                <a:latin typeface="Amasis MT Pro" panose="02040504050005020304" pitchFamily="18" charset="-18"/>
              </a:rPr>
              <a:t>. </a:t>
            </a:r>
            <a:r>
              <a:rPr lang="en-US" sz="2400" dirty="0" err="1">
                <a:latin typeface="Amasis MT Pro" panose="02040504050005020304" pitchFamily="18" charset="-18"/>
              </a:rPr>
              <a:t>Wzrok</a:t>
            </a:r>
            <a:r>
              <a:rPr lang="en-US" sz="2400" dirty="0">
                <a:latin typeface="Amasis MT Pro" panose="02040504050005020304" pitchFamily="18" charset="-18"/>
              </a:rPr>
              <a:t> </a:t>
            </a:r>
            <a:r>
              <a:rPr lang="en-US" sz="2400" dirty="0" err="1">
                <a:latin typeface="Amasis MT Pro" panose="02040504050005020304" pitchFamily="18" charset="-18"/>
              </a:rPr>
              <a:t>kochającego</a:t>
            </a:r>
            <a:r>
              <a:rPr lang="en-US" sz="2400" dirty="0">
                <a:latin typeface="Amasis MT Pro" panose="02040504050005020304" pitchFamily="18" charset="-18"/>
              </a:rPr>
              <a:t> </a:t>
            </a:r>
            <a:r>
              <a:rPr lang="en-US" sz="2400" dirty="0" err="1">
                <a:latin typeface="Amasis MT Pro" panose="02040504050005020304" pitchFamily="18" charset="-18"/>
              </a:rPr>
              <a:t>widzi</a:t>
            </a:r>
            <a:r>
              <a:rPr lang="en-US" sz="2400" dirty="0">
                <a:latin typeface="Amasis MT Pro" panose="02040504050005020304" pitchFamily="18" charset="-18"/>
              </a:rPr>
              <a:t> </a:t>
            </a:r>
            <a:r>
              <a:rPr lang="en-US" sz="2400" dirty="0" err="1">
                <a:latin typeface="Amasis MT Pro" panose="02040504050005020304" pitchFamily="18" charset="-18"/>
              </a:rPr>
              <a:t>najwyraźniej</a:t>
            </a:r>
            <a:r>
              <a:rPr lang="en-US" sz="2400" dirty="0">
                <a:latin typeface="Amasis MT Pro" panose="02040504050005020304" pitchFamily="18" charset="-18"/>
              </a:rPr>
              <a:t>, a to </a:t>
            </a:r>
            <a:r>
              <a:rPr lang="en-US" sz="2400" dirty="0" err="1">
                <a:latin typeface="Amasis MT Pro" panose="02040504050005020304" pitchFamily="18" charset="-18"/>
              </a:rPr>
              <a:t>oznacza</a:t>
            </a:r>
            <a:r>
              <a:rPr lang="en-US" sz="2400" dirty="0">
                <a:latin typeface="Amasis MT Pro" panose="02040504050005020304" pitchFamily="18" charset="-18"/>
              </a:rPr>
              <a:t>, </a:t>
            </a:r>
            <a:r>
              <a:rPr lang="en-US" sz="2400" dirty="0" err="1">
                <a:latin typeface="Amasis MT Pro" panose="02040504050005020304" pitchFamily="18" charset="-18"/>
              </a:rPr>
              <a:t>że</a:t>
            </a:r>
            <a:r>
              <a:rPr lang="en-US" sz="2400" dirty="0">
                <a:latin typeface="Amasis MT Pro" panose="02040504050005020304" pitchFamily="18" charset="-18"/>
              </a:rPr>
              <a:t> to, co </a:t>
            </a:r>
            <a:r>
              <a:rPr lang="en-US" sz="2400" dirty="0" err="1">
                <a:latin typeface="Amasis MT Pro" panose="02040504050005020304" pitchFamily="18" charset="-18"/>
              </a:rPr>
              <a:t>kochamy</a:t>
            </a:r>
            <a:r>
              <a:rPr lang="en-US" sz="2400" dirty="0">
                <a:latin typeface="Amasis MT Pro" panose="02040504050005020304" pitchFamily="18" charset="-18"/>
              </a:rPr>
              <a:t> </a:t>
            </a:r>
            <a:r>
              <a:rPr lang="en-US" sz="2400" dirty="0" err="1">
                <a:latin typeface="Amasis MT Pro" panose="02040504050005020304" pitchFamily="18" charset="-18"/>
              </a:rPr>
              <a:t>najbardziej</a:t>
            </a:r>
            <a:r>
              <a:rPr lang="en-US" sz="2400" dirty="0">
                <a:latin typeface="Amasis MT Pro" panose="02040504050005020304" pitchFamily="18" charset="-18"/>
              </a:rPr>
              <a:t>, </a:t>
            </a:r>
            <a:r>
              <a:rPr lang="en-US" sz="2400" dirty="0" err="1">
                <a:latin typeface="Amasis MT Pro" panose="02040504050005020304" pitchFamily="18" charset="-18"/>
              </a:rPr>
              <a:t>możemy</a:t>
            </a:r>
            <a:r>
              <a:rPr lang="en-US" sz="2400" dirty="0">
                <a:latin typeface="Amasis MT Pro" panose="02040504050005020304" pitchFamily="18" charset="-18"/>
              </a:rPr>
              <a:t> </a:t>
            </a:r>
            <a:r>
              <a:rPr lang="en-US" sz="2400" dirty="0" err="1">
                <a:latin typeface="Amasis MT Pro" panose="02040504050005020304" pitchFamily="18" charset="-18"/>
              </a:rPr>
              <a:t>także</a:t>
            </a:r>
            <a:r>
              <a:rPr lang="en-US" sz="2400" dirty="0">
                <a:latin typeface="Amasis MT Pro" panose="02040504050005020304" pitchFamily="18" charset="-18"/>
              </a:rPr>
              <a:t> </a:t>
            </a:r>
            <a:r>
              <a:rPr lang="en-US" sz="2400" dirty="0" err="1">
                <a:latin typeface="Amasis MT Pro" panose="02040504050005020304" pitchFamily="18" charset="-18"/>
              </a:rPr>
              <a:t>najlepiej</a:t>
            </a:r>
            <a:r>
              <a:rPr lang="en-US" sz="2400" dirty="0">
                <a:latin typeface="Amasis MT Pro" panose="02040504050005020304" pitchFamily="18" charset="-18"/>
              </a:rPr>
              <a:t> </a:t>
            </a:r>
            <a:r>
              <a:rPr lang="en-US" sz="2400" dirty="0" err="1">
                <a:latin typeface="Amasis MT Pro" panose="02040504050005020304" pitchFamily="18" charset="-18"/>
              </a:rPr>
              <a:t>poznać</a:t>
            </a:r>
            <a:r>
              <a:rPr lang="en-US" sz="2400" dirty="0">
                <a:latin typeface="Amasis MT Pro" panose="02040504050005020304" pitchFamily="18" charset="-18"/>
              </a:rPr>
              <a:t>. W </a:t>
            </a:r>
            <a:r>
              <a:rPr lang="en-US" sz="2400" dirty="0" err="1">
                <a:latin typeface="Amasis MT Pro" panose="02040504050005020304" pitchFamily="18" charset="-18"/>
              </a:rPr>
              <a:t>świecie</a:t>
            </a:r>
            <a:r>
              <a:rPr lang="en-US" sz="2400" dirty="0">
                <a:latin typeface="Amasis MT Pro" panose="02040504050005020304" pitchFamily="18" charset="-18"/>
              </a:rPr>
              <a:t>, w </a:t>
            </a:r>
            <a:r>
              <a:rPr lang="en-US" sz="2400" dirty="0" err="1">
                <a:latin typeface="Amasis MT Pro" panose="02040504050005020304" pitchFamily="18" charset="-18"/>
              </a:rPr>
              <a:t>którym</a:t>
            </a:r>
            <a:r>
              <a:rPr lang="en-US" sz="2400" dirty="0">
                <a:latin typeface="Amasis MT Pro" panose="02040504050005020304" pitchFamily="18" charset="-18"/>
              </a:rPr>
              <a:t> </a:t>
            </a:r>
            <a:r>
              <a:rPr lang="en-US" sz="2400" dirty="0" err="1">
                <a:latin typeface="Amasis MT Pro" panose="02040504050005020304" pitchFamily="18" charset="-18"/>
              </a:rPr>
              <a:t>dominują</a:t>
            </a:r>
            <a:r>
              <a:rPr lang="en-US" sz="2400" dirty="0">
                <a:latin typeface="Amasis MT Pro" panose="02040504050005020304" pitchFamily="18" charset="-18"/>
              </a:rPr>
              <a:t> </a:t>
            </a:r>
            <a:r>
              <a:rPr lang="en-US" sz="2400" dirty="0" err="1">
                <a:latin typeface="Amasis MT Pro" panose="02040504050005020304" pitchFamily="18" charset="-18"/>
              </a:rPr>
              <a:t>nauka</a:t>
            </a:r>
            <a:r>
              <a:rPr lang="en-US" sz="2400" dirty="0">
                <a:latin typeface="Amasis MT Pro" panose="02040504050005020304" pitchFamily="18" charset="-18"/>
              </a:rPr>
              <a:t> </a:t>
            </a:r>
            <a:r>
              <a:rPr lang="en-US" sz="2400" dirty="0" err="1">
                <a:latin typeface="Amasis MT Pro" panose="02040504050005020304" pitchFamily="18" charset="-18"/>
              </a:rPr>
              <a:t>i</a:t>
            </a:r>
            <a:r>
              <a:rPr lang="en-US" sz="2400" dirty="0">
                <a:latin typeface="Amasis MT Pro" panose="02040504050005020304" pitchFamily="18" charset="-18"/>
              </a:rPr>
              <a:t> </a:t>
            </a:r>
            <a:r>
              <a:rPr lang="en-US" sz="2400" dirty="0" err="1">
                <a:latin typeface="Amasis MT Pro" panose="02040504050005020304" pitchFamily="18" charset="-18"/>
              </a:rPr>
              <a:t>technologia</a:t>
            </a:r>
            <a:r>
              <a:rPr lang="en-US" sz="2400" dirty="0">
                <a:latin typeface="Amasis MT Pro" panose="02040504050005020304" pitchFamily="18" charset="-18"/>
              </a:rPr>
              <a:t>, </a:t>
            </a:r>
            <a:r>
              <a:rPr lang="en-US" sz="2400" dirty="0" err="1">
                <a:latin typeface="Amasis MT Pro" panose="02040504050005020304" pitchFamily="18" charset="-18"/>
              </a:rPr>
              <a:t>nie</a:t>
            </a:r>
            <a:r>
              <a:rPr lang="en-US" sz="2400" dirty="0">
                <a:latin typeface="Amasis MT Pro" panose="02040504050005020304" pitchFamily="18" charset="-18"/>
              </a:rPr>
              <a:t> </a:t>
            </a:r>
            <a:r>
              <a:rPr lang="en-US" sz="2400" dirty="0" err="1">
                <a:latin typeface="Amasis MT Pro" panose="02040504050005020304" pitchFamily="18" charset="-18"/>
              </a:rPr>
              <a:t>zaniedbujmy</a:t>
            </a:r>
            <a:r>
              <a:rPr lang="en-US" sz="2400" dirty="0">
                <a:latin typeface="Amasis MT Pro" panose="02040504050005020304" pitchFamily="18" charset="-18"/>
              </a:rPr>
              <a:t> </a:t>
            </a:r>
            <a:r>
              <a:rPr lang="en-US" sz="2400" dirty="0" err="1">
                <a:latin typeface="Amasis MT Pro" panose="02040504050005020304" pitchFamily="18" charset="-18"/>
              </a:rPr>
              <a:t>wiedzy</a:t>
            </a:r>
            <a:r>
              <a:rPr lang="en-US" sz="2400" dirty="0">
                <a:latin typeface="Amasis MT Pro" panose="02040504050005020304" pitchFamily="18" charset="-18"/>
              </a:rPr>
              <a:t>, </a:t>
            </a:r>
            <a:r>
              <a:rPr lang="en-US" sz="2400" dirty="0" err="1">
                <a:latin typeface="Amasis MT Pro" panose="02040504050005020304" pitchFamily="18" charset="-18"/>
              </a:rPr>
              <a:t>która</a:t>
            </a:r>
            <a:r>
              <a:rPr lang="en-US" sz="2400" dirty="0">
                <a:latin typeface="Amasis MT Pro" panose="02040504050005020304" pitchFamily="18" charset="-18"/>
              </a:rPr>
              <a:t> </a:t>
            </a:r>
            <a:r>
              <a:rPr lang="en-US" sz="2400" dirty="0" err="1">
                <a:latin typeface="Amasis MT Pro" panose="02040504050005020304" pitchFamily="18" charset="-18"/>
              </a:rPr>
              <a:t>pochodzi</a:t>
            </a:r>
            <a:r>
              <a:rPr lang="en-US" sz="2400" dirty="0">
                <a:latin typeface="Amasis MT Pro" panose="02040504050005020304" pitchFamily="18" charset="-18"/>
              </a:rPr>
              <a:t> z </a:t>
            </a:r>
            <a:r>
              <a:rPr lang="en-US" sz="2400" dirty="0" err="1">
                <a:latin typeface="Amasis MT Pro" panose="02040504050005020304" pitchFamily="18" charset="-18"/>
              </a:rPr>
              <a:t>serca</a:t>
            </a:r>
            <a:r>
              <a:rPr lang="en-US" dirty="0">
                <a:latin typeface="Amasis MT Pro" panose="02040504050005020304" pitchFamily="18" charset="-18"/>
              </a:rPr>
              <a:t>.</a:t>
            </a:r>
          </a:p>
        </p:txBody>
      </p:sp>
      <p:sp>
        <p:nvSpPr>
          <p:cNvPr id="13" name="Rectangle 12">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8267"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ymbol zastępczy zawartości 3">
            <a:extLst>
              <a:ext uri="{FF2B5EF4-FFF2-40B4-BE49-F238E27FC236}">
                <a16:creationId xmlns:a16="http://schemas.microsoft.com/office/drawing/2014/main" id="{92437C3A-4A0A-45B8-A8FA-52AB886B5975}"/>
              </a:ext>
            </a:extLst>
          </p:cNvPr>
          <p:cNvPicPr>
            <a:picLocks noGrp="1" noChangeAspect="1"/>
          </p:cNvPicPr>
          <p:nvPr>
            <p:ph idx="1"/>
          </p:nvPr>
        </p:nvPicPr>
        <p:blipFill rotWithShape="1">
          <a:blip r:embed="rId2"/>
          <a:srcRect t="3538" r="-1" b="10038"/>
          <a:stretch/>
        </p:blipFill>
        <p:spPr>
          <a:xfrm>
            <a:off x="5283708" y="722376"/>
            <a:ext cx="6263640" cy="5413248"/>
          </a:xfrm>
          <a:prstGeom prst="rect">
            <a:avLst/>
          </a:prstGeom>
          <a:effectLst/>
        </p:spPr>
      </p:pic>
    </p:spTree>
    <p:extLst>
      <p:ext uri="{BB962C8B-B14F-4D97-AF65-F5344CB8AC3E}">
        <p14:creationId xmlns:p14="http://schemas.microsoft.com/office/powerpoint/2010/main" val="1641630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BF250BB-54C6-4BB7-8F44-0441C6259F4B}"/>
              </a:ext>
            </a:extLst>
          </p:cNvPr>
          <p:cNvSpPr>
            <a:spLocks noGrp="1"/>
          </p:cNvSpPr>
          <p:nvPr>
            <p:ph type="title"/>
          </p:nvPr>
        </p:nvSpPr>
        <p:spPr/>
        <p:txBody>
          <a:bodyPr/>
          <a:lstStyle/>
          <a:p>
            <a:r>
              <a:rPr lang="pl-PL" dirty="0">
                <a:latin typeface="Abadi" panose="020B0604020104020204" pitchFamily="34" charset="0"/>
              </a:rPr>
              <a:t>Grzech pierworodny-3 zerwania</a:t>
            </a:r>
          </a:p>
        </p:txBody>
      </p:sp>
      <p:sp>
        <p:nvSpPr>
          <p:cNvPr id="3" name="Symbol zastępczy zawartości 2">
            <a:extLst>
              <a:ext uri="{FF2B5EF4-FFF2-40B4-BE49-F238E27FC236}">
                <a16:creationId xmlns:a16="http://schemas.microsoft.com/office/drawing/2014/main" id="{3F7D7701-DE9E-493C-B1FD-C8C7FF322F00}"/>
              </a:ext>
            </a:extLst>
          </p:cNvPr>
          <p:cNvSpPr>
            <a:spLocks noGrp="1"/>
          </p:cNvSpPr>
          <p:nvPr>
            <p:ph idx="1"/>
          </p:nvPr>
        </p:nvSpPr>
        <p:spPr/>
        <p:txBody>
          <a:bodyPr>
            <a:normAutofit/>
          </a:bodyPr>
          <a:lstStyle/>
          <a:p>
            <a:r>
              <a:rPr lang="pl-PL" b="1">
                <a:solidFill>
                  <a:srgbClr val="0070C0"/>
                </a:solidFill>
              </a:rPr>
              <a:t>Ze </a:t>
            </a:r>
            <a:r>
              <a:rPr lang="pl-PL" b="1" dirty="0">
                <a:solidFill>
                  <a:srgbClr val="0070C0"/>
                </a:solidFill>
              </a:rPr>
              <a:t>sobą  </a:t>
            </a:r>
          </a:p>
          <a:p>
            <a:r>
              <a:rPr lang="pl-PL" dirty="0">
                <a:solidFill>
                  <a:schemeClr val="accent6">
                    <a:lumMod val="60000"/>
                    <a:lumOff val="40000"/>
                  </a:schemeClr>
                </a:solidFill>
              </a:rPr>
              <a:t>Z drugim  </a:t>
            </a:r>
          </a:p>
          <a:p>
            <a:r>
              <a:rPr lang="pl-PL" b="1" dirty="0">
                <a:solidFill>
                  <a:schemeClr val="accent4"/>
                </a:solidFill>
              </a:rPr>
              <a:t>Z Bogiem </a:t>
            </a:r>
          </a:p>
          <a:p>
            <a:r>
              <a:rPr lang="pl-PL" sz="5400" dirty="0">
                <a:solidFill>
                  <a:srgbClr val="FF0000"/>
                </a:solidFill>
              </a:rPr>
              <a:t>Antidotum</a:t>
            </a:r>
            <a:r>
              <a:rPr lang="pl-PL" dirty="0">
                <a:solidFill>
                  <a:srgbClr val="FF0000"/>
                </a:solidFill>
              </a:rPr>
              <a:t> </a:t>
            </a:r>
          </a:p>
          <a:p>
            <a:r>
              <a:rPr lang="pl-PL" b="1" dirty="0">
                <a:solidFill>
                  <a:srgbClr val="0070C0"/>
                </a:solidFill>
              </a:rPr>
              <a:t>Praca nad sobą  -rozwijanie życia duchowego aż do granic kontemplacji</a:t>
            </a:r>
          </a:p>
          <a:p>
            <a:r>
              <a:rPr lang="pl-PL" dirty="0">
                <a:solidFill>
                  <a:schemeClr val="accent6">
                    <a:lumMod val="60000"/>
                    <a:lumOff val="40000"/>
                  </a:schemeClr>
                </a:solidFill>
              </a:rPr>
              <a:t>Służba dla innych </a:t>
            </a:r>
          </a:p>
          <a:p>
            <a:r>
              <a:rPr lang="pl-PL" b="1" dirty="0">
                <a:solidFill>
                  <a:schemeClr val="accent4"/>
                </a:solidFill>
              </a:rPr>
              <a:t>milczenie</a:t>
            </a:r>
          </a:p>
        </p:txBody>
      </p:sp>
    </p:spTree>
    <p:extLst>
      <p:ext uri="{BB962C8B-B14F-4D97-AF65-F5344CB8AC3E}">
        <p14:creationId xmlns:p14="http://schemas.microsoft.com/office/powerpoint/2010/main" val="1307200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736D7D1-6E47-4BA1-80D9-31E754365745}"/>
              </a:ext>
            </a:extLst>
          </p:cNvPr>
          <p:cNvSpPr>
            <a:spLocks noGrp="1"/>
          </p:cNvSpPr>
          <p:nvPr>
            <p:ph type="title"/>
          </p:nvPr>
        </p:nvSpPr>
        <p:spPr/>
        <p:txBody>
          <a:bodyPr/>
          <a:lstStyle/>
          <a:p>
            <a:endParaRPr lang="pl-PL"/>
          </a:p>
        </p:txBody>
      </p:sp>
      <p:pic>
        <p:nvPicPr>
          <p:cNvPr id="4" name="Symbol zastępczy zawartości 3">
            <a:extLst>
              <a:ext uri="{FF2B5EF4-FFF2-40B4-BE49-F238E27FC236}">
                <a16:creationId xmlns:a16="http://schemas.microsoft.com/office/drawing/2014/main" id="{9AA6CCF6-2F47-4EB7-87AC-010845F8DED4}"/>
              </a:ext>
            </a:extLst>
          </p:cNvPr>
          <p:cNvPicPr>
            <a:picLocks noGrp="1" noChangeAspect="1"/>
          </p:cNvPicPr>
          <p:nvPr>
            <p:ph idx="1"/>
          </p:nvPr>
        </p:nvPicPr>
        <p:blipFill>
          <a:blip r:embed="rId2"/>
          <a:stretch>
            <a:fillRect/>
          </a:stretch>
        </p:blipFill>
        <p:spPr>
          <a:xfrm>
            <a:off x="2910072" y="133350"/>
            <a:ext cx="5648515" cy="6634163"/>
          </a:xfrm>
          <a:prstGeom prst="rect">
            <a:avLst/>
          </a:prstGeom>
        </p:spPr>
      </p:pic>
    </p:spTree>
    <p:extLst>
      <p:ext uri="{BB962C8B-B14F-4D97-AF65-F5344CB8AC3E}">
        <p14:creationId xmlns:p14="http://schemas.microsoft.com/office/powerpoint/2010/main" val="1688024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07FC06E2-6667-4C0F-8D74-2873B7AC175D}"/>
              </a:ext>
            </a:extLst>
          </p:cNvPr>
          <p:cNvSpPr>
            <a:spLocks noGrp="1"/>
          </p:cNvSpPr>
          <p:nvPr>
            <p:ph type="title"/>
          </p:nvPr>
        </p:nvSpPr>
        <p:spPr>
          <a:xfrm>
            <a:off x="1285240" y="1050595"/>
            <a:ext cx="8074815" cy="1618489"/>
          </a:xfrm>
        </p:spPr>
        <p:txBody>
          <a:bodyPr anchor="ctr">
            <a:normAutofit/>
          </a:bodyPr>
          <a:lstStyle/>
          <a:p>
            <a:r>
              <a:rPr lang="pl-PL" sz="5000" dirty="0">
                <a:solidFill>
                  <a:srgbClr val="FF0000"/>
                </a:solidFill>
                <a:latin typeface="Amasis MT Pro" panose="02040504050005020304" pitchFamily="18" charset="-18"/>
              </a:rPr>
              <a:t>Droga do odnowionej kobiecości</a:t>
            </a:r>
          </a:p>
        </p:txBody>
      </p:sp>
      <p:sp>
        <p:nvSpPr>
          <p:cNvPr id="3" name="Symbol zastępczy zawartości 2">
            <a:extLst>
              <a:ext uri="{FF2B5EF4-FFF2-40B4-BE49-F238E27FC236}">
                <a16:creationId xmlns:a16="http://schemas.microsoft.com/office/drawing/2014/main" id="{8E77BB00-0986-4D47-898A-BA7C2F148913}"/>
              </a:ext>
            </a:extLst>
          </p:cNvPr>
          <p:cNvSpPr>
            <a:spLocks noGrp="1"/>
          </p:cNvSpPr>
          <p:nvPr>
            <p:ph idx="1"/>
          </p:nvPr>
        </p:nvSpPr>
        <p:spPr>
          <a:xfrm>
            <a:off x="1285240" y="2969469"/>
            <a:ext cx="8074815" cy="2800395"/>
          </a:xfrm>
        </p:spPr>
        <p:txBody>
          <a:bodyPr anchor="t">
            <a:normAutofit/>
          </a:bodyPr>
          <a:lstStyle/>
          <a:p>
            <a:r>
              <a:rPr lang="pl-PL" sz="2400" dirty="0"/>
              <a:t>Edyta odnajduje tę drogę na trzech płaszczyznach: </a:t>
            </a:r>
          </a:p>
          <a:p>
            <a:r>
              <a:rPr lang="pl-PL" sz="2400" dirty="0"/>
              <a:t>W macierzyństwie-formacja kształcenie </a:t>
            </a:r>
          </a:p>
          <a:p>
            <a:r>
              <a:rPr lang="pl-PL" sz="2400" dirty="0"/>
              <a:t> W dziewictwie-czystość małżeńska i zakonna </a:t>
            </a:r>
          </a:p>
          <a:p>
            <a:r>
              <a:rPr lang="pl-PL" sz="2400" dirty="0"/>
              <a:t>W byciu służebnicą –</a:t>
            </a:r>
            <a:r>
              <a:rPr lang="pl-PL" sz="2400" dirty="0">
                <a:latin typeface="Amasis MT Pro" panose="02040504050005020304" pitchFamily="18" charset="-18"/>
              </a:rPr>
              <a:t>ANCILLA DOMINI</a:t>
            </a:r>
            <a:r>
              <a:rPr lang="pl-PL" sz="2400" dirty="0"/>
              <a:t>-zna swoją wartość talenty, </a:t>
            </a:r>
            <a:r>
              <a:rPr lang="pl-PL" sz="2400" dirty="0" err="1"/>
              <a:t>kszłtuje</a:t>
            </a:r>
            <a:r>
              <a:rPr lang="pl-PL" sz="2400" dirty="0"/>
              <a:t> swój intelekt, a jednocześnie służy innym</a:t>
            </a:r>
          </a:p>
          <a:p>
            <a:endParaRPr lang="pl-PL" sz="2400" dirty="0"/>
          </a:p>
          <a:p>
            <a:pPr marL="0" indent="0">
              <a:buNone/>
            </a:pPr>
            <a:endParaRPr lang="pl-PL" sz="2400" dirty="0"/>
          </a:p>
        </p:txBody>
      </p:sp>
    </p:spTree>
    <p:extLst>
      <p:ext uri="{BB962C8B-B14F-4D97-AF65-F5344CB8AC3E}">
        <p14:creationId xmlns:p14="http://schemas.microsoft.com/office/powerpoint/2010/main" val="2461258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E48F1A3-14BF-4F02-8ED4-1CA62F0460BD}"/>
              </a:ext>
            </a:extLst>
          </p:cNvPr>
          <p:cNvSpPr>
            <a:spLocks noGrp="1"/>
          </p:cNvSpPr>
          <p:nvPr>
            <p:ph type="title"/>
          </p:nvPr>
        </p:nvSpPr>
        <p:spPr/>
        <p:txBody>
          <a:bodyPr/>
          <a:lstStyle/>
          <a:p>
            <a:r>
              <a:rPr lang="pl-PL" dirty="0">
                <a:solidFill>
                  <a:srgbClr val="0070C0"/>
                </a:solidFill>
                <a:latin typeface="Amasis MT Pro" panose="02040504050005020304" pitchFamily="18" charset="-18"/>
              </a:rPr>
              <a:t>Maryja w Biblii</a:t>
            </a:r>
          </a:p>
        </p:txBody>
      </p:sp>
      <p:sp>
        <p:nvSpPr>
          <p:cNvPr id="3" name="Symbol zastępczy zawartości 2">
            <a:extLst>
              <a:ext uri="{FF2B5EF4-FFF2-40B4-BE49-F238E27FC236}">
                <a16:creationId xmlns:a16="http://schemas.microsoft.com/office/drawing/2014/main" id="{4B1BADFB-9271-4F3E-9709-2AC6FA1A5822}"/>
              </a:ext>
            </a:extLst>
          </p:cNvPr>
          <p:cNvSpPr>
            <a:spLocks noGrp="1"/>
          </p:cNvSpPr>
          <p:nvPr>
            <p:ph idx="1"/>
          </p:nvPr>
        </p:nvSpPr>
        <p:spPr/>
        <p:txBody>
          <a:bodyPr>
            <a:normAutofit fontScale="92500" lnSpcReduction="20000"/>
          </a:bodyPr>
          <a:lstStyle/>
          <a:p>
            <a:r>
              <a:rPr lang="pl-PL" dirty="0"/>
              <a:t>Maryja </a:t>
            </a:r>
          </a:p>
          <a:p>
            <a:r>
              <a:rPr lang="pl-PL" dirty="0"/>
              <a:t>Miriam    </a:t>
            </a:r>
          </a:p>
          <a:p>
            <a:r>
              <a:rPr lang="pl-PL" dirty="0"/>
              <a:t>Marian (</a:t>
            </a:r>
            <a:r>
              <a:rPr lang="pl-PL" dirty="0" err="1"/>
              <a:t>aram</a:t>
            </a:r>
            <a:r>
              <a:rPr lang="pl-PL" dirty="0"/>
              <a:t>.) </a:t>
            </a:r>
          </a:p>
          <a:p>
            <a:r>
              <a:rPr lang="pl-PL" dirty="0" err="1"/>
              <a:t>Marim</a:t>
            </a:r>
            <a:r>
              <a:rPr lang="pl-PL" dirty="0"/>
              <a:t> (</a:t>
            </a:r>
            <a:r>
              <a:rPr lang="pl-PL" dirty="0" err="1"/>
              <a:t>hebr</a:t>
            </a:r>
            <a:r>
              <a:rPr lang="pl-PL" dirty="0"/>
              <a:t>) umiłowana  </a:t>
            </a:r>
          </a:p>
          <a:p>
            <a:r>
              <a:rPr lang="pl-PL" dirty="0"/>
              <a:t>Dziewica z Nazaretu  </a:t>
            </a:r>
            <a:r>
              <a:rPr lang="pl-PL" dirty="0">
                <a:solidFill>
                  <a:srgbClr val="0070C0"/>
                </a:solidFill>
              </a:rPr>
              <a:t>PARTHENOS</a:t>
            </a:r>
            <a:r>
              <a:rPr lang="pl-PL" dirty="0"/>
              <a:t>(GREC) Iz 7,14 </a:t>
            </a:r>
          </a:p>
          <a:p>
            <a:r>
              <a:rPr lang="pl-PL" dirty="0"/>
              <a:t>Żona Józefa </a:t>
            </a:r>
          </a:p>
          <a:p>
            <a:r>
              <a:rPr lang="pl-PL" dirty="0"/>
              <a:t>Pełna Łaski-</a:t>
            </a:r>
            <a:r>
              <a:rPr lang="pl-PL" dirty="0" err="1">
                <a:solidFill>
                  <a:srgbClr val="0070C0"/>
                </a:solidFill>
              </a:rPr>
              <a:t>kecharitomene</a:t>
            </a:r>
            <a:r>
              <a:rPr lang="pl-PL" dirty="0"/>
              <a:t> (</a:t>
            </a:r>
            <a:r>
              <a:rPr lang="pl-PL" dirty="0" err="1"/>
              <a:t>grec</a:t>
            </a:r>
            <a:r>
              <a:rPr lang="pl-PL" dirty="0"/>
              <a:t>) </a:t>
            </a:r>
          </a:p>
          <a:p>
            <a:r>
              <a:rPr lang="pl-PL" dirty="0"/>
              <a:t>Służebnica Pańska </a:t>
            </a:r>
          </a:p>
          <a:p>
            <a:r>
              <a:rPr lang="pl-PL" dirty="0"/>
              <a:t>Błogosławiona między Niewiastami </a:t>
            </a:r>
          </a:p>
          <a:p>
            <a:r>
              <a:rPr lang="pl-PL" dirty="0"/>
              <a:t>Matka Jezusa</a:t>
            </a:r>
          </a:p>
        </p:txBody>
      </p:sp>
      <p:pic>
        <p:nvPicPr>
          <p:cNvPr id="4" name="Obraz 3">
            <a:extLst>
              <a:ext uri="{FF2B5EF4-FFF2-40B4-BE49-F238E27FC236}">
                <a16:creationId xmlns:a16="http://schemas.microsoft.com/office/drawing/2014/main" id="{70051AA4-EF13-484D-ACCF-14259116EC9E}"/>
              </a:ext>
            </a:extLst>
          </p:cNvPr>
          <p:cNvPicPr>
            <a:picLocks noChangeAspect="1"/>
          </p:cNvPicPr>
          <p:nvPr/>
        </p:nvPicPr>
        <p:blipFill>
          <a:blip r:embed="rId2"/>
          <a:stretch>
            <a:fillRect/>
          </a:stretch>
        </p:blipFill>
        <p:spPr>
          <a:xfrm>
            <a:off x="7657106" y="925344"/>
            <a:ext cx="4179360" cy="5567531"/>
          </a:xfrm>
          <a:prstGeom prst="rect">
            <a:avLst/>
          </a:prstGeom>
        </p:spPr>
      </p:pic>
    </p:spTree>
    <p:extLst>
      <p:ext uri="{BB962C8B-B14F-4D97-AF65-F5344CB8AC3E}">
        <p14:creationId xmlns:p14="http://schemas.microsoft.com/office/powerpoint/2010/main" val="20000706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C6239527-2E42-4EAC-A56E-BB594E91B126}"/>
              </a:ext>
            </a:extLst>
          </p:cNvPr>
          <p:cNvSpPr>
            <a:spLocks noGrp="1"/>
          </p:cNvSpPr>
          <p:nvPr>
            <p:ph type="title"/>
          </p:nvPr>
        </p:nvSpPr>
        <p:spPr>
          <a:xfrm>
            <a:off x="589560" y="856180"/>
            <a:ext cx="4560584" cy="1128068"/>
          </a:xfrm>
        </p:spPr>
        <p:txBody>
          <a:bodyPr anchor="ctr">
            <a:normAutofit/>
          </a:bodyPr>
          <a:lstStyle/>
          <a:p>
            <a:r>
              <a:rPr lang="pl-PL" sz="3400">
                <a:latin typeface="Amasis MT Pro" panose="02040504050005020304" pitchFamily="18" charset="-18"/>
              </a:rPr>
              <a:t>MARYJA SPEŁNIONA KOBIECOŚĆ</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5CF16AB7-50FC-4D0B-A35E-B61F1813D635}"/>
              </a:ext>
            </a:extLst>
          </p:cNvPr>
          <p:cNvSpPr>
            <a:spLocks noGrp="1"/>
          </p:cNvSpPr>
          <p:nvPr>
            <p:ph idx="1"/>
          </p:nvPr>
        </p:nvSpPr>
        <p:spPr>
          <a:xfrm>
            <a:off x="590719" y="2330505"/>
            <a:ext cx="4559425" cy="3979585"/>
          </a:xfrm>
        </p:spPr>
        <p:txBody>
          <a:bodyPr anchor="ctr">
            <a:normAutofit/>
          </a:bodyPr>
          <a:lstStyle/>
          <a:p>
            <a:r>
              <a:rPr lang="pl-PL" sz="2400" dirty="0">
                <a:latin typeface="Amasis MT Pro" panose="02040504050005020304" pitchFamily="18" charset="-18"/>
              </a:rPr>
              <a:t>Znaleźć zamiar Stwórcy wobec mnie</a:t>
            </a:r>
          </a:p>
          <a:p>
            <a:r>
              <a:rPr lang="pl-PL" sz="2400" dirty="0">
                <a:latin typeface="Amasis MT Pro" panose="02040504050005020304" pitchFamily="18" charset="-18"/>
              </a:rPr>
              <a:t>Kim jestem jako kobieta? </a:t>
            </a:r>
          </a:p>
          <a:p>
            <a:r>
              <a:rPr lang="pl-PL" sz="2400" dirty="0">
                <a:latin typeface="Amasis MT Pro" panose="02040504050005020304" pitchFamily="18" charset="-18"/>
              </a:rPr>
              <a:t>W jaki sposób rozwijam swoje człowieczeństwo?  </a:t>
            </a:r>
          </a:p>
          <a:p>
            <a:r>
              <a:rPr lang="pl-PL" sz="2400" dirty="0">
                <a:latin typeface="Amasis MT Pro" panose="02040504050005020304" pitchFamily="18" charset="-18"/>
              </a:rPr>
              <a:t>Biblia mówi o ranie serca kobiety…Rdz 3,15 </a:t>
            </a:r>
          </a:p>
          <a:p>
            <a:r>
              <a:rPr lang="pl-PL" sz="2400" dirty="0">
                <a:latin typeface="Amasis MT Pro" panose="02040504050005020304" pitchFamily="18" charset="-18"/>
              </a:rPr>
              <a:t>Co z nią zrobić? Jak uleczyć?</a:t>
            </a:r>
          </a:p>
          <a:p>
            <a:endParaRPr lang="pl-PL" sz="2400" dirty="0">
              <a:latin typeface="Amasis MT Pro" panose="02040504050005020304" pitchFamily="18" charset="-18"/>
            </a:endParaRPr>
          </a:p>
          <a:p>
            <a:endParaRPr lang="pl-PL" sz="2400" dirty="0">
              <a:latin typeface="Amasis MT Pro" panose="02040504050005020304" pitchFamily="18" charset="-18"/>
            </a:endParaRPr>
          </a:p>
          <a:p>
            <a:endParaRPr lang="pl-PL" sz="2000" dirty="0"/>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a:extLst>
              <a:ext uri="{FF2B5EF4-FFF2-40B4-BE49-F238E27FC236}">
                <a16:creationId xmlns:a16="http://schemas.microsoft.com/office/drawing/2014/main" id="{77244EBF-71D9-4EEA-A5E3-7F42F8C892CD}"/>
              </a:ext>
            </a:extLst>
          </p:cNvPr>
          <p:cNvPicPr>
            <a:picLocks noChangeAspect="1"/>
          </p:cNvPicPr>
          <p:nvPr/>
        </p:nvPicPr>
        <p:blipFill rotWithShape="1">
          <a:blip r:embed="rId2"/>
          <a:srcRect l="15930" r="6802" b="1"/>
          <a:stretch/>
        </p:blipFill>
        <p:spPr>
          <a:xfrm>
            <a:off x="5977788" y="799352"/>
            <a:ext cx="5425410" cy="5259296"/>
          </a:xfrm>
          <a:prstGeom prst="rect">
            <a:avLst/>
          </a:prstGeom>
        </p:spPr>
      </p:pic>
    </p:spTree>
    <p:extLst>
      <p:ext uri="{BB962C8B-B14F-4D97-AF65-F5344CB8AC3E}">
        <p14:creationId xmlns:p14="http://schemas.microsoft.com/office/powerpoint/2010/main" val="20158308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EEB0DA8-119C-42A1-80D4-3647615D5608}"/>
              </a:ext>
            </a:extLst>
          </p:cNvPr>
          <p:cNvSpPr>
            <a:spLocks noGrp="1"/>
          </p:cNvSpPr>
          <p:nvPr>
            <p:ph type="title"/>
          </p:nvPr>
        </p:nvSpPr>
        <p:spPr>
          <a:xfrm>
            <a:off x="714756" y="321211"/>
            <a:ext cx="10762488" cy="1207008"/>
          </a:xfrm>
        </p:spPr>
        <p:txBody>
          <a:bodyPr vert="horz" lIns="91440" tIns="45720" rIns="91440" bIns="45720" rtlCol="0" anchor="b">
            <a:normAutofit/>
          </a:bodyPr>
          <a:lstStyle/>
          <a:p>
            <a:pPr algn="ctr"/>
            <a:r>
              <a:rPr lang="en-US" sz="6000" kern="1200">
                <a:solidFill>
                  <a:schemeClr val="tx1"/>
                </a:solidFill>
                <a:latin typeface="+mj-lt"/>
                <a:ea typeface="+mj-ea"/>
                <a:cs typeface="+mj-cs"/>
              </a:rPr>
              <a:t>Kobiecość to świat relacji</a:t>
            </a:r>
          </a:p>
        </p:txBody>
      </p:sp>
      <p:pic>
        <p:nvPicPr>
          <p:cNvPr id="7" name="Symbol zastępczy zawartości 6">
            <a:extLst>
              <a:ext uri="{FF2B5EF4-FFF2-40B4-BE49-F238E27FC236}">
                <a16:creationId xmlns:a16="http://schemas.microsoft.com/office/drawing/2014/main" id="{607982D7-9783-4B91-85FE-2CF4196DB1BA}"/>
              </a:ext>
            </a:extLst>
          </p:cNvPr>
          <p:cNvPicPr>
            <a:picLocks noGrp="1" noChangeAspect="1"/>
          </p:cNvPicPr>
          <p:nvPr>
            <p:ph idx="1"/>
          </p:nvPr>
        </p:nvPicPr>
        <p:blipFill rotWithShape="1">
          <a:blip r:embed="rId2"/>
          <a:srcRect t="6384" r="-2" b="4726"/>
          <a:stretch/>
        </p:blipFill>
        <p:spPr>
          <a:xfrm>
            <a:off x="609600" y="2423680"/>
            <a:ext cx="5212080" cy="3856948"/>
          </a:xfrm>
          <a:prstGeom prst="rect">
            <a:avLst/>
          </a:prstGeom>
        </p:spPr>
      </p:pic>
      <p:cxnSp>
        <p:nvCxnSpPr>
          <p:cNvPr id="12" name="Straight Connector 11">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3" name="Obraz 2">
            <a:extLst>
              <a:ext uri="{FF2B5EF4-FFF2-40B4-BE49-F238E27FC236}">
                <a16:creationId xmlns:a16="http://schemas.microsoft.com/office/drawing/2014/main" id="{7B74A21C-5E83-46E9-8EFC-7BD8E04B28E8}"/>
              </a:ext>
            </a:extLst>
          </p:cNvPr>
          <p:cNvPicPr>
            <a:picLocks noChangeAspect="1"/>
          </p:cNvPicPr>
          <p:nvPr/>
        </p:nvPicPr>
        <p:blipFill rotWithShape="1">
          <a:blip r:embed="rId3"/>
          <a:srcRect t="19032" r="1" b="6957"/>
          <a:stretch/>
        </p:blipFill>
        <p:spPr>
          <a:xfrm>
            <a:off x="6370320" y="2423040"/>
            <a:ext cx="5212080" cy="3857568"/>
          </a:xfrm>
          <a:prstGeom prst="rect">
            <a:avLst/>
          </a:prstGeom>
        </p:spPr>
      </p:pic>
    </p:spTree>
    <p:extLst>
      <p:ext uri="{BB962C8B-B14F-4D97-AF65-F5344CB8AC3E}">
        <p14:creationId xmlns:p14="http://schemas.microsoft.com/office/powerpoint/2010/main" val="179900166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79B5EF0-E958-4121-A4F1-4436D3C95D38}"/>
              </a:ext>
            </a:extLst>
          </p:cNvPr>
          <p:cNvSpPr>
            <a:spLocks noGrp="1"/>
          </p:cNvSpPr>
          <p:nvPr>
            <p:ph type="title"/>
          </p:nvPr>
        </p:nvSpPr>
        <p:spPr/>
        <p:txBody>
          <a:bodyPr/>
          <a:lstStyle/>
          <a:p>
            <a:r>
              <a:rPr lang="pl-PL" dirty="0"/>
              <a:t>Fenomenologia o człowieku</a:t>
            </a:r>
          </a:p>
        </p:txBody>
      </p:sp>
      <p:sp>
        <p:nvSpPr>
          <p:cNvPr id="3" name="Symbol zastępczy zawartości 2">
            <a:extLst>
              <a:ext uri="{FF2B5EF4-FFF2-40B4-BE49-F238E27FC236}">
                <a16:creationId xmlns:a16="http://schemas.microsoft.com/office/drawing/2014/main" id="{ED536EDE-2E7B-4A2E-A027-C809F0F0C375}"/>
              </a:ext>
            </a:extLst>
          </p:cNvPr>
          <p:cNvSpPr>
            <a:spLocks noGrp="1"/>
          </p:cNvSpPr>
          <p:nvPr>
            <p:ph idx="1"/>
          </p:nvPr>
        </p:nvSpPr>
        <p:spPr/>
        <p:txBody>
          <a:bodyPr/>
          <a:lstStyle/>
          <a:p>
            <a:r>
              <a:rPr lang="pl-PL" dirty="0"/>
              <a:t>Czysta świadomość </a:t>
            </a:r>
          </a:p>
          <a:p>
            <a:r>
              <a:rPr lang="pl-PL" dirty="0"/>
              <a:t>Ciało  </a:t>
            </a:r>
          </a:p>
          <a:p>
            <a:r>
              <a:rPr lang="pl-PL" dirty="0"/>
              <a:t>Dusza </a:t>
            </a:r>
          </a:p>
          <a:p>
            <a:r>
              <a:rPr lang="pl-PL" dirty="0"/>
              <a:t>Duch</a:t>
            </a:r>
          </a:p>
        </p:txBody>
      </p:sp>
      <p:sp>
        <p:nvSpPr>
          <p:cNvPr id="16" name="Owal 15">
            <a:extLst>
              <a:ext uri="{FF2B5EF4-FFF2-40B4-BE49-F238E27FC236}">
                <a16:creationId xmlns:a16="http://schemas.microsoft.com/office/drawing/2014/main" id="{FC2CEF0B-4744-422C-A997-E0DFBD28EEE0}"/>
              </a:ext>
            </a:extLst>
          </p:cNvPr>
          <p:cNvSpPr/>
          <p:nvPr/>
        </p:nvSpPr>
        <p:spPr>
          <a:xfrm>
            <a:off x="5104661" y="1473691"/>
            <a:ext cx="4882719" cy="329361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pl-PL" sz="6000" dirty="0">
                <a:solidFill>
                  <a:srgbClr val="FF0000"/>
                </a:solidFill>
              </a:rPr>
              <a:t> </a:t>
            </a:r>
            <a:r>
              <a:rPr lang="pl-PL" sz="6000" dirty="0" err="1">
                <a:solidFill>
                  <a:srgbClr val="FF0000"/>
                </a:solidFill>
              </a:rPr>
              <a:t>ja,moje</a:t>
            </a:r>
            <a:r>
              <a:rPr lang="pl-PL" sz="6000" dirty="0">
                <a:solidFill>
                  <a:srgbClr val="FF0000"/>
                </a:solidFill>
              </a:rPr>
              <a:t>  </a:t>
            </a:r>
          </a:p>
          <a:p>
            <a:pPr algn="ctr"/>
            <a:r>
              <a:rPr lang="pl-PL" dirty="0"/>
              <a:t> </a:t>
            </a:r>
          </a:p>
          <a:p>
            <a:pPr algn="ctr"/>
            <a:r>
              <a:rPr lang="pl-PL" dirty="0">
                <a:solidFill>
                  <a:srgbClr val="FF0000"/>
                </a:solidFill>
              </a:rPr>
              <a:t>  </a:t>
            </a:r>
            <a:r>
              <a:rPr lang="pl-PL" sz="2800" b="1" dirty="0">
                <a:solidFill>
                  <a:srgbClr val="FF0000"/>
                </a:solidFill>
              </a:rPr>
              <a:t>Ja </a:t>
            </a:r>
            <a:r>
              <a:rPr lang="pl-PL" sz="2800" b="1" dirty="0" err="1"/>
              <a:t>wiem,że</a:t>
            </a:r>
            <a:r>
              <a:rPr lang="pl-PL" sz="2800" b="1" dirty="0"/>
              <a:t> </a:t>
            </a:r>
            <a:r>
              <a:rPr lang="pl-PL" sz="2800" b="1" dirty="0">
                <a:solidFill>
                  <a:srgbClr val="FF0000"/>
                </a:solidFill>
              </a:rPr>
              <a:t>Ja</a:t>
            </a:r>
            <a:r>
              <a:rPr lang="pl-PL" sz="2800" b="1" dirty="0"/>
              <a:t> jestem sobą </a:t>
            </a:r>
          </a:p>
        </p:txBody>
      </p:sp>
      <p:cxnSp>
        <p:nvCxnSpPr>
          <p:cNvPr id="18" name="Łącznik prosty 17">
            <a:extLst>
              <a:ext uri="{FF2B5EF4-FFF2-40B4-BE49-F238E27FC236}">
                <a16:creationId xmlns:a16="http://schemas.microsoft.com/office/drawing/2014/main" id="{9A13E448-5981-474C-8F2F-CDE468EA638D}"/>
              </a:ext>
            </a:extLst>
          </p:cNvPr>
          <p:cNvCxnSpPr>
            <a:cxnSpLocks/>
          </p:cNvCxnSpPr>
          <p:nvPr/>
        </p:nvCxnSpPr>
        <p:spPr>
          <a:xfrm>
            <a:off x="6249879" y="3604330"/>
            <a:ext cx="363984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05535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9CC6BD3B-964F-4117-9716-8CEC8863B730}"/>
              </a:ext>
            </a:extLst>
          </p:cNvPr>
          <p:cNvSpPr>
            <a:spLocks noGrp="1"/>
          </p:cNvSpPr>
          <p:nvPr>
            <p:ph type="title"/>
          </p:nvPr>
        </p:nvSpPr>
        <p:spPr>
          <a:xfrm>
            <a:off x="1150286" y="501594"/>
            <a:ext cx="4790364" cy="1668424"/>
          </a:xfrm>
        </p:spPr>
        <p:txBody>
          <a:bodyPr anchor="b">
            <a:normAutofit/>
          </a:bodyPr>
          <a:lstStyle/>
          <a:p>
            <a:r>
              <a:rPr lang="pl-PL" sz="4000" dirty="0">
                <a:solidFill>
                  <a:srgbClr val="FF0000"/>
                </a:solidFill>
                <a:latin typeface="Amasis MT Pro" panose="02040504050005020304" pitchFamily="18" charset="-18"/>
              </a:rPr>
              <a:t>Maryja </a:t>
            </a:r>
            <a:r>
              <a:rPr lang="pl-PL" sz="4000" dirty="0" err="1">
                <a:solidFill>
                  <a:srgbClr val="FF0000"/>
                </a:solidFill>
                <a:latin typeface="Amasis MT Pro" panose="02040504050005020304" pitchFamily="18" charset="-18"/>
              </a:rPr>
              <a:t>kecharitomene</a:t>
            </a:r>
            <a:endParaRPr lang="pl-PL" sz="4000" dirty="0">
              <a:solidFill>
                <a:srgbClr val="FF0000"/>
              </a:solidFill>
              <a:latin typeface="Amasis MT Pro" panose="02040504050005020304" pitchFamily="18" charset="-18"/>
            </a:endParaRPr>
          </a:p>
        </p:txBody>
      </p:sp>
      <p:sp>
        <p:nvSpPr>
          <p:cNvPr id="3" name="Symbol zastępczy zawartości 2">
            <a:extLst>
              <a:ext uri="{FF2B5EF4-FFF2-40B4-BE49-F238E27FC236}">
                <a16:creationId xmlns:a16="http://schemas.microsoft.com/office/drawing/2014/main" id="{F13ADCF8-3131-43D9-9AB7-2B52ED7C56B1}"/>
              </a:ext>
            </a:extLst>
          </p:cNvPr>
          <p:cNvSpPr>
            <a:spLocks noGrp="1"/>
          </p:cNvSpPr>
          <p:nvPr>
            <p:ph idx="1"/>
          </p:nvPr>
        </p:nvSpPr>
        <p:spPr>
          <a:xfrm>
            <a:off x="1150286" y="2399857"/>
            <a:ext cx="4667553" cy="3425709"/>
          </a:xfrm>
        </p:spPr>
        <p:txBody>
          <a:bodyPr>
            <a:normAutofit/>
          </a:bodyPr>
          <a:lstStyle/>
          <a:p>
            <a:r>
              <a:rPr lang="pl-PL" sz="3200" dirty="0"/>
              <a:t>Niepokalane Poczęcie </a:t>
            </a:r>
          </a:p>
          <a:p>
            <a:r>
              <a:rPr lang="pl-PL" sz="3200" dirty="0" err="1"/>
              <a:t>Ancilla</a:t>
            </a:r>
            <a:r>
              <a:rPr lang="pl-PL" sz="3200" dirty="0"/>
              <a:t> Domini-Służebnica Pana </a:t>
            </a:r>
          </a:p>
          <a:p>
            <a:r>
              <a:rPr lang="pl-PL" sz="3200" dirty="0"/>
              <a:t>Życie duchowe -modlitwa  </a:t>
            </a:r>
          </a:p>
          <a:p>
            <a:endParaRPr lang="pl-PL" sz="3200" dirty="0"/>
          </a:p>
          <a:p>
            <a:endParaRPr lang="pl-PL" sz="2000" dirty="0"/>
          </a:p>
        </p:txBody>
      </p:sp>
      <p:pic>
        <p:nvPicPr>
          <p:cNvPr id="4" name="Obraz 3">
            <a:extLst>
              <a:ext uri="{FF2B5EF4-FFF2-40B4-BE49-F238E27FC236}">
                <a16:creationId xmlns:a16="http://schemas.microsoft.com/office/drawing/2014/main" id="{58CF1779-5BEF-42BB-AF3E-40184AAC64F3}"/>
              </a:ext>
            </a:extLst>
          </p:cNvPr>
          <p:cNvPicPr>
            <a:picLocks noChangeAspect="1"/>
          </p:cNvPicPr>
          <p:nvPr/>
        </p:nvPicPr>
        <p:blipFill>
          <a:blip r:embed="rId2"/>
          <a:stretch>
            <a:fillRect/>
          </a:stretch>
        </p:blipFill>
        <p:spPr>
          <a:xfrm>
            <a:off x="6458987" y="670377"/>
            <a:ext cx="2561383" cy="5155189"/>
          </a:xfrm>
          <a:prstGeom prst="rect">
            <a:avLst/>
          </a:prstGeom>
        </p:spPr>
      </p:pic>
      <p:pic>
        <p:nvPicPr>
          <p:cNvPr id="5" name="Obraz 4">
            <a:extLst>
              <a:ext uri="{FF2B5EF4-FFF2-40B4-BE49-F238E27FC236}">
                <a16:creationId xmlns:a16="http://schemas.microsoft.com/office/drawing/2014/main" id="{C7F57C32-8C9F-401B-9A6F-85E7916539BA}"/>
              </a:ext>
            </a:extLst>
          </p:cNvPr>
          <p:cNvPicPr>
            <a:picLocks noChangeAspect="1"/>
          </p:cNvPicPr>
          <p:nvPr/>
        </p:nvPicPr>
        <p:blipFill>
          <a:blip r:embed="rId3"/>
          <a:stretch>
            <a:fillRect/>
          </a:stretch>
        </p:blipFill>
        <p:spPr>
          <a:xfrm>
            <a:off x="9349409" y="670377"/>
            <a:ext cx="1615918" cy="2429953"/>
          </a:xfrm>
          <a:prstGeom prst="rect">
            <a:avLst/>
          </a:prstGeom>
        </p:spPr>
      </p:pic>
      <p:pic>
        <p:nvPicPr>
          <p:cNvPr id="6" name="Obraz 5">
            <a:extLst>
              <a:ext uri="{FF2B5EF4-FFF2-40B4-BE49-F238E27FC236}">
                <a16:creationId xmlns:a16="http://schemas.microsoft.com/office/drawing/2014/main" id="{7D806110-EF33-4AFD-80AC-F72CAC082817}"/>
              </a:ext>
            </a:extLst>
          </p:cNvPr>
          <p:cNvPicPr>
            <a:picLocks noChangeAspect="1"/>
          </p:cNvPicPr>
          <p:nvPr/>
        </p:nvPicPr>
        <p:blipFill>
          <a:blip r:embed="rId4"/>
          <a:stretch>
            <a:fillRect/>
          </a:stretch>
        </p:blipFill>
        <p:spPr>
          <a:xfrm>
            <a:off x="9349409" y="3429000"/>
            <a:ext cx="2338747" cy="2401957"/>
          </a:xfrm>
          <a:prstGeom prst="rect">
            <a:avLst/>
          </a:prstGeom>
        </p:spPr>
      </p:pic>
      <p:sp>
        <p:nvSpPr>
          <p:cNvPr id="13" name="Rectangle 12">
            <a:extLst>
              <a:ext uri="{FF2B5EF4-FFF2-40B4-BE49-F238E27FC236}">
                <a16:creationId xmlns:a16="http://schemas.microsoft.com/office/drawing/2014/main" id="{FA169C72-4010-413C-A913-4BD6E2D12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58C3C99-2F64-46DC-9F81-BAA40930E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47382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49509AC-6F8E-45F2-B8A3-DFF08C4A50E1}"/>
              </a:ext>
            </a:extLst>
          </p:cNvPr>
          <p:cNvSpPr>
            <a:spLocks noGrp="1"/>
          </p:cNvSpPr>
          <p:nvPr>
            <p:ph type="title"/>
          </p:nvPr>
        </p:nvSpPr>
        <p:spPr/>
        <p:txBody>
          <a:bodyPr/>
          <a:lstStyle/>
          <a:p>
            <a:r>
              <a:rPr lang="pl-PL" dirty="0">
                <a:solidFill>
                  <a:srgbClr val="0070C0"/>
                </a:solidFill>
                <a:latin typeface="Amasis MT Pro" panose="02040504050005020304" pitchFamily="18" charset="-18"/>
              </a:rPr>
              <a:t>MARYJA DLA EDYTY</a:t>
            </a:r>
          </a:p>
        </p:txBody>
      </p:sp>
      <p:sp>
        <p:nvSpPr>
          <p:cNvPr id="3" name="Symbol zastępczy zawartości 2">
            <a:extLst>
              <a:ext uri="{FF2B5EF4-FFF2-40B4-BE49-F238E27FC236}">
                <a16:creationId xmlns:a16="http://schemas.microsoft.com/office/drawing/2014/main" id="{641336FA-C414-4110-AE18-8DF5B2F56DAA}"/>
              </a:ext>
            </a:extLst>
          </p:cNvPr>
          <p:cNvSpPr>
            <a:spLocks noGrp="1"/>
          </p:cNvSpPr>
          <p:nvPr>
            <p:ph idx="1"/>
          </p:nvPr>
        </p:nvSpPr>
        <p:spPr/>
        <p:txBody>
          <a:bodyPr/>
          <a:lstStyle/>
          <a:p>
            <a:r>
              <a:rPr lang="pl-PL" dirty="0"/>
              <a:t>Jaśnieje pięknem miłości i pokory </a:t>
            </a:r>
          </a:p>
          <a:p>
            <a:r>
              <a:rPr lang="pl-PL" dirty="0"/>
              <a:t>Wprowadza harmonię w życie rodziny </a:t>
            </a:r>
          </a:p>
          <a:p>
            <a:r>
              <a:rPr lang="pl-PL" dirty="0"/>
              <a:t>W Niej spełnia się wszelka kobiecość </a:t>
            </a:r>
          </a:p>
          <a:p>
            <a:r>
              <a:rPr lang="pl-PL" dirty="0"/>
              <a:t>Każda kobieta powinna znaleźć drogę od EWY DO MARYI </a:t>
            </a:r>
          </a:p>
          <a:p>
            <a:r>
              <a:rPr lang="pl-PL" dirty="0">
                <a:solidFill>
                  <a:srgbClr val="FF0000"/>
                </a:solidFill>
                <a:latin typeface="Amasis MT Pro" panose="02040504050005020304" pitchFamily="18" charset="-18"/>
              </a:rPr>
              <a:t>Fiat Maryi i anty-fiat Ewy</a:t>
            </a:r>
            <a:r>
              <a:rPr lang="pl-PL" b="1" dirty="0">
                <a:solidFill>
                  <a:srgbClr val="FF0000"/>
                </a:solidFill>
                <a:latin typeface="Amasis MT Pro" panose="02040504050005020304" pitchFamily="18" charset="-18"/>
              </a:rPr>
              <a:t> </a:t>
            </a:r>
          </a:p>
          <a:p>
            <a:endParaRPr lang="pl-PL" dirty="0">
              <a:solidFill>
                <a:srgbClr val="FF0000"/>
              </a:solidFill>
              <a:latin typeface="Amasis MT Pro" panose="02040504050005020304" pitchFamily="18" charset="-18"/>
            </a:endParaRPr>
          </a:p>
        </p:txBody>
      </p:sp>
    </p:spTree>
    <p:extLst>
      <p:ext uri="{BB962C8B-B14F-4D97-AF65-F5344CB8AC3E}">
        <p14:creationId xmlns:p14="http://schemas.microsoft.com/office/powerpoint/2010/main" val="16350297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9C357C1-759A-4649-A0A6-867ED8A61879}"/>
              </a:ext>
            </a:extLst>
          </p:cNvPr>
          <p:cNvSpPr>
            <a:spLocks noGrp="1"/>
          </p:cNvSpPr>
          <p:nvPr>
            <p:ph type="title"/>
          </p:nvPr>
        </p:nvSpPr>
        <p:spPr/>
        <p:txBody>
          <a:bodyPr/>
          <a:lstStyle/>
          <a:p>
            <a:r>
              <a:rPr lang="pl-PL" dirty="0">
                <a:solidFill>
                  <a:srgbClr val="FF0000"/>
                </a:solidFill>
                <a:latin typeface="Amasis MT Pro" panose="02040504050005020304" pitchFamily="18" charset="-18"/>
              </a:rPr>
              <a:t>Jak zaprzyjaźnić się z Maryją?</a:t>
            </a:r>
          </a:p>
        </p:txBody>
      </p:sp>
      <p:sp>
        <p:nvSpPr>
          <p:cNvPr id="3" name="Symbol zastępczy zawartości 2">
            <a:extLst>
              <a:ext uri="{FF2B5EF4-FFF2-40B4-BE49-F238E27FC236}">
                <a16:creationId xmlns:a16="http://schemas.microsoft.com/office/drawing/2014/main" id="{EC5AB173-0DE4-431E-A4E2-ED8971D333A7}"/>
              </a:ext>
            </a:extLst>
          </p:cNvPr>
          <p:cNvSpPr>
            <a:spLocks noGrp="1"/>
          </p:cNvSpPr>
          <p:nvPr>
            <p:ph idx="1"/>
          </p:nvPr>
        </p:nvSpPr>
        <p:spPr/>
        <p:txBody>
          <a:bodyPr/>
          <a:lstStyle/>
          <a:p>
            <a:r>
              <a:rPr lang="pl-PL" dirty="0"/>
              <a:t>Jak wygląda moja relacja z Maryją? </a:t>
            </a:r>
          </a:p>
          <a:p>
            <a:r>
              <a:rPr lang="pl-PL" dirty="0"/>
              <a:t>Kim jest dla Ciebie dzisiaj? </a:t>
            </a:r>
          </a:p>
          <a:p>
            <a:r>
              <a:rPr lang="pl-PL" dirty="0"/>
              <a:t>Razem z Maryją odkrywać piękno jakie Bóg ukrył w Tobie </a:t>
            </a:r>
          </a:p>
          <a:p>
            <a:r>
              <a:rPr lang="pl-PL" dirty="0"/>
              <a:t>Jak Ją nazywasz? </a:t>
            </a:r>
          </a:p>
          <a:p>
            <a:r>
              <a:rPr lang="pl-PL" dirty="0"/>
              <a:t>W jaki sposób spotykasz się z Nią? </a:t>
            </a:r>
          </a:p>
          <a:p>
            <a:r>
              <a:rPr lang="pl-PL" dirty="0"/>
              <a:t>Czy uczysz się od NIEJ patrzeć na Jezusa?</a:t>
            </a:r>
          </a:p>
        </p:txBody>
      </p:sp>
    </p:spTree>
    <p:extLst>
      <p:ext uri="{BB962C8B-B14F-4D97-AF65-F5344CB8AC3E}">
        <p14:creationId xmlns:p14="http://schemas.microsoft.com/office/powerpoint/2010/main" val="950034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BC75633-48A6-48BA-800E-EDA1E030B34B}"/>
              </a:ext>
            </a:extLst>
          </p:cNvPr>
          <p:cNvSpPr>
            <a:spLocks noGrp="1"/>
          </p:cNvSpPr>
          <p:nvPr>
            <p:ph type="title"/>
          </p:nvPr>
        </p:nvSpPr>
        <p:spPr/>
        <p:txBody>
          <a:bodyPr/>
          <a:lstStyle/>
          <a:p>
            <a:r>
              <a:rPr lang="pl-PL" dirty="0">
                <a:solidFill>
                  <a:srgbClr val="FF0000"/>
                </a:solidFill>
                <a:latin typeface="Amasis MT Pro" panose="02040504050005020304" pitchFamily="18" charset="-18"/>
              </a:rPr>
              <a:t>Cechy pięknej kobiecości</a:t>
            </a:r>
          </a:p>
        </p:txBody>
      </p:sp>
      <p:sp>
        <p:nvSpPr>
          <p:cNvPr id="3" name="Symbol zastępczy zawartości 2">
            <a:extLst>
              <a:ext uri="{FF2B5EF4-FFF2-40B4-BE49-F238E27FC236}">
                <a16:creationId xmlns:a16="http://schemas.microsoft.com/office/drawing/2014/main" id="{239C3B18-8EF0-4FF4-A0C5-2D5CFE654685}"/>
              </a:ext>
            </a:extLst>
          </p:cNvPr>
          <p:cNvSpPr>
            <a:spLocks noGrp="1"/>
          </p:cNvSpPr>
          <p:nvPr>
            <p:ph idx="1"/>
          </p:nvPr>
        </p:nvSpPr>
        <p:spPr/>
        <p:txBody>
          <a:bodyPr/>
          <a:lstStyle/>
          <a:p>
            <a:r>
              <a:rPr lang="pl-PL" dirty="0"/>
              <a:t>Bóg powierza kobiecie człowieka </a:t>
            </a:r>
          </a:p>
          <a:p>
            <a:r>
              <a:rPr lang="pl-PL" dirty="0"/>
              <a:t>Siłą kobiety jest czułość i ciepło  </a:t>
            </a:r>
          </a:p>
          <a:p>
            <a:r>
              <a:rPr lang="pl-PL" dirty="0"/>
              <a:t>Kontakt ze sobą-im lepiej jestem przy sobie ,tym bardziej jestem dla innych </a:t>
            </a:r>
          </a:p>
          <a:p>
            <a:r>
              <a:rPr lang="pl-PL" dirty="0"/>
              <a:t>Relacja zaczyna się od kontaktu ze sobą, potem….  </a:t>
            </a:r>
          </a:p>
          <a:p>
            <a:r>
              <a:rPr lang="pl-PL" dirty="0"/>
              <a:t>Kobieta otwiera mężczyznę na kobiecy świat </a:t>
            </a:r>
          </a:p>
          <a:p>
            <a:r>
              <a:rPr lang="pl-PL" dirty="0"/>
              <a:t>Wielcy święci i święte kobiety… </a:t>
            </a:r>
          </a:p>
          <a:p>
            <a:endParaRPr lang="pl-PL" dirty="0"/>
          </a:p>
          <a:p>
            <a:endParaRPr lang="pl-PL" dirty="0"/>
          </a:p>
        </p:txBody>
      </p:sp>
    </p:spTree>
    <p:extLst>
      <p:ext uri="{BB962C8B-B14F-4D97-AF65-F5344CB8AC3E}">
        <p14:creationId xmlns:p14="http://schemas.microsoft.com/office/powerpoint/2010/main" val="32816288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C6D8F79-39D7-40F7-B565-5FD81A8C4EC3}"/>
              </a:ext>
            </a:extLst>
          </p:cNvPr>
          <p:cNvSpPr>
            <a:spLocks noGrp="1"/>
          </p:cNvSpPr>
          <p:nvPr>
            <p:ph type="title"/>
          </p:nvPr>
        </p:nvSpPr>
        <p:spPr/>
        <p:txBody>
          <a:bodyPr/>
          <a:lstStyle/>
          <a:p>
            <a:r>
              <a:rPr lang="pl-PL" dirty="0">
                <a:solidFill>
                  <a:srgbClr val="FF0000"/>
                </a:solidFill>
                <a:latin typeface="Amasis MT Pro" panose="02040504050005020304" pitchFamily="18" charset="-18"/>
              </a:rPr>
              <a:t>Struktura wnętrza człowieka</a:t>
            </a:r>
          </a:p>
        </p:txBody>
      </p:sp>
      <p:sp>
        <p:nvSpPr>
          <p:cNvPr id="3" name="Symbol zastępczy zawartości 2">
            <a:extLst>
              <a:ext uri="{FF2B5EF4-FFF2-40B4-BE49-F238E27FC236}">
                <a16:creationId xmlns:a16="http://schemas.microsoft.com/office/drawing/2014/main" id="{0FB38D56-6CA8-42C8-A797-83C895D38A17}"/>
              </a:ext>
            </a:extLst>
          </p:cNvPr>
          <p:cNvSpPr>
            <a:spLocks noGrp="1"/>
          </p:cNvSpPr>
          <p:nvPr>
            <p:ph idx="1"/>
          </p:nvPr>
        </p:nvSpPr>
        <p:spPr/>
        <p:txBody>
          <a:bodyPr/>
          <a:lstStyle/>
          <a:p>
            <a:endParaRPr lang="pl-PL" dirty="0"/>
          </a:p>
        </p:txBody>
      </p:sp>
      <p:sp>
        <p:nvSpPr>
          <p:cNvPr id="4" name="Prostokąt 3">
            <a:extLst>
              <a:ext uri="{FF2B5EF4-FFF2-40B4-BE49-F238E27FC236}">
                <a16:creationId xmlns:a16="http://schemas.microsoft.com/office/drawing/2014/main" id="{B4F2A12C-11A0-4E59-BA34-E34DB1CAAC97}"/>
              </a:ext>
            </a:extLst>
          </p:cNvPr>
          <p:cNvSpPr/>
          <p:nvPr/>
        </p:nvSpPr>
        <p:spPr>
          <a:xfrm>
            <a:off x="4651899" y="1997476"/>
            <a:ext cx="2902998" cy="10386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l-PL" dirty="0"/>
          </a:p>
          <a:p>
            <a:pPr algn="ctr"/>
            <a:r>
              <a:rPr lang="pl-PL" sz="3600" dirty="0"/>
              <a:t>Dusza kobiety</a:t>
            </a:r>
          </a:p>
        </p:txBody>
      </p:sp>
      <p:sp>
        <p:nvSpPr>
          <p:cNvPr id="5" name="Strzałka: w dół 4">
            <a:extLst>
              <a:ext uri="{FF2B5EF4-FFF2-40B4-BE49-F238E27FC236}">
                <a16:creationId xmlns:a16="http://schemas.microsoft.com/office/drawing/2014/main" id="{48C371ED-16C2-44C1-BB76-9089445E82F8}"/>
              </a:ext>
            </a:extLst>
          </p:cNvPr>
          <p:cNvSpPr/>
          <p:nvPr/>
        </p:nvSpPr>
        <p:spPr>
          <a:xfrm>
            <a:off x="4128117" y="3171100"/>
            <a:ext cx="523782" cy="15962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Strzałka: w dół 5">
            <a:extLst>
              <a:ext uri="{FF2B5EF4-FFF2-40B4-BE49-F238E27FC236}">
                <a16:creationId xmlns:a16="http://schemas.microsoft.com/office/drawing/2014/main" id="{0A049102-53D7-466B-86D4-C8652C51C2F8}"/>
              </a:ext>
            </a:extLst>
          </p:cNvPr>
          <p:cNvSpPr/>
          <p:nvPr/>
        </p:nvSpPr>
        <p:spPr>
          <a:xfrm>
            <a:off x="7457243" y="3171100"/>
            <a:ext cx="484573" cy="15962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a:extLst>
              <a:ext uri="{FF2B5EF4-FFF2-40B4-BE49-F238E27FC236}">
                <a16:creationId xmlns:a16="http://schemas.microsoft.com/office/drawing/2014/main" id="{3D594B7C-4E15-484A-9161-3B0266418D91}"/>
              </a:ext>
            </a:extLst>
          </p:cNvPr>
          <p:cNvSpPr/>
          <p:nvPr/>
        </p:nvSpPr>
        <p:spPr>
          <a:xfrm>
            <a:off x="3222594" y="4767309"/>
            <a:ext cx="2210540" cy="11452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pl-PL" sz="2800" dirty="0"/>
              <a:t>Życie naturalne</a:t>
            </a:r>
          </a:p>
        </p:txBody>
      </p:sp>
      <p:sp>
        <p:nvSpPr>
          <p:cNvPr id="8" name="Prostokąt 7">
            <a:extLst>
              <a:ext uri="{FF2B5EF4-FFF2-40B4-BE49-F238E27FC236}">
                <a16:creationId xmlns:a16="http://schemas.microsoft.com/office/drawing/2014/main" id="{8BECF7A7-4ABC-4D4F-86C5-EB8393561359}"/>
              </a:ext>
            </a:extLst>
          </p:cNvPr>
          <p:cNvSpPr/>
          <p:nvPr/>
        </p:nvSpPr>
        <p:spPr>
          <a:xfrm>
            <a:off x="6871317" y="4820575"/>
            <a:ext cx="2210540" cy="10919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pl-PL" sz="2400" dirty="0"/>
              <a:t>Życie nadprzyrodzone</a:t>
            </a:r>
          </a:p>
        </p:txBody>
      </p:sp>
    </p:spTree>
    <p:extLst>
      <p:ext uri="{BB962C8B-B14F-4D97-AF65-F5344CB8AC3E}">
        <p14:creationId xmlns:p14="http://schemas.microsoft.com/office/powerpoint/2010/main" val="8891787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6286419-4864-4344-AD34-E2080864C6A6}"/>
              </a:ext>
            </a:extLst>
          </p:cNvPr>
          <p:cNvSpPr>
            <a:spLocks noGrp="1"/>
          </p:cNvSpPr>
          <p:nvPr>
            <p:ph type="title"/>
          </p:nvPr>
        </p:nvSpPr>
        <p:spPr/>
        <p:txBody>
          <a:bodyPr/>
          <a:lstStyle/>
          <a:p>
            <a:r>
              <a:rPr lang="pl-PL" dirty="0">
                <a:solidFill>
                  <a:srgbClr val="FF0000"/>
                </a:solidFill>
                <a:latin typeface="Amasis MT Pro" panose="02040504050005020304" pitchFamily="18" charset="-18"/>
              </a:rPr>
              <a:t>Kobieta w Biblii-co o mnie mówi Stwórca?</a:t>
            </a:r>
          </a:p>
        </p:txBody>
      </p:sp>
      <p:sp>
        <p:nvSpPr>
          <p:cNvPr id="3" name="Symbol zastępczy zawartości 2">
            <a:extLst>
              <a:ext uri="{FF2B5EF4-FFF2-40B4-BE49-F238E27FC236}">
                <a16:creationId xmlns:a16="http://schemas.microsoft.com/office/drawing/2014/main" id="{7B8A0FDE-ECE0-49F4-8F6A-BA01DF349FA4}"/>
              </a:ext>
            </a:extLst>
          </p:cNvPr>
          <p:cNvSpPr>
            <a:spLocks noGrp="1"/>
          </p:cNvSpPr>
          <p:nvPr>
            <p:ph idx="1"/>
          </p:nvPr>
        </p:nvSpPr>
        <p:spPr/>
        <p:txBody>
          <a:bodyPr/>
          <a:lstStyle/>
          <a:p>
            <a:r>
              <a:rPr lang="pl-PL" dirty="0"/>
              <a:t>ma klarownie określone przeznaczenie </a:t>
            </a:r>
          </a:p>
          <a:p>
            <a:r>
              <a:rPr lang="pl-PL" dirty="0"/>
              <a:t>Natura i przeznaczenie kobiety wymagają kształcenia </a:t>
            </a:r>
          </a:p>
          <a:p>
            <a:r>
              <a:rPr lang="pl-PL" dirty="0"/>
              <a:t>Nie powinna przyjmować roli mężczyzny w </a:t>
            </a:r>
            <a:r>
              <a:rPr lang="pl-PL" dirty="0" err="1"/>
              <a:t>społeczeństwie,bo</a:t>
            </a:r>
            <a:r>
              <a:rPr lang="pl-PL" dirty="0"/>
              <a:t> inaczej wypaczy obraz Boży w sobie-staje się przecięta, zatraca swoją duchowość i kobiecość</a:t>
            </a:r>
          </a:p>
          <a:p>
            <a:r>
              <a:rPr lang="pl-PL" dirty="0"/>
              <a:t> </a:t>
            </a:r>
          </a:p>
          <a:p>
            <a:endParaRPr lang="pl-PL" dirty="0"/>
          </a:p>
        </p:txBody>
      </p:sp>
    </p:spTree>
    <p:extLst>
      <p:ext uri="{BB962C8B-B14F-4D97-AF65-F5344CB8AC3E}">
        <p14:creationId xmlns:p14="http://schemas.microsoft.com/office/powerpoint/2010/main" val="3658965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ymbol zastępczy zawartości 3">
            <a:extLst>
              <a:ext uri="{FF2B5EF4-FFF2-40B4-BE49-F238E27FC236}">
                <a16:creationId xmlns:a16="http://schemas.microsoft.com/office/drawing/2014/main" id="{D27CE595-972F-4B8C-AC35-97CDC13572B0}"/>
              </a:ext>
            </a:extLst>
          </p:cNvPr>
          <p:cNvPicPr>
            <a:picLocks noGrp="1" noChangeAspect="1"/>
          </p:cNvPicPr>
          <p:nvPr>
            <p:ph idx="1"/>
          </p:nvPr>
        </p:nvPicPr>
        <p:blipFill>
          <a:blip r:embed="rId2"/>
          <a:stretch>
            <a:fillRect/>
          </a:stretch>
        </p:blipFill>
        <p:spPr>
          <a:xfrm>
            <a:off x="1143942" y="643467"/>
            <a:ext cx="9904115"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55173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95568F7-68E6-466C-B416-B582B74B0264}"/>
              </a:ext>
            </a:extLst>
          </p:cNvPr>
          <p:cNvSpPr>
            <a:spLocks noGrp="1"/>
          </p:cNvSpPr>
          <p:nvPr>
            <p:ph type="title"/>
          </p:nvPr>
        </p:nvSpPr>
        <p:spPr/>
        <p:txBody>
          <a:bodyPr/>
          <a:lstStyle/>
          <a:p>
            <a:r>
              <a:rPr lang="pl-PL" dirty="0">
                <a:solidFill>
                  <a:srgbClr val="C00000"/>
                </a:solidFill>
                <a:latin typeface="Amasis MT Pro" panose="02040504050005020304" pitchFamily="18" charset="-18"/>
              </a:rPr>
              <a:t>Maryja jako nowa Ewa</a:t>
            </a:r>
          </a:p>
        </p:txBody>
      </p:sp>
      <p:pic>
        <p:nvPicPr>
          <p:cNvPr id="4" name="Symbol zastępczy zawartości 3">
            <a:extLst>
              <a:ext uri="{FF2B5EF4-FFF2-40B4-BE49-F238E27FC236}">
                <a16:creationId xmlns:a16="http://schemas.microsoft.com/office/drawing/2014/main" id="{7DC89A0D-3B58-4357-811A-77F5582DE2A0}"/>
              </a:ext>
            </a:extLst>
          </p:cNvPr>
          <p:cNvPicPr>
            <a:picLocks noGrp="1" noChangeAspect="1"/>
          </p:cNvPicPr>
          <p:nvPr>
            <p:ph idx="1"/>
          </p:nvPr>
        </p:nvPicPr>
        <p:blipFill>
          <a:blip r:embed="rId2"/>
          <a:stretch>
            <a:fillRect/>
          </a:stretch>
        </p:blipFill>
        <p:spPr>
          <a:xfrm>
            <a:off x="7332381" y="535246"/>
            <a:ext cx="3624516" cy="6460701"/>
          </a:xfrm>
          <a:prstGeom prst="rect">
            <a:avLst/>
          </a:prstGeom>
        </p:spPr>
      </p:pic>
    </p:spTree>
    <p:extLst>
      <p:ext uri="{BB962C8B-B14F-4D97-AF65-F5344CB8AC3E}">
        <p14:creationId xmlns:p14="http://schemas.microsoft.com/office/powerpoint/2010/main" val="31844566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E4714D4-2F52-409D-8716-D445D51AD950}"/>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id="{580CCA70-8F8B-44D9-BB05-F04DB83277D0}"/>
              </a:ext>
            </a:extLst>
          </p:cNvPr>
          <p:cNvSpPr>
            <a:spLocks noGrp="1"/>
          </p:cNvSpPr>
          <p:nvPr>
            <p:ph idx="1"/>
          </p:nvPr>
        </p:nvSpPr>
        <p:spPr/>
        <p:txBody>
          <a:bodyPr/>
          <a:lstStyle/>
          <a:p>
            <a:r>
              <a:rPr lang="pl-PL" dirty="0">
                <a:latin typeface="Amasis MT Pro" panose="02040504050005020304" pitchFamily="18" charset="-18"/>
              </a:rPr>
              <a:t>Orędowniczka u Boga </a:t>
            </a:r>
          </a:p>
          <a:p>
            <a:r>
              <a:rPr lang="pl-PL" dirty="0">
                <a:latin typeface="Amasis MT Pro" panose="02040504050005020304" pitchFamily="18" charset="-18"/>
              </a:rPr>
              <a:t>Przewodniczka na drogach wiary </a:t>
            </a:r>
          </a:p>
          <a:p>
            <a:r>
              <a:rPr lang="pl-PL" dirty="0">
                <a:latin typeface="Amasis MT Pro" panose="02040504050005020304" pitchFamily="18" charset="-18"/>
              </a:rPr>
              <a:t>Nauczycielka modlitwy </a:t>
            </a:r>
          </a:p>
          <a:p>
            <a:r>
              <a:rPr lang="pl-PL" dirty="0">
                <a:latin typeface="Amasis MT Pro" panose="02040504050005020304" pitchFamily="18" charset="-18"/>
              </a:rPr>
              <a:t>Niewiasta Słuchająca  </a:t>
            </a:r>
          </a:p>
          <a:p>
            <a:r>
              <a:rPr lang="pl-PL" dirty="0">
                <a:latin typeface="Amasis MT Pro" panose="02040504050005020304" pitchFamily="18" charset="-18"/>
              </a:rPr>
              <a:t>Uwielbiająca Boga </a:t>
            </a:r>
          </a:p>
          <a:p>
            <a:r>
              <a:rPr lang="pl-PL" dirty="0">
                <a:latin typeface="Amasis MT Pro" panose="02040504050005020304" pitchFamily="18" charset="-18"/>
              </a:rPr>
              <a:t>Matka cierpienia</a:t>
            </a:r>
          </a:p>
          <a:p>
            <a:endParaRPr lang="pl-PL" dirty="0">
              <a:latin typeface="Amasis MT Pro" panose="02040504050005020304" pitchFamily="18" charset="-18"/>
            </a:endParaRPr>
          </a:p>
          <a:p>
            <a:endParaRPr lang="pl-PL" dirty="0"/>
          </a:p>
        </p:txBody>
      </p:sp>
      <p:pic>
        <p:nvPicPr>
          <p:cNvPr id="5" name="Obraz 4">
            <a:extLst>
              <a:ext uri="{FF2B5EF4-FFF2-40B4-BE49-F238E27FC236}">
                <a16:creationId xmlns:a16="http://schemas.microsoft.com/office/drawing/2014/main" id="{90B6D313-228B-4611-87C8-0D866045C6AF}"/>
              </a:ext>
            </a:extLst>
          </p:cNvPr>
          <p:cNvPicPr>
            <a:picLocks noChangeAspect="1"/>
          </p:cNvPicPr>
          <p:nvPr/>
        </p:nvPicPr>
        <p:blipFill>
          <a:blip r:embed="rId2"/>
          <a:stretch>
            <a:fillRect/>
          </a:stretch>
        </p:blipFill>
        <p:spPr>
          <a:xfrm>
            <a:off x="6921486" y="1213237"/>
            <a:ext cx="3819525" cy="4876800"/>
          </a:xfrm>
          <a:prstGeom prst="rect">
            <a:avLst/>
          </a:prstGeom>
        </p:spPr>
      </p:pic>
    </p:spTree>
    <p:extLst>
      <p:ext uri="{BB962C8B-B14F-4D97-AF65-F5344CB8AC3E}">
        <p14:creationId xmlns:p14="http://schemas.microsoft.com/office/powerpoint/2010/main" val="6592230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0CC495A-2D6F-4307-A7EE-8417019F4992}"/>
              </a:ext>
            </a:extLst>
          </p:cNvPr>
          <p:cNvSpPr>
            <a:spLocks noGrp="1"/>
          </p:cNvSpPr>
          <p:nvPr>
            <p:ph type="title"/>
          </p:nvPr>
        </p:nvSpPr>
        <p:spPr/>
        <p:txBody>
          <a:bodyPr/>
          <a:lstStyle/>
          <a:p>
            <a:r>
              <a:rPr lang="pl-PL">
                <a:solidFill>
                  <a:schemeClr val="accent4">
                    <a:lumMod val="50000"/>
                  </a:schemeClr>
                </a:solidFill>
                <a:latin typeface="Amasis MT Pro" panose="02040504050005020304" pitchFamily="18" charset="-18"/>
              </a:rPr>
              <a:t>Kształcenie </a:t>
            </a:r>
            <a:endParaRPr lang="pl-PL" dirty="0">
              <a:solidFill>
                <a:schemeClr val="accent4">
                  <a:lumMod val="50000"/>
                </a:schemeClr>
              </a:solidFill>
              <a:latin typeface="Amasis MT Pro" panose="02040504050005020304" pitchFamily="18" charset="-18"/>
            </a:endParaRPr>
          </a:p>
        </p:txBody>
      </p:sp>
      <p:sp>
        <p:nvSpPr>
          <p:cNvPr id="3" name="Symbol zastępczy zawartości 2">
            <a:extLst>
              <a:ext uri="{FF2B5EF4-FFF2-40B4-BE49-F238E27FC236}">
                <a16:creationId xmlns:a16="http://schemas.microsoft.com/office/drawing/2014/main" id="{735695F1-AB28-470F-837C-0F67105ACFC5}"/>
              </a:ext>
            </a:extLst>
          </p:cNvPr>
          <p:cNvSpPr>
            <a:spLocks noGrp="1"/>
          </p:cNvSpPr>
          <p:nvPr>
            <p:ph idx="1"/>
          </p:nvPr>
        </p:nvSpPr>
        <p:spPr/>
        <p:txBody>
          <a:bodyPr/>
          <a:lstStyle/>
          <a:p>
            <a:r>
              <a:rPr lang="pl-PL" dirty="0">
                <a:solidFill>
                  <a:schemeClr val="accent6">
                    <a:lumMod val="75000"/>
                  </a:schemeClr>
                </a:solidFill>
              </a:rPr>
              <a:t>Rozum</a:t>
            </a:r>
            <a:r>
              <a:rPr lang="pl-PL" dirty="0"/>
              <a:t>-poznawanie celu </a:t>
            </a:r>
            <a:r>
              <a:rPr lang="pl-PL" dirty="0" err="1"/>
              <a:t>życia,kszałtowanie</a:t>
            </a:r>
            <a:r>
              <a:rPr lang="pl-PL" dirty="0"/>
              <a:t> charakteru, dobór </a:t>
            </a:r>
          </a:p>
          <a:p>
            <a:pPr marL="0" indent="0">
              <a:buNone/>
            </a:pPr>
            <a:r>
              <a:rPr lang="pl-PL" dirty="0"/>
              <a:t> środków  </a:t>
            </a:r>
          </a:p>
          <a:p>
            <a:pPr marL="0" indent="0">
              <a:buNone/>
            </a:pPr>
            <a:r>
              <a:rPr lang="pl-PL" dirty="0"/>
              <a:t> </a:t>
            </a:r>
          </a:p>
          <a:p>
            <a:pPr marL="0" indent="0">
              <a:buNone/>
            </a:pPr>
            <a:r>
              <a:rPr lang="pl-PL" dirty="0">
                <a:solidFill>
                  <a:schemeClr val="accent6">
                    <a:lumMod val="75000"/>
                  </a:schemeClr>
                </a:solidFill>
              </a:rPr>
              <a:t>Wola</a:t>
            </a:r>
            <a:r>
              <a:rPr lang="pl-PL" dirty="0"/>
              <a:t>-determinacja, </a:t>
            </a:r>
            <a:r>
              <a:rPr lang="pl-PL" dirty="0" err="1"/>
              <a:t>wytrwałość,t</a:t>
            </a:r>
            <a:r>
              <a:rPr lang="pl-PL" dirty="0"/>
              <a:t> rwanie przy raz podjętej decyzji </a:t>
            </a:r>
          </a:p>
          <a:p>
            <a:pPr marL="0" indent="0">
              <a:buNone/>
            </a:pPr>
            <a:r>
              <a:rPr lang="pl-PL" dirty="0"/>
              <a:t> </a:t>
            </a:r>
          </a:p>
          <a:p>
            <a:pPr marL="0" indent="0">
              <a:buNone/>
            </a:pPr>
            <a:r>
              <a:rPr lang="pl-PL" dirty="0">
                <a:solidFill>
                  <a:schemeClr val="accent6">
                    <a:lumMod val="75000"/>
                  </a:schemeClr>
                </a:solidFill>
              </a:rPr>
              <a:t>Uczucia</a:t>
            </a:r>
            <a:r>
              <a:rPr lang="pl-PL" dirty="0"/>
              <a:t>-</a:t>
            </a:r>
            <a:r>
              <a:rPr lang="pl-PL" dirty="0" err="1"/>
              <a:t>stałość,ocena</a:t>
            </a:r>
            <a:r>
              <a:rPr lang="pl-PL" dirty="0"/>
              <a:t> w świetle </a:t>
            </a:r>
            <a:r>
              <a:rPr lang="pl-PL" dirty="0" err="1"/>
              <a:t>rozumu,wychowywanie</a:t>
            </a:r>
            <a:r>
              <a:rPr lang="pl-PL" dirty="0"/>
              <a:t> uczuć ku dojrzałej </a:t>
            </a:r>
            <a:r>
              <a:rPr lang="pl-PL" b="1" dirty="0">
                <a:solidFill>
                  <a:srgbClr val="FF0000"/>
                </a:solidFill>
              </a:rPr>
              <a:t>miłości-KOCHAM Ja a nie moje uczucia</a:t>
            </a:r>
          </a:p>
        </p:txBody>
      </p:sp>
    </p:spTree>
    <p:extLst>
      <p:ext uri="{BB962C8B-B14F-4D97-AF65-F5344CB8AC3E}">
        <p14:creationId xmlns:p14="http://schemas.microsoft.com/office/powerpoint/2010/main" val="2914157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46DEC3B-ABB2-41E7-A9E0-F7674CA41D4A}"/>
              </a:ext>
            </a:extLst>
          </p:cNvPr>
          <p:cNvSpPr>
            <a:spLocks noGrp="1"/>
          </p:cNvSpPr>
          <p:nvPr>
            <p:ph type="title"/>
          </p:nvPr>
        </p:nvSpPr>
        <p:spPr/>
        <p:txBody>
          <a:bodyPr/>
          <a:lstStyle/>
          <a:p>
            <a:r>
              <a:rPr lang="pl-PL" dirty="0">
                <a:solidFill>
                  <a:srgbClr val="FF0000"/>
                </a:solidFill>
                <a:latin typeface="Amasis MT Pro" panose="02040504050005020304" pitchFamily="18" charset="-18"/>
              </a:rPr>
              <a:t>Stopnie istnienia</a:t>
            </a:r>
          </a:p>
        </p:txBody>
      </p:sp>
      <p:pic>
        <p:nvPicPr>
          <p:cNvPr id="4" name="Symbol zastępczy zawartości 3">
            <a:extLst>
              <a:ext uri="{FF2B5EF4-FFF2-40B4-BE49-F238E27FC236}">
                <a16:creationId xmlns:a16="http://schemas.microsoft.com/office/drawing/2014/main" id="{9E1BB1B7-170D-404D-896E-6ABE0B48F3B0}"/>
              </a:ext>
            </a:extLst>
          </p:cNvPr>
          <p:cNvPicPr>
            <a:picLocks noGrp="1" noChangeAspect="1"/>
          </p:cNvPicPr>
          <p:nvPr>
            <p:ph idx="1"/>
          </p:nvPr>
        </p:nvPicPr>
        <p:blipFill>
          <a:blip r:embed="rId2"/>
          <a:stretch>
            <a:fillRect/>
          </a:stretch>
        </p:blipFill>
        <p:spPr>
          <a:xfrm>
            <a:off x="6883234" y="365125"/>
            <a:ext cx="5107731" cy="6250379"/>
          </a:xfrm>
          <a:prstGeom prst="rect">
            <a:avLst/>
          </a:prstGeom>
        </p:spPr>
      </p:pic>
      <p:pic>
        <p:nvPicPr>
          <p:cNvPr id="5" name="Obraz 4">
            <a:extLst>
              <a:ext uri="{FF2B5EF4-FFF2-40B4-BE49-F238E27FC236}">
                <a16:creationId xmlns:a16="http://schemas.microsoft.com/office/drawing/2014/main" id="{04DFD666-138C-4D4F-8690-7416896F5BDD}"/>
              </a:ext>
            </a:extLst>
          </p:cNvPr>
          <p:cNvPicPr>
            <a:picLocks noChangeAspect="1"/>
          </p:cNvPicPr>
          <p:nvPr/>
        </p:nvPicPr>
        <p:blipFill>
          <a:blip r:embed="rId3"/>
          <a:stretch>
            <a:fillRect/>
          </a:stretch>
        </p:blipFill>
        <p:spPr>
          <a:xfrm>
            <a:off x="671283" y="1324259"/>
            <a:ext cx="4732734" cy="3028950"/>
          </a:xfrm>
          <a:prstGeom prst="rect">
            <a:avLst/>
          </a:prstGeom>
        </p:spPr>
      </p:pic>
      <p:pic>
        <p:nvPicPr>
          <p:cNvPr id="6" name="Obraz 5">
            <a:extLst>
              <a:ext uri="{FF2B5EF4-FFF2-40B4-BE49-F238E27FC236}">
                <a16:creationId xmlns:a16="http://schemas.microsoft.com/office/drawing/2014/main" id="{6FCF9C69-FB02-43B0-ABC5-0306C4B1BA26}"/>
              </a:ext>
            </a:extLst>
          </p:cNvPr>
          <p:cNvPicPr>
            <a:picLocks noChangeAspect="1"/>
          </p:cNvPicPr>
          <p:nvPr/>
        </p:nvPicPr>
        <p:blipFill>
          <a:blip r:embed="rId4"/>
          <a:stretch>
            <a:fillRect/>
          </a:stretch>
        </p:blipFill>
        <p:spPr>
          <a:xfrm>
            <a:off x="296285" y="4578350"/>
            <a:ext cx="3227966" cy="2152650"/>
          </a:xfrm>
          <a:prstGeom prst="rect">
            <a:avLst/>
          </a:prstGeom>
        </p:spPr>
      </p:pic>
      <p:pic>
        <p:nvPicPr>
          <p:cNvPr id="7" name="Obraz 6">
            <a:extLst>
              <a:ext uri="{FF2B5EF4-FFF2-40B4-BE49-F238E27FC236}">
                <a16:creationId xmlns:a16="http://schemas.microsoft.com/office/drawing/2014/main" id="{CE6945C5-DD02-4207-A03D-17D26C73812C}"/>
              </a:ext>
            </a:extLst>
          </p:cNvPr>
          <p:cNvPicPr>
            <a:picLocks noChangeAspect="1"/>
          </p:cNvPicPr>
          <p:nvPr/>
        </p:nvPicPr>
        <p:blipFill>
          <a:blip r:embed="rId5"/>
          <a:stretch>
            <a:fillRect/>
          </a:stretch>
        </p:blipFill>
        <p:spPr>
          <a:xfrm>
            <a:off x="4488657" y="5169921"/>
            <a:ext cx="2071687" cy="1145154"/>
          </a:xfrm>
          <a:prstGeom prst="rect">
            <a:avLst/>
          </a:prstGeom>
        </p:spPr>
      </p:pic>
    </p:spTree>
    <p:extLst>
      <p:ext uri="{BB962C8B-B14F-4D97-AF65-F5344CB8AC3E}">
        <p14:creationId xmlns:p14="http://schemas.microsoft.com/office/powerpoint/2010/main" val="15308322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ymbol zastępczy zawartości 3">
            <a:extLst>
              <a:ext uri="{FF2B5EF4-FFF2-40B4-BE49-F238E27FC236}">
                <a16:creationId xmlns:a16="http://schemas.microsoft.com/office/drawing/2014/main" id="{AC55F8C4-29E0-42B0-A066-84A27DA7D15F}"/>
              </a:ext>
            </a:extLst>
          </p:cNvPr>
          <p:cNvPicPr>
            <a:picLocks noGrp="1" noChangeAspect="1"/>
          </p:cNvPicPr>
          <p:nvPr>
            <p:ph idx="1"/>
          </p:nvPr>
        </p:nvPicPr>
        <p:blipFill rotWithShape="1">
          <a:blip r:embed="rId2"/>
          <a:srcRect t="232" b="17420"/>
          <a:stretch/>
        </p:blipFill>
        <p:spPr>
          <a:xfrm>
            <a:off x="457200" y="457200"/>
            <a:ext cx="11277600" cy="5943600"/>
          </a:xfrm>
          <a:prstGeom prst="rect">
            <a:avLst/>
          </a:prstGeom>
        </p:spPr>
      </p:pic>
    </p:spTree>
    <p:extLst>
      <p:ext uri="{BB962C8B-B14F-4D97-AF65-F5344CB8AC3E}">
        <p14:creationId xmlns:p14="http://schemas.microsoft.com/office/powerpoint/2010/main" val="22224073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AC0961E-DA9C-468B-839E-72C7B752FAD9}"/>
              </a:ext>
            </a:extLst>
          </p:cNvPr>
          <p:cNvSpPr>
            <a:spLocks noGrp="1"/>
          </p:cNvSpPr>
          <p:nvPr>
            <p:ph type="title"/>
          </p:nvPr>
        </p:nvSpPr>
        <p:spPr/>
        <p:txBody>
          <a:bodyPr/>
          <a:lstStyle/>
          <a:p>
            <a:r>
              <a:rPr lang="pl-PL" dirty="0">
                <a:solidFill>
                  <a:srgbClr val="FF0000"/>
                </a:solidFill>
                <a:latin typeface="Amasis MT Pro" panose="02040504050005020304" pitchFamily="18" charset="-18"/>
              </a:rPr>
              <a:t>Kobiecość wyszła z wieczności i </a:t>
            </a:r>
            <a:r>
              <a:rPr lang="pl-PL" dirty="0" err="1">
                <a:solidFill>
                  <a:srgbClr val="FF0000"/>
                </a:solidFill>
                <a:latin typeface="Amasis MT Pro" panose="02040504050005020304" pitchFamily="18" charset="-18"/>
              </a:rPr>
              <a:t>dązy</a:t>
            </a:r>
            <a:r>
              <a:rPr lang="pl-PL" dirty="0">
                <a:solidFill>
                  <a:srgbClr val="FF0000"/>
                </a:solidFill>
                <a:latin typeface="Amasis MT Pro" panose="02040504050005020304" pitchFamily="18" charset="-18"/>
              </a:rPr>
              <a:t> do Nieskończonego</a:t>
            </a:r>
          </a:p>
        </p:txBody>
      </p:sp>
      <p:sp>
        <p:nvSpPr>
          <p:cNvPr id="3" name="Symbol zastępczy zawartości 2">
            <a:extLst>
              <a:ext uri="{FF2B5EF4-FFF2-40B4-BE49-F238E27FC236}">
                <a16:creationId xmlns:a16="http://schemas.microsoft.com/office/drawing/2014/main" id="{30F3C286-6760-4776-BE3D-407B29F52FD1}"/>
              </a:ext>
            </a:extLst>
          </p:cNvPr>
          <p:cNvSpPr>
            <a:spLocks noGrp="1"/>
          </p:cNvSpPr>
          <p:nvPr>
            <p:ph idx="1"/>
          </p:nvPr>
        </p:nvSpPr>
        <p:spPr/>
        <p:txBody>
          <a:bodyPr/>
          <a:lstStyle/>
          <a:p>
            <a:pPr algn="l"/>
            <a:r>
              <a:rPr lang="pl-PL" b="1" i="0" dirty="0">
                <a:effectLst/>
                <a:latin typeface="-apple-system"/>
              </a:rPr>
              <a:t>Czego możemy się nauczyć od kobiet opisanych w Biblii?</a:t>
            </a:r>
          </a:p>
          <a:p>
            <a:endParaRPr lang="pl-PL" dirty="0"/>
          </a:p>
        </p:txBody>
      </p:sp>
    </p:spTree>
    <p:extLst>
      <p:ext uri="{BB962C8B-B14F-4D97-AF65-F5344CB8AC3E}">
        <p14:creationId xmlns:p14="http://schemas.microsoft.com/office/powerpoint/2010/main" val="19292595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9341408-BE41-42ED-9259-B5E18A48019C}"/>
              </a:ext>
            </a:extLst>
          </p:cNvPr>
          <p:cNvSpPr>
            <a:spLocks noGrp="1"/>
          </p:cNvSpPr>
          <p:nvPr>
            <p:ph type="title"/>
          </p:nvPr>
        </p:nvSpPr>
        <p:spPr/>
        <p:txBody>
          <a:bodyPr/>
          <a:lstStyle/>
          <a:p>
            <a:r>
              <a:rPr lang="pl-PL" b="1" dirty="0">
                <a:solidFill>
                  <a:srgbClr val="FF0000"/>
                </a:solidFill>
              </a:rPr>
              <a:t>LOIDA I EUNIKA-MATKA I CÓRKA</a:t>
            </a:r>
          </a:p>
        </p:txBody>
      </p:sp>
      <p:sp>
        <p:nvSpPr>
          <p:cNvPr id="3" name="Symbol zastępczy zawartości 2">
            <a:extLst>
              <a:ext uri="{FF2B5EF4-FFF2-40B4-BE49-F238E27FC236}">
                <a16:creationId xmlns:a16="http://schemas.microsoft.com/office/drawing/2014/main" id="{E19F23A0-822F-4928-AA0D-9C1BABE9D1D0}"/>
              </a:ext>
            </a:extLst>
          </p:cNvPr>
          <p:cNvSpPr>
            <a:spLocks noGrp="1"/>
          </p:cNvSpPr>
          <p:nvPr>
            <p:ph idx="1"/>
          </p:nvPr>
        </p:nvSpPr>
        <p:spPr/>
        <p:txBody>
          <a:bodyPr>
            <a:normAutofit fontScale="85000" lnSpcReduction="20000"/>
          </a:bodyPr>
          <a:lstStyle/>
          <a:p>
            <a:r>
              <a:rPr lang="pl-PL" dirty="0"/>
              <a:t>żyły w trudnych czasach, kiedy kobiety nie mogły stanowić o sobie, być niezależne czy robić karierę. Były żydowskimi chrześcijankami żyjącymi w pierwszym wieku naszej ery, pod panowaniem rzymskim – w czasach, gdy zarówno Żydzi jak i chrześcijanie byli prześladowani, brani do niewoli czy zabijani.</a:t>
            </a:r>
          </a:p>
          <a:p>
            <a:endParaRPr lang="pl-PL" dirty="0"/>
          </a:p>
          <a:p>
            <a:r>
              <a:rPr lang="pl-PL" dirty="0"/>
              <a:t>Dla Tymoteusza były osobistymi przykładami bogobojności i sprawiedliwości, a ich wierność została później odzwierciedlona w jego życiu.</a:t>
            </a:r>
          </a:p>
          <a:p>
            <a:r>
              <a:rPr lang="pl-PL" dirty="0"/>
              <a:t>Apostoł Paweł wspominał o nich w swoich listach, jako o matce i babce Tymoteusza. Pisał szczególnie o szczerej wierze, która w nich mieszkała. To świadczy o tym, że </a:t>
            </a:r>
            <a:r>
              <a:rPr lang="pl-PL" dirty="0" err="1"/>
              <a:t>Loida</a:t>
            </a:r>
            <a:r>
              <a:rPr lang="pl-PL" dirty="0"/>
              <a:t> pozostała bogobojną osobą, mimo tych trudnych czasów i nauczyła swoją córkę Eunikę, by czyniła tak samo. Te kobiety nie tylko dowiodły, że przez wszystkie te lata ich wiara była prawdziwa, ale były też osobistymi przykładami bogobojności i sprawiedliwości dla Tymoteusza, a ich wierność została później odzwierciedlona w jego życiu. (II List do Tymoteusza 1,5)</a:t>
            </a:r>
          </a:p>
        </p:txBody>
      </p:sp>
    </p:spTree>
    <p:extLst>
      <p:ext uri="{BB962C8B-B14F-4D97-AF65-F5344CB8AC3E}">
        <p14:creationId xmlns:p14="http://schemas.microsoft.com/office/powerpoint/2010/main" val="5233159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5CFB065-A405-4279-86F9-82BBECD93C8A}"/>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id="{F1A700C2-EF7A-4ACC-9AF5-EAF815E4EB19}"/>
              </a:ext>
            </a:extLst>
          </p:cNvPr>
          <p:cNvSpPr>
            <a:spLocks noGrp="1"/>
          </p:cNvSpPr>
          <p:nvPr>
            <p:ph idx="1"/>
          </p:nvPr>
        </p:nvSpPr>
        <p:spPr/>
        <p:txBody>
          <a:bodyPr/>
          <a:lstStyle/>
          <a:p>
            <a:r>
              <a:rPr lang="pl-PL" dirty="0"/>
              <a:t>Być może dzisiaj przeżywamy całkiem inne sytuacje i doświadczenia, niż </a:t>
            </a:r>
            <a:r>
              <a:rPr lang="pl-PL" dirty="0" err="1"/>
              <a:t>Loida</a:t>
            </a:r>
            <a:r>
              <a:rPr lang="pl-PL" dirty="0"/>
              <a:t> i Eunika, lecz liczy się to, jak reagujemy w naszych okolicznościach.</a:t>
            </a:r>
          </a:p>
          <a:p>
            <a:r>
              <a:rPr lang="pl-PL" dirty="0"/>
              <a:t>Czy reagujemy na presję i nasze troski w taki sposób, że nasi bliscy mogą doświadczyć niewzruszonej wiary? Czy w naszym codziennym życiu, dzień po dniu pozostajemy bogobojni tak, że ludzie wokół nas mogą uczyć się i brać z nas przykład? Jeżeli tak czynimy, to stajemy się filarami w Bożej świątyni i budujemy Jego Zbór, ucząc innych, by czynili to samo.</a:t>
            </a:r>
          </a:p>
        </p:txBody>
      </p:sp>
    </p:spTree>
    <p:extLst>
      <p:ext uri="{BB962C8B-B14F-4D97-AF65-F5344CB8AC3E}">
        <p14:creationId xmlns:p14="http://schemas.microsoft.com/office/powerpoint/2010/main" val="8143403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EEA8D6F-2547-40A8-AEFA-5387C7B9E3F1}"/>
              </a:ext>
            </a:extLst>
          </p:cNvPr>
          <p:cNvSpPr>
            <a:spLocks noGrp="1"/>
          </p:cNvSpPr>
          <p:nvPr>
            <p:ph type="title"/>
          </p:nvPr>
        </p:nvSpPr>
        <p:spPr/>
        <p:txBody>
          <a:bodyPr>
            <a:normAutofit fontScale="90000"/>
          </a:bodyPr>
          <a:lstStyle/>
          <a:p>
            <a:r>
              <a:rPr lang="pl-PL" b="1" i="0" dirty="0">
                <a:solidFill>
                  <a:srgbClr val="1E2633"/>
                </a:solidFill>
                <a:effectLst/>
                <a:latin typeface="Source Sans Pro" panose="020B0503030403020204" pitchFamily="34" charset="0"/>
              </a:rPr>
              <a:t>Prorokini Anna</a:t>
            </a:r>
            <a:br>
              <a:rPr lang="pl-PL" b="1" i="0" dirty="0">
                <a:solidFill>
                  <a:srgbClr val="1E2633"/>
                </a:solidFill>
                <a:effectLst/>
                <a:latin typeface="Source Sans Pro" panose="020B0503030403020204" pitchFamily="34" charset="0"/>
              </a:rPr>
            </a:br>
            <a:r>
              <a:rPr lang="pl-PL" b="0" i="1" dirty="0">
                <a:solidFill>
                  <a:srgbClr val="1E2633"/>
                </a:solidFill>
                <a:effectLst/>
                <a:latin typeface="-apple-system"/>
              </a:rPr>
              <a:t>Dawać pociechę i nadzieję</a:t>
            </a:r>
            <a:br>
              <a:rPr lang="pl-PL" b="0" i="0" dirty="0">
                <a:solidFill>
                  <a:srgbClr val="1E2633"/>
                </a:solidFill>
                <a:effectLst/>
                <a:latin typeface="-apple-system"/>
              </a:rPr>
            </a:br>
            <a:endParaRPr lang="pl-PL" dirty="0"/>
          </a:p>
        </p:txBody>
      </p:sp>
      <p:sp>
        <p:nvSpPr>
          <p:cNvPr id="3" name="Symbol zastępczy zawartości 2">
            <a:extLst>
              <a:ext uri="{FF2B5EF4-FFF2-40B4-BE49-F238E27FC236}">
                <a16:creationId xmlns:a16="http://schemas.microsoft.com/office/drawing/2014/main" id="{C037E69D-5C4C-48D2-BFC4-03AC9932870F}"/>
              </a:ext>
            </a:extLst>
          </p:cNvPr>
          <p:cNvSpPr>
            <a:spLocks noGrp="1"/>
          </p:cNvSpPr>
          <p:nvPr>
            <p:ph idx="1"/>
          </p:nvPr>
        </p:nvSpPr>
        <p:spPr/>
        <p:txBody>
          <a:bodyPr/>
          <a:lstStyle/>
          <a:p>
            <a:r>
              <a:rPr lang="pl-PL" dirty="0"/>
              <a:t>Prorokini Anna była kobietą, która żyła blisko Boga. Straciła swojego męża, gdy była bardzo młoda i oddała swoje życie w służbę Bogu. Jest napisane, że w wieku 84 lat była w świątyni i zobaczyła maleńkiego Jezusa, którego rodzice przynieśli do Jerozolimy, by pokazać go Panu. Dzięki swojej głębokiej wierze i osobistemu kontaktowi z Bogiem, od razu zrozumiała, że spełniło się proroctwo dotyczące przyjścia Mesjasza. To samo w sobie jest godne uwagi, skoro najbardziej szanowani rabinowie i kapłani tamtego czasu nie zrozumieli, kim był Jezus. Anna był jedną z niewielu osób, które mogły dać nadzieję ludziom, którzy tęsknili za swoim Zbawicielem i Odkupicielem – Mesjaszem, którego oczekiwali (Ewangelia Łukasza 2,36-38)</a:t>
            </a:r>
          </a:p>
        </p:txBody>
      </p:sp>
    </p:spTree>
    <p:extLst>
      <p:ext uri="{BB962C8B-B14F-4D97-AF65-F5344CB8AC3E}">
        <p14:creationId xmlns:p14="http://schemas.microsoft.com/office/powerpoint/2010/main" val="17358651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6285A0E-F07D-475C-9587-4AF2EFAD5B5C}"/>
              </a:ext>
            </a:extLst>
          </p:cNvPr>
          <p:cNvSpPr>
            <a:spLocks noGrp="1"/>
          </p:cNvSpPr>
          <p:nvPr>
            <p:ph type="title"/>
          </p:nvPr>
        </p:nvSpPr>
        <p:spPr/>
        <p:txBody>
          <a:bodyPr>
            <a:normAutofit fontScale="90000"/>
          </a:bodyPr>
          <a:lstStyle/>
          <a:p>
            <a:r>
              <a:rPr lang="pl-PL" b="1" dirty="0">
                <a:solidFill>
                  <a:srgbClr val="FF0000"/>
                </a:solidFill>
              </a:rPr>
              <a:t>Bóg obiecał być z tymi, którzy żyją blisko Niego.</a:t>
            </a:r>
            <a:br>
              <a:rPr lang="pl-PL" b="1" dirty="0">
                <a:solidFill>
                  <a:srgbClr val="FF0000"/>
                </a:solidFill>
              </a:rPr>
            </a:br>
            <a:endParaRPr lang="pl-PL" b="1" dirty="0">
              <a:solidFill>
                <a:srgbClr val="FF0000"/>
              </a:solidFill>
            </a:endParaRPr>
          </a:p>
        </p:txBody>
      </p:sp>
      <p:sp>
        <p:nvSpPr>
          <p:cNvPr id="3" name="Symbol zastępczy zawartości 2">
            <a:extLst>
              <a:ext uri="{FF2B5EF4-FFF2-40B4-BE49-F238E27FC236}">
                <a16:creationId xmlns:a16="http://schemas.microsoft.com/office/drawing/2014/main" id="{730AB00D-3637-4DEA-B97D-2A2CBF8DC9D1}"/>
              </a:ext>
            </a:extLst>
          </p:cNvPr>
          <p:cNvSpPr>
            <a:spLocks noGrp="1"/>
          </p:cNvSpPr>
          <p:nvPr>
            <p:ph idx="1"/>
          </p:nvPr>
        </p:nvSpPr>
        <p:spPr/>
        <p:txBody>
          <a:bodyPr>
            <a:normAutofit/>
          </a:bodyPr>
          <a:lstStyle/>
          <a:p>
            <a:r>
              <a:rPr lang="pl-PL" dirty="0"/>
              <a:t>Niezależnie od roli, jaką mamy w społeczeństwie, wszyscy mamy takie same możliwości, by słuchać i rozumieć Bożą wolę. Prorokini Anna dzień i noc służyła w świątyni. Dzisiaj także możemy w naszych sercach żyć blisko Boga – dzień i noc – obojętnie, gdzie jesteśmy i co czynimy. Bóg obiecał być z tymi, którzy żyją blisko Niego. (List Jakuba 4,8) Wtedy jesteśmy w stanie zrozumieć Jego wolę. Możemy także być na właściwym miejscu i we właściwym czasie, kiedy Bóg nas potrzebuje i rozdzielać radość, nadzieje i pociechę tym, którzy tego </a:t>
            </a:r>
            <a:r>
              <a:rPr lang="pl-PL" dirty="0" err="1"/>
              <a:t>potrzebują.sse</a:t>
            </a:r>
            <a:r>
              <a:rPr lang="pl-PL" dirty="0"/>
              <a:t> </a:t>
            </a:r>
            <a:r>
              <a:rPr lang="pl-PL" dirty="0" err="1"/>
              <a:t>gudfryktige</a:t>
            </a:r>
            <a:r>
              <a:rPr lang="pl-PL" dirty="0"/>
              <a:t> </a:t>
            </a:r>
            <a:r>
              <a:rPr lang="pl-PL" dirty="0" err="1"/>
              <a:t>kvinnene</a:t>
            </a:r>
            <a:r>
              <a:rPr lang="pl-PL" dirty="0"/>
              <a:t> </a:t>
            </a:r>
            <a:r>
              <a:rPr lang="pl-PL" dirty="0" err="1"/>
              <a:t>levde</a:t>
            </a:r>
            <a:r>
              <a:rPr lang="pl-PL" dirty="0"/>
              <a:t> i </a:t>
            </a:r>
            <a:r>
              <a:rPr lang="pl-PL" dirty="0" err="1"/>
              <a:t>helt</a:t>
            </a:r>
            <a:r>
              <a:rPr lang="pl-PL" dirty="0"/>
              <a:t> </a:t>
            </a:r>
            <a:r>
              <a:rPr lang="pl-PL" dirty="0" err="1"/>
              <a:t>andre</a:t>
            </a:r>
            <a:r>
              <a:rPr lang="pl-PL" dirty="0"/>
              <a:t> </a:t>
            </a:r>
            <a:r>
              <a:rPr lang="pl-PL" dirty="0" err="1"/>
              <a:t>samfunn</a:t>
            </a:r>
            <a:r>
              <a:rPr lang="pl-PL" dirty="0"/>
              <a:t> </a:t>
            </a:r>
            <a:r>
              <a:rPr lang="pl-PL" dirty="0" err="1"/>
              <a:t>og</a:t>
            </a:r>
            <a:r>
              <a:rPr lang="pl-PL" dirty="0"/>
              <a:t> </a:t>
            </a:r>
            <a:r>
              <a:rPr lang="pl-PL" dirty="0" err="1"/>
              <a:t>tider</a:t>
            </a:r>
            <a:r>
              <a:rPr lang="pl-PL" dirty="0"/>
              <a:t> </a:t>
            </a:r>
            <a:r>
              <a:rPr lang="pl-PL" dirty="0" err="1"/>
              <a:t>enn</a:t>
            </a:r>
            <a:r>
              <a:rPr lang="pl-PL" dirty="0"/>
              <a:t> </a:t>
            </a:r>
            <a:r>
              <a:rPr lang="pl-PL" dirty="0" err="1"/>
              <a:t>oss</a:t>
            </a:r>
            <a:r>
              <a:rPr lang="pl-PL" dirty="0"/>
              <a:t>.</a:t>
            </a:r>
          </a:p>
        </p:txBody>
      </p:sp>
    </p:spTree>
    <p:extLst>
      <p:ext uri="{BB962C8B-B14F-4D97-AF65-F5344CB8AC3E}">
        <p14:creationId xmlns:p14="http://schemas.microsoft.com/office/powerpoint/2010/main" val="25782075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C811C85-B63C-4A9F-B00D-61BDE99B90B9}"/>
              </a:ext>
            </a:extLst>
          </p:cNvPr>
          <p:cNvSpPr>
            <a:spLocks noGrp="1"/>
          </p:cNvSpPr>
          <p:nvPr>
            <p:ph type="title"/>
          </p:nvPr>
        </p:nvSpPr>
        <p:spPr/>
        <p:txBody>
          <a:bodyPr/>
          <a:lstStyle/>
          <a:p>
            <a:r>
              <a:rPr lang="pl-PL" b="1" dirty="0">
                <a:solidFill>
                  <a:srgbClr val="FF0000"/>
                </a:solidFill>
              </a:rPr>
              <a:t>Debora</a:t>
            </a:r>
            <a:br>
              <a:rPr lang="pl-PL" b="1" dirty="0">
                <a:solidFill>
                  <a:srgbClr val="FF0000"/>
                </a:solidFill>
              </a:rPr>
            </a:br>
            <a:r>
              <a:rPr lang="pl-PL" b="1" dirty="0">
                <a:solidFill>
                  <a:srgbClr val="FF0000"/>
                </a:solidFill>
              </a:rPr>
              <a:t>Mieć wiarę i działać</a:t>
            </a:r>
          </a:p>
        </p:txBody>
      </p:sp>
      <p:sp>
        <p:nvSpPr>
          <p:cNvPr id="3" name="Symbol zastępczy zawartości 2">
            <a:extLst>
              <a:ext uri="{FF2B5EF4-FFF2-40B4-BE49-F238E27FC236}">
                <a16:creationId xmlns:a16="http://schemas.microsoft.com/office/drawing/2014/main" id="{A94CB6F6-A073-4982-9027-C70ED0EBC22A}"/>
              </a:ext>
            </a:extLst>
          </p:cNvPr>
          <p:cNvSpPr>
            <a:spLocks noGrp="1"/>
          </p:cNvSpPr>
          <p:nvPr>
            <p:ph idx="1"/>
          </p:nvPr>
        </p:nvSpPr>
        <p:spPr/>
        <p:txBody>
          <a:bodyPr/>
          <a:lstStyle/>
          <a:p>
            <a:r>
              <a:rPr lang="pl-PL" dirty="0"/>
              <a:t>Debora była czwartym sędzią Izraela po śmierci </a:t>
            </a:r>
            <a:r>
              <a:rPr lang="pl-PL" dirty="0" err="1"/>
              <a:t>Jozuego</a:t>
            </a:r>
            <a:r>
              <a:rPr lang="pl-PL" dirty="0"/>
              <a:t>. Podczas, gdy większość ludzi grzeszyła przeciwko Bogu i oddawała cześć bożkom, Debora była wierna Bogu. Kiedy trzeba było wyruszyć na wojnę przeciwko Kananejczykom, zrozumiała, że Izrael powinien iść do walki, chociaż było ich dużo mniej. Barak, który prowadził armię izraelską, nie miał dosyć wiary, by wyjść naprzeciw wroga ze swoimi dziesięcioma tysiącami wojowników. Jednak rozumiał, że Debora miała wiarę i moc od Boga, której on sam nie posiadał. Dlatego też powiedział do Debory: „Jeżeli ty pójdziesz ze mną, to pójdę, lecz jeżeli ty nie pójdziesz ze mną, to nie pójdę.”</a:t>
            </a:r>
          </a:p>
        </p:txBody>
      </p:sp>
    </p:spTree>
    <p:extLst>
      <p:ext uri="{BB962C8B-B14F-4D97-AF65-F5344CB8AC3E}">
        <p14:creationId xmlns:p14="http://schemas.microsoft.com/office/powerpoint/2010/main" val="35460804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EEEF6AF-B80B-434D-BD55-8E6B7BD5A00B}"/>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id="{A8DF5F09-C0ED-4E5D-858C-94CBC10BAFAD}"/>
              </a:ext>
            </a:extLst>
          </p:cNvPr>
          <p:cNvSpPr>
            <a:spLocks noGrp="1"/>
          </p:cNvSpPr>
          <p:nvPr>
            <p:ph idx="1"/>
          </p:nvPr>
        </p:nvSpPr>
        <p:spPr/>
        <p:txBody>
          <a:bodyPr>
            <a:normAutofit/>
          </a:bodyPr>
          <a:lstStyle/>
          <a:p>
            <a:pPr algn="l"/>
            <a:r>
              <a:rPr lang="pl-PL" b="0" i="0" dirty="0">
                <a:solidFill>
                  <a:srgbClr val="1E2633"/>
                </a:solidFill>
                <a:effectLst/>
                <a:latin typeface="-apple-system"/>
              </a:rPr>
              <a:t>Debora udała się z nim, wierząc w Bożą moc. Kiedy jednak mieli spotkać kananejskiego dowódcę </a:t>
            </a:r>
            <a:r>
              <a:rPr lang="pl-PL" b="0" i="0" dirty="0" err="1">
                <a:solidFill>
                  <a:srgbClr val="1E2633"/>
                </a:solidFill>
                <a:effectLst/>
                <a:latin typeface="-apple-system"/>
              </a:rPr>
              <a:t>Syserę</a:t>
            </a:r>
            <a:r>
              <a:rPr lang="pl-PL" b="0" i="0" dirty="0">
                <a:solidFill>
                  <a:srgbClr val="1E2633"/>
                </a:solidFill>
                <a:effectLst/>
                <a:latin typeface="-apple-system"/>
              </a:rPr>
              <a:t>, z jego liczącą dziewięćset wozów żelaznych armią, Barak znowu się opierał. Debora powiedziała więc do niego: „Ruszaj, gdyż to dzisiaj wyda Pan </a:t>
            </a:r>
            <a:r>
              <a:rPr lang="pl-PL" b="0" i="0" dirty="0" err="1">
                <a:solidFill>
                  <a:srgbClr val="1E2633"/>
                </a:solidFill>
                <a:effectLst/>
                <a:latin typeface="-apple-system"/>
              </a:rPr>
              <a:t>Syserę</a:t>
            </a:r>
            <a:r>
              <a:rPr lang="pl-PL" b="0" i="0" dirty="0">
                <a:solidFill>
                  <a:srgbClr val="1E2633"/>
                </a:solidFill>
                <a:effectLst/>
                <a:latin typeface="-apple-system"/>
              </a:rPr>
              <a:t> w twoje ręce; oto Pan ruszył już przed tobą” Była przeświadczona, że zwycięstwo będzie po stronie Izraela, według tego, jak Bóg działał w jej sercu. Dlatego czyniła wszystko bez żadnych wątpliwości i bez wahania. Razem z Barakiem poprowadziła tą słabo uzbrojoną armię izraelskich żołnierzy do wielkiego zwycięstwa. I kraj miał pokój przez czterdzieści lat. (Księga Sędziów 4)</a:t>
            </a:r>
          </a:p>
          <a:p>
            <a:endParaRPr lang="pl-PL" dirty="0"/>
          </a:p>
        </p:txBody>
      </p:sp>
    </p:spTree>
    <p:extLst>
      <p:ext uri="{BB962C8B-B14F-4D97-AF65-F5344CB8AC3E}">
        <p14:creationId xmlns:p14="http://schemas.microsoft.com/office/powerpoint/2010/main" val="41470815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B13A749-4F41-4C1C-A695-6413CC2896F3}"/>
              </a:ext>
            </a:extLst>
          </p:cNvPr>
          <p:cNvSpPr>
            <a:spLocks noGrp="1"/>
          </p:cNvSpPr>
          <p:nvPr>
            <p:ph type="title"/>
          </p:nvPr>
        </p:nvSpPr>
        <p:spPr/>
        <p:txBody>
          <a:bodyPr/>
          <a:lstStyle/>
          <a:p>
            <a:r>
              <a:rPr lang="pl-PL" b="0" i="0" dirty="0">
                <a:solidFill>
                  <a:srgbClr val="1E2633"/>
                </a:solidFill>
                <a:effectLst/>
                <a:latin typeface="-apple-system"/>
              </a:rPr>
              <a:t>Doświadczamy, że Bóg, który rozpoczął w nas dobre dzieło, z pewnością je dokończy!</a:t>
            </a:r>
            <a:endParaRPr lang="pl-PL" dirty="0"/>
          </a:p>
        </p:txBody>
      </p:sp>
      <p:pic>
        <p:nvPicPr>
          <p:cNvPr id="5" name="Symbol zastępczy zawartości 4">
            <a:extLst>
              <a:ext uri="{FF2B5EF4-FFF2-40B4-BE49-F238E27FC236}">
                <a16:creationId xmlns:a16="http://schemas.microsoft.com/office/drawing/2014/main" id="{8E6C5F05-0823-40F9-AC1D-3289FD607850}"/>
              </a:ext>
            </a:extLst>
          </p:cNvPr>
          <p:cNvPicPr>
            <a:picLocks noGrp="1" noChangeAspect="1"/>
          </p:cNvPicPr>
          <p:nvPr>
            <p:ph idx="1"/>
          </p:nvPr>
        </p:nvPicPr>
        <p:blipFill>
          <a:blip r:embed="rId2"/>
          <a:stretch>
            <a:fillRect/>
          </a:stretch>
        </p:blipFill>
        <p:spPr>
          <a:xfrm>
            <a:off x="838200" y="3949862"/>
            <a:ext cx="10515600" cy="102863"/>
          </a:xfrm>
        </p:spPr>
      </p:pic>
      <p:sp>
        <p:nvSpPr>
          <p:cNvPr id="7" name="pole tekstowe 6">
            <a:extLst>
              <a:ext uri="{FF2B5EF4-FFF2-40B4-BE49-F238E27FC236}">
                <a16:creationId xmlns:a16="http://schemas.microsoft.com/office/drawing/2014/main" id="{3CF6D673-AF5E-4BF6-B8F2-672D2BD01650}"/>
              </a:ext>
            </a:extLst>
          </p:cNvPr>
          <p:cNvSpPr txBox="1"/>
          <p:nvPr/>
        </p:nvSpPr>
        <p:spPr>
          <a:xfrm>
            <a:off x="1189607" y="2138558"/>
            <a:ext cx="9543495" cy="1754326"/>
          </a:xfrm>
          <a:prstGeom prst="rect">
            <a:avLst/>
          </a:prstGeom>
          <a:noFill/>
        </p:spPr>
        <p:txBody>
          <a:bodyPr wrap="square">
            <a:spAutoFit/>
          </a:bodyPr>
          <a:lstStyle/>
          <a:p>
            <a:r>
              <a:rPr lang="pl-PL" dirty="0"/>
              <a:t>Bóg również dzisiaj wykonuje swoją pracę w nas, według swojej doskonałej woli, dokładnie tak, jak to czynił z Deborą. Być może czujemy, że mamy coś powiedzieć lub uczynić dla innych, albo też z czegoś zrezygnować. Być może jesteśmy kuszeni, by zwlekać, gdy nie jesteśmy pewni, jaki będzie rezultat naszej pracy. Jednak musimy iść naprzód i działać z tą samą wiarą, jaką miała Debora oraz być posłuszni woli Bożej. Wtedy doświadczymy, że Bóg, który rozpoczął w nas dobre dzieło, z pewnością je dokończy! (List do </a:t>
            </a:r>
            <a:r>
              <a:rPr lang="pl-PL" dirty="0" err="1"/>
              <a:t>Filipian</a:t>
            </a:r>
            <a:r>
              <a:rPr lang="pl-PL" dirty="0"/>
              <a:t> 1,6)</a:t>
            </a:r>
          </a:p>
        </p:txBody>
      </p:sp>
    </p:spTree>
    <p:extLst>
      <p:ext uri="{BB962C8B-B14F-4D97-AF65-F5344CB8AC3E}">
        <p14:creationId xmlns:p14="http://schemas.microsoft.com/office/powerpoint/2010/main" val="14050861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C28E125-4B81-43AE-BF29-013C03ECB4A7}"/>
              </a:ext>
            </a:extLst>
          </p:cNvPr>
          <p:cNvSpPr>
            <a:spLocks noGrp="1"/>
          </p:cNvSpPr>
          <p:nvPr>
            <p:ph type="title"/>
          </p:nvPr>
        </p:nvSpPr>
        <p:spPr/>
        <p:txBody>
          <a:bodyPr/>
          <a:lstStyle/>
          <a:p>
            <a:endParaRPr lang="pl-PL" dirty="0"/>
          </a:p>
        </p:txBody>
      </p:sp>
      <p:sp>
        <p:nvSpPr>
          <p:cNvPr id="3" name="Symbol zastępczy zawartości 2">
            <a:extLst>
              <a:ext uri="{FF2B5EF4-FFF2-40B4-BE49-F238E27FC236}">
                <a16:creationId xmlns:a16="http://schemas.microsoft.com/office/drawing/2014/main" id="{806C15F9-7D77-45F2-88EA-763AC5F28267}"/>
              </a:ext>
            </a:extLst>
          </p:cNvPr>
          <p:cNvSpPr>
            <a:spLocks noGrp="1"/>
          </p:cNvSpPr>
          <p:nvPr>
            <p:ph idx="1"/>
          </p:nvPr>
        </p:nvSpPr>
        <p:spPr/>
        <p:txBody>
          <a:bodyPr>
            <a:normAutofit/>
          </a:bodyPr>
          <a:lstStyle/>
          <a:p>
            <a:r>
              <a:rPr lang="pl-PL" sz="4400" dirty="0">
                <a:solidFill>
                  <a:srgbClr val="FF0000"/>
                </a:solidFill>
                <a:latin typeface="Amasis MT Pro" panose="02040504050005020304" pitchFamily="18" charset="-18"/>
              </a:rPr>
              <a:t>KAŻDA KOBIETA,KTÓRA PRAGNIE ZNALEŹĆ W SOBIE HARMONIĘ,POKÓJ I WOLNOŚĆ- </a:t>
            </a:r>
          </a:p>
          <a:p>
            <a:r>
              <a:rPr lang="pl-PL" sz="4400" dirty="0">
                <a:solidFill>
                  <a:srgbClr val="FF0000"/>
                </a:solidFill>
                <a:latin typeface="Amasis MT Pro" panose="02040504050005020304" pitchFamily="18" charset="-18"/>
              </a:rPr>
              <a:t>ZACZYNA OD SIEBIE,A NIE OD ZMIANY OTOCZENIA</a:t>
            </a:r>
          </a:p>
        </p:txBody>
      </p:sp>
    </p:spTree>
    <p:extLst>
      <p:ext uri="{BB962C8B-B14F-4D97-AF65-F5344CB8AC3E}">
        <p14:creationId xmlns:p14="http://schemas.microsoft.com/office/powerpoint/2010/main" val="968044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D0B730A-706D-468B-8E52-2A36ED1DE65C}"/>
              </a:ext>
            </a:extLst>
          </p:cNvPr>
          <p:cNvSpPr>
            <a:spLocks noGrp="1"/>
          </p:cNvSpPr>
          <p:nvPr>
            <p:ph type="title"/>
          </p:nvPr>
        </p:nvSpPr>
        <p:spPr/>
        <p:txBody>
          <a:bodyPr/>
          <a:lstStyle/>
          <a:p>
            <a:r>
              <a:rPr lang="pl-PL" dirty="0"/>
              <a:t>       </a:t>
            </a:r>
            <a:r>
              <a:rPr lang="pl-PL" dirty="0">
                <a:latin typeface="Amasis MT Pro" panose="02040504050005020304" pitchFamily="18" charset="-18"/>
              </a:rPr>
              <a:t>Teologia o człowieku</a:t>
            </a:r>
          </a:p>
        </p:txBody>
      </p:sp>
      <p:sp>
        <p:nvSpPr>
          <p:cNvPr id="3" name="Symbol zastępczy zawartości 2">
            <a:extLst>
              <a:ext uri="{FF2B5EF4-FFF2-40B4-BE49-F238E27FC236}">
                <a16:creationId xmlns:a16="http://schemas.microsoft.com/office/drawing/2014/main" id="{2E41C669-FAE3-44F0-B180-994B69BAFE18}"/>
              </a:ext>
            </a:extLst>
          </p:cNvPr>
          <p:cNvSpPr>
            <a:spLocks noGrp="1"/>
          </p:cNvSpPr>
          <p:nvPr>
            <p:ph idx="1"/>
          </p:nvPr>
        </p:nvSpPr>
        <p:spPr/>
        <p:txBody>
          <a:bodyPr>
            <a:normAutofit lnSpcReduction="10000"/>
          </a:bodyPr>
          <a:lstStyle/>
          <a:p>
            <a:r>
              <a:rPr lang="pl-PL" sz="3600" dirty="0">
                <a:solidFill>
                  <a:srgbClr val="C00000"/>
                </a:solidFill>
              </a:rPr>
              <a:t>Bóg jako Osoba w najwyższym sensie –najwyższy sposób istnienia</a:t>
            </a:r>
          </a:p>
          <a:p>
            <a:r>
              <a:rPr lang="pl-PL" sz="3600" dirty="0">
                <a:solidFill>
                  <a:srgbClr val="C00000"/>
                </a:solidFill>
              </a:rPr>
              <a:t>Osoba ludzka może wejść w relację z Bogiem </a:t>
            </a:r>
          </a:p>
          <a:p>
            <a:r>
              <a:rPr lang="pl-PL" sz="3600" dirty="0">
                <a:solidFill>
                  <a:srgbClr val="C00000"/>
                </a:solidFill>
              </a:rPr>
              <a:t>Duchowy wymiar człowieka (nie jest aniołem ani </a:t>
            </a:r>
            <a:r>
              <a:rPr lang="pl-PL" sz="3600" dirty="0" err="1">
                <a:solidFill>
                  <a:srgbClr val="C00000"/>
                </a:solidFill>
              </a:rPr>
              <a:t>zwierzęciem,ale</a:t>
            </a:r>
            <a:r>
              <a:rPr lang="pl-PL" sz="3600" dirty="0">
                <a:solidFill>
                  <a:srgbClr val="C00000"/>
                </a:solidFill>
              </a:rPr>
              <a:t> jednym i drugim w jedności) </a:t>
            </a:r>
          </a:p>
          <a:p>
            <a:r>
              <a:rPr lang="pl-PL" sz="3600" dirty="0">
                <a:solidFill>
                  <a:srgbClr val="C00000"/>
                </a:solidFill>
              </a:rPr>
              <a:t>JA ludzkie jest wolne i świadome</a:t>
            </a:r>
          </a:p>
          <a:p>
            <a:r>
              <a:rPr lang="pl-PL" sz="3600" dirty="0">
                <a:solidFill>
                  <a:srgbClr val="C00000"/>
                </a:solidFill>
              </a:rPr>
              <a:t>Ciało i dusza  człowieka posiada osobowy kształt  </a:t>
            </a:r>
          </a:p>
          <a:p>
            <a:r>
              <a:rPr lang="pl-PL" sz="3600" dirty="0">
                <a:solidFill>
                  <a:srgbClr val="C00000"/>
                </a:solidFill>
              </a:rPr>
              <a:t>Ciało ma wpływ na duszę</a:t>
            </a:r>
          </a:p>
          <a:p>
            <a:endParaRPr lang="pl-PL" sz="3600" dirty="0">
              <a:solidFill>
                <a:srgbClr val="C00000"/>
              </a:solidFill>
            </a:endParaRPr>
          </a:p>
          <a:p>
            <a:endParaRPr lang="pl-PL" sz="3600" dirty="0">
              <a:solidFill>
                <a:srgbClr val="C00000"/>
              </a:solidFill>
            </a:endParaRPr>
          </a:p>
        </p:txBody>
      </p:sp>
    </p:spTree>
    <p:extLst>
      <p:ext uri="{BB962C8B-B14F-4D97-AF65-F5344CB8AC3E}">
        <p14:creationId xmlns:p14="http://schemas.microsoft.com/office/powerpoint/2010/main" val="4034119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B2FE134-D5E5-4FD5-BDBB-4FD25A15F324}"/>
              </a:ext>
            </a:extLst>
          </p:cNvPr>
          <p:cNvSpPr>
            <a:spLocks noGrp="1"/>
          </p:cNvSpPr>
          <p:nvPr>
            <p:ph type="title"/>
          </p:nvPr>
        </p:nvSpPr>
        <p:spPr/>
        <p:txBody>
          <a:bodyPr/>
          <a:lstStyle/>
          <a:p>
            <a:r>
              <a:rPr lang="pl-PL" dirty="0">
                <a:solidFill>
                  <a:schemeClr val="accent6">
                    <a:lumMod val="75000"/>
                  </a:schemeClr>
                </a:solidFill>
                <a:latin typeface="Amasis MT Pro" panose="02040504050005020304" pitchFamily="18" charset="-18"/>
              </a:rPr>
              <a:t>CECHY DOJRZAŁEJ KOBIECOŚCI</a:t>
            </a:r>
          </a:p>
        </p:txBody>
      </p:sp>
      <p:sp>
        <p:nvSpPr>
          <p:cNvPr id="3" name="Symbol zastępczy zawartości 2">
            <a:extLst>
              <a:ext uri="{FF2B5EF4-FFF2-40B4-BE49-F238E27FC236}">
                <a16:creationId xmlns:a16="http://schemas.microsoft.com/office/drawing/2014/main" id="{7EAAB24A-2E79-4CC5-839A-FAEF0B0A653E}"/>
              </a:ext>
            </a:extLst>
          </p:cNvPr>
          <p:cNvSpPr>
            <a:spLocks noGrp="1"/>
          </p:cNvSpPr>
          <p:nvPr>
            <p:ph idx="1"/>
          </p:nvPr>
        </p:nvSpPr>
        <p:spPr/>
        <p:txBody>
          <a:bodyPr>
            <a:normAutofit lnSpcReduction="10000"/>
          </a:bodyPr>
          <a:lstStyle/>
          <a:p>
            <a:r>
              <a:rPr lang="pl-PL" dirty="0"/>
              <a:t>STABILNA W HIERARCHI WARTOŚĆI </a:t>
            </a:r>
          </a:p>
          <a:p>
            <a:r>
              <a:rPr lang="pl-PL" dirty="0"/>
              <a:t>rozwija swoje talenty </a:t>
            </a:r>
          </a:p>
          <a:p>
            <a:r>
              <a:rPr lang="pl-PL" dirty="0"/>
              <a:t>świadoma bycia kochaną i zdolną do miłości </a:t>
            </a:r>
          </a:p>
          <a:p>
            <a:r>
              <a:rPr lang="pl-PL" dirty="0"/>
              <a:t>altruizm ,dar z siebie ,pomaganie innym</a:t>
            </a:r>
          </a:p>
          <a:p>
            <a:r>
              <a:rPr lang="pl-PL" dirty="0"/>
              <a:t>rozwija  życia duchowego </a:t>
            </a:r>
          </a:p>
          <a:p>
            <a:r>
              <a:rPr lang="pl-PL" dirty="0"/>
              <a:t>Odnajduje  swoje miejsce w społeczeństwie, rodzinie, Kościele </a:t>
            </a:r>
          </a:p>
          <a:p>
            <a:r>
              <a:rPr lang="pl-PL" dirty="0"/>
              <a:t>Zachowuje równowagę między pięknem duchowym a pięknem fizycznym </a:t>
            </a:r>
          </a:p>
          <a:p>
            <a:r>
              <a:rPr lang="pl-PL" dirty="0"/>
              <a:t>Unika przesady  </a:t>
            </a:r>
          </a:p>
          <a:p>
            <a:endParaRPr lang="pl-PL" dirty="0"/>
          </a:p>
        </p:txBody>
      </p:sp>
    </p:spTree>
    <p:extLst>
      <p:ext uri="{BB962C8B-B14F-4D97-AF65-F5344CB8AC3E}">
        <p14:creationId xmlns:p14="http://schemas.microsoft.com/office/powerpoint/2010/main" val="31969459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8742AB5-5265-4CEB-8A3A-A3A41AEBB0D4}"/>
              </a:ext>
            </a:extLst>
          </p:cNvPr>
          <p:cNvSpPr>
            <a:spLocks noGrp="1"/>
          </p:cNvSpPr>
          <p:nvPr>
            <p:ph type="title"/>
          </p:nvPr>
        </p:nvSpPr>
        <p:spPr/>
        <p:txBody>
          <a:bodyPr/>
          <a:lstStyle/>
          <a:p>
            <a:r>
              <a:rPr lang="pl-PL" dirty="0">
                <a:solidFill>
                  <a:srgbClr val="FF0000"/>
                </a:solidFill>
                <a:latin typeface="Amasis MT Pro Medium" panose="020B0604020202020204" pitchFamily="18" charset="-18"/>
              </a:rPr>
              <a:t>„Niewiastę dzielną któż znajdzie? Jej wartość przewyższa perły.„</a:t>
            </a:r>
          </a:p>
        </p:txBody>
      </p:sp>
      <p:sp>
        <p:nvSpPr>
          <p:cNvPr id="3" name="Symbol zastępczy zawartości 2">
            <a:extLst>
              <a:ext uri="{FF2B5EF4-FFF2-40B4-BE49-F238E27FC236}">
                <a16:creationId xmlns:a16="http://schemas.microsoft.com/office/drawing/2014/main" id="{F113DF8B-F050-40C6-9186-BAB0F014327E}"/>
              </a:ext>
            </a:extLst>
          </p:cNvPr>
          <p:cNvSpPr>
            <a:spLocks noGrp="1"/>
          </p:cNvSpPr>
          <p:nvPr>
            <p:ph idx="1"/>
          </p:nvPr>
        </p:nvSpPr>
        <p:spPr/>
        <p:txBody>
          <a:bodyPr/>
          <a:lstStyle/>
          <a:p>
            <a:r>
              <a:rPr lang="pl-PL" b="0" i="0" dirty="0">
                <a:solidFill>
                  <a:srgbClr val="FF0000"/>
                </a:solidFill>
                <a:effectLst/>
                <a:latin typeface="Times New Roman" panose="02020603050405020304" pitchFamily="18" charset="0"/>
              </a:rPr>
              <a:t>"Strojem jej siła i godność"</a:t>
            </a:r>
            <a:endParaRPr lang="pl-PL" b="0" i="0" dirty="0">
              <a:solidFill>
                <a:srgbClr val="000000"/>
              </a:solidFill>
              <a:effectLst/>
              <a:latin typeface="Times New Roman" panose="02020603050405020304" pitchFamily="18" charset="0"/>
            </a:endParaRPr>
          </a:p>
          <a:p>
            <a:r>
              <a:rPr lang="pl-PL" b="0" i="0" dirty="0">
                <a:solidFill>
                  <a:srgbClr val="000000"/>
                </a:solidFill>
                <a:effectLst/>
                <a:latin typeface="Times New Roman" panose="02020603050405020304" pitchFamily="18" charset="0"/>
              </a:rPr>
              <a:t> Kobietę, która zna swoją wartość, jest świadoma swoich zalet i wad, trwa w prawdzie o swojej mocy i swojej słabości. </a:t>
            </a:r>
          </a:p>
          <a:p>
            <a:r>
              <a:rPr lang="pl-PL" b="0" i="0" dirty="0">
                <a:solidFill>
                  <a:srgbClr val="000000"/>
                </a:solidFill>
                <a:effectLst/>
                <a:latin typeface="Times New Roman" panose="02020603050405020304" pitchFamily="18" charset="0"/>
              </a:rPr>
              <a:t> Jak bardzo chciałabym być właśnie taka! </a:t>
            </a:r>
            <a:endParaRPr lang="pl-PL" dirty="0"/>
          </a:p>
        </p:txBody>
      </p:sp>
    </p:spTree>
    <p:extLst>
      <p:ext uri="{BB962C8B-B14F-4D97-AF65-F5344CB8AC3E}">
        <p14:creationId xmlns:p14="http://schemas.microsoft.com/office/powerpoint/2010/main" val="3498327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A15C08A-93D0-42AC-9F7C-F0D9FAD6C62A}"/>
              </a:ext>
            </a:extLst>
          </p:cNvPr>
          <p:cNvSpPr>
            <a:spLocks noGrp="1"/>
          </p:cNvSpPr>
          <p:nvPr>
            <p:ph type="title"/>
          </p:nvPr>
        </p:nvSpPr>
        <p:spPr>
          <a:xfrm>
            <a:off x="665825" y="365125"/>
            <a:ext cx="10687975" cy="1325563"/>
          </a:xfrm>
        </p:spPr>
        <p:txBody>
          <a:bodyPr/>
          <a:lstStyle/>
          <a:p>
            <a:r>
              <a:rPr lang="pl-PL" dirty="0">
                <a:solidFill>
                  <a:srgbClr val="FF0000"/>
                </a:solidFill>
                <a:latin typeface="Amasis MT Pro Medium" panose="02040604050005020304" pitchFamily="18" charset="-18"/>
              </a:rPr>
              <a:t>Dzielna Niewiasta „bojąca się Pana”</a:t>
            </a:r>
          </a:p>
        </p:txBody>
      </p:sp>
      <p:sp>
        <p:nvSpPr>
          <p:cNvPr id="3" name="Symbol zastępczy zawartości 2">
            <a:extLst>
              <a:ext uri="{FF2B5EF4-FFF2-40B4-BE49-F238E27FC236}">
                <a16:creationId xmlns:a16="http://schemas.microsoft.com/office/drawing/2014/main" id="{D6769A70-BA9F-44B0-8918-4A6BF8A61C14}"/>
              </a:ext>
            </a:extLst>
          </p:cNvPr>
          <p:cNvSpPr>
            <a:spLocks noGrp="1"/>
          </p:cNvSpPr>
          <p:nvPr>
            <p:ph idx="1"/>
          </p:nvPr>
        </p:nvSpPr>
        <p:spPr/>
        <p:txBody>
          <a:bodyPr>
            <a:normAutofit lnSpcReduction="10000"/>
          </a:bodyPr>
          <a:lstStyle/>
          <a:p>
            <a:r>
              <a:rPr lang="pl-PL" b="0" i="0" dirty="0">
                <a:solidFill>
                  <a:srgbClr val="000000"/>
                </a:solidFill>
                <a:effectLst/>
                <a:latin typeface="Times New Roman" panose="02020603050405020304" pitchFamily="18" charset="0"/>
              </a:rPr>
              <a:t>sporządza sobie okrycia</a:t>
            </a:r>
            <a:r>
              <a:rPr lang="pl-PL" dirty="0">
                <a:solidFill>
                  <a:srgbClr val="000000"/>
                </a:solidFill>
                <a:latin typeface="Times New Roman" panose="02020603050405020304" pitchFamily="18" charset="0"/>
              </a:rPr>
              <a:t> </a:t>
            </a:r>
            <a:r>
              <a:rPr lang="pl-PL" b="0" i="0" dirty="0">
                <a:solidFill>
                  <a:srgbClr val="000000"/>
                </a:solidFill>
                <a:effectLst/>
                <a:latin typeface="Times New Roman" panose="02020603050405020304" pitchFamily="18" charset="0"/>
              </a:rPr>
              <a:t>z bisioru i purpury </a:t>
            </a:r>
          </a:p>
          <a:p>
            <a:r>
              <a:rPr lang="pl-PL" b="0" i="0" dirty="0">
                <a:solidFill>
                  <a:srgbClr val="000000"/>
                </a:solidFill>
                <a:effectLst/>
                <a:latin typeface="Times New Roman" panose="02020603050405020304" pitchFamily="18" charset="0"/>
              </a:rPr>
              <a:t>czym jest bisior? </a:t>
            </a:r>
          </a:p>
          <a:p>
            <a:r>
              <a:rPr lang="pl-PL" b="0" i="0" dirty="0">
                <a:solidFill>
                  <a:srgbClr val="000000"/>
                </a:solidFill>
                <a:effectLst/>
                <a:latin typeface="Times New Roman" panose="02020603050405020304" pitchFamily="18" charset="0"/>
              </a:rPr>
              <a:t> To wiązki jedwabistych nici wytwarzane przez niektóre gatunki małżów. Tkaniny wytworzone z bisioru określało się mianem morskiego jedwabiu.  </a:t>
            </a:r>
          </a:p>
          <a:p>
            <a:r>
              <a:rPr lang="pl-PL" b="0" i="0" dirty="0">
                <a:solidFill>
                  <a:srgbClr val="000000"/>
                </a:solidFill>
                <a:effectLst/>
                <a:latin typeface="Times New Roman" panose="02020603050405020304" pitchFamily="18" charset="0"/>
              </a:rPr>
              <a:t>W taką cenną szatę przyodziewa się Dzielna Niewiasta </a:t>
            </a:r>
          </a:p>
          <a:p>
            <a:r>
              <a:rPr lang="pl-PL" b="0" i="0" dirty="0">
                <a:solidFill>
                  <a:srgbClr val="000000"/>
                </a:solidFill>
                <a:effectLst/>
                <a:latin typeface="Times New Roman" panose="02020603050405020304" pitchFamily="18" charset="0"/>
              </a:rPr>
              <a:t> Godność i wewnętrzne piękno Dzielnej Niewiasty widoczne są na zewnątrz, by zachwycić każdego, kto ją spotka na swojej drodze.  </a:t>
            </a:r>
          </a:p>
          <a:p>
            <a:r>
              <a:rPr lang="pl-PL" b="0" i="0" dirty="0">
                <a:solidFill>
                  <a:srgbClr val="000000"/>
                </a:solidFill>
                <a:effectLst/>
                <a:latin typeface="Times New Roman" panose="02020603050405020304" pitchFamily="18" charset="0"/>
              </a:rPr>
              <a:t>Autor przypomina jednak słusznie: "Kłamliwy wdzięk i marne jest piękno: chwalić należy niewiastę, co boi się Pana".</a:t>
            </a:r>
            <a:endParaRPr lang="pl-PL" dirty="0"/>
          </a:p>
        </p:txBody>
      </p:sp>
    </p:spTree>
    <p:extLst>
      <p:ext uri="{BB962C8B-B14F-4D97-AF65-F5344CB8AC3E}">
        <p14:creationId xmlns:p14="http://schemas.microsoft.com/office/powerpoint/2010/main" val="21660890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Symbol zastępczy zawartości 3">
            <a:extLst>
              <a:ext uri="{FF2B5EF4-FFF2-40B4-BE49-F238E27FC236}">
                <a16:creationId xmlns:a16="http://schemas.microsoft.com/office/drawing/2014/main" id="{A2A97F70-E874-4A14-BDF1-A1B28E844BA7}"/>
              </a:ext>
            </a:extLst>
          </p:cNvPr>
          <p:cNvPicPr>
            <a:picLocks noGrp="1" noChangeAspect="1"/>
          </p:cNvPicPr>
          <p:nvPr>
            <p:ph idx="1"/>
          </p:nvPr>
        </p:nvPicPr>
        <p:blipFill rotWithShape="1">
          <a:blip r:embed="rId2"/>
          <a:srcRect b="15746"/>
          <a:stretch/>
        </p:blipFill>
        <p:spPr>
          <a:xfrm>
            <a:off x="20" y="1282"/>
            <a:ext cx="12191980" cy="6856718"/>
          </a:xfrm>
          <a:prstGeom prst="rect">
            <a:avLst/>
          </a:prstGeom>
        </p:spPr>
      </p:pic>
    </p:spTree>
    <p:extLst>
      <p:ext uri="{BB962C8B-B14F-4D97-AF65-F5344CB8AC3E}">
        <p14:creationId xmlns:p14="http://schemas.microsoft.com/office/powerpoint/2010/main" val="887226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B6ECB93-D7FF-4F09-A8ED-D4588EE7C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C20F9C39-EEF9-4F3C-A07D-E9073309E70F}"/>
              </a:ext>
            </a:extLst>
          </p:cNvPr>
          <p:cNvSpPr>
            <a:spLocks noGrp="1"/>
          </p:cNvSpPr>
          <p:nvPr>
            <p:ph type="title"/>
          </p:nvPr>
        </p:nvSpPr>
        <p:spPr>
          <a:xfrm>
            <a:off x="838200" y="365760"/>
            <a:ext cx="10515600" cy="1325563"/>
          </a:xfrm>
        </p:spPr>
        <p:txBody>
          <a:bodyPr>
            <a:normAutofit/>
          </a:bodyPr>
          <a:lstStyle/>
          <a:p>
            <a:r>
              <a:rPr lang="pl-PL">
                <a:solidFill>
                  <a:schemeClr val="bg1"/>
                </a:solidFill>
                <a:latin typeface="Amasis MT Pro Light" panose="02040304050005020304" pitchFamily="18" charset="-18"/>
              </a:rPr>
              <a:t>Piękna ,czyli jaka? Kobiece piękno –  </a:t>
            </a:r>
            <a:br>
              <a:rPr lang="pl-PL">
                <a:solidFill>
                  <a:schemeClr val="bg1"/>
                </a:solidFill>
                <a:latin typeface="Amasis MT Pro Light" panose="02040304050005020304" pitchFamily="18" charset="-18"/>
              </a:rPr>
            </a:br>
            <a:r>
              <a:rPr lang="pl-PL">
                <a:solidFill>
                  <a:schemeClr val="bg1"/>
                </a:solidFill>
                <a:latin typeface="Amasis MT Pro Light" panose="02040304050005020304" pitchFamily="18" charset="-18"/>
              </a:rPr>
              <a:t>skąd je czerpać?</a:t>
            </a:r>
          </a:p>
        </p:txBody>
      </p:sp>
      <p:sp>
        <p:nvSpPr>
          <p:cNvPr id="3" name="Symbol zastępczy zawartości 2">
            <a:extLst>
              <a:ext uri="{FF2B5EF4-FFF2-40B4-BE49-F238E27FC236}">
                <a16:creationId xmlns:a16="http://schemas.microsoft.com/office/drawing/2014/main" id="{418D82A0-5E58-4761-A56D-2DC4798C1A34}"/>
              </a:ext>
            </a:extLst>
          </p:cNvPr>
          <p:cNvSpPr>
            <a:spLocks noGrp="1"/>
          </p:cNvSpPr>
          <p:nvPr>
            <p:ph idx="1"/>
          </p:nvPr>
        </p:nvSpPr>
        <p:spPr>
          <a:xfrm>
            <a:off x="841248" y="2276857"/>
            <a:ext cx="5015484" cy="3900106"/>
          </a:xfrm>
        </p:spPr>
        <p:txBody>
          <a:bodyPr anchor="ctr">
            <a:normAutofit/>
          </a:bodyPr>
          <a:lstStyle/>
          <a:p>
            <a:br>
              <a:rPr lang="pl-PL" sz="2200" dirty="0"/>
            </a:br>
            <a:r>
              <a:rPr lang="pl-PL" sz="2200" b="0" i="0" dirty="0">
                <a:effectLst/>
                <a:latin typeface="Noto Serif" panose="02020600060500020200" pitchFamily="18" charset="0"/>
              </a:rPr>
              <a:t>widzimy jej piękno zewnętrzne, ale intuicyjnie czujemy czy jest ona piękna wewnętrznie, czy jest spójna w całości. </a:t>
            </a:r>
          </a:p>
          <a:p>
            <a:r>
              <a:rPr lang="pl-PL" sz="2200" b="0" i="0" dirty="0">
                <a:effectLst/>
                <a:latin typeface="Noto Serif" panose="02020600060500020200" pitchFamily="18" charset="0"/>
              </a:rPr>
              <a:t> Jaka jest więc recepta na pełnię kobiecości?</a:t>
            </a:r>
            <a:endParaRPr lang="pl-PL" sz="2200" dirty="0"/>
          </a:p>
        </p:txBody>
      </p:sp>
      <p:pic>
        <p:nvPicPr>
          <p:cNvPr id="4" name="Obraz 3">
            <a:extLst>
              <a:ext uri="{FF2B5EF4-FFF2-40B4-BE49-F238E27FC236}">
                <a16:creationId xmlns:a16="http://schemas.microsoft.com/office/drawing/2014/main" id="{429CB994-8913-438B-9EC8-CEA4A68050D1}"/>
              </a:ext>
            </a:extLst>
          </p:cNvPr>
          <p:cNvPicPr>
            <a:picLocks noChangeAspect="1"/>
          </p:cNvPicPr>
          <p:nvPr/>
        </p:nvPicPr>
        <p:blipFill rotWithShape="1">
          <a:blip r:embed="rId2"/>
          <a:srcRect l="12659" r="15326"/>
          <a:stretch/>
        </p:blipFill>
        <p:spPr>
          <a:xfrm>
            <a:off x="6335270" y="2276857"/>
            <a:ext cx="5015484" cy="3900106"/>
          </a:xfrm>
          <a:prstGeom prst="rect">
            <a:avLst/>
          </a:prstGeom>
        </p:spPr>
      </p:pic>
    </p:spTree>
    <p:extLst>
      <p:ext uri="{BB962C8B-B14F-4D97-AF65-F5344CB8AC3E}">
        <p14:creationId xmlns:p14="http://schemas.microsoft.com/office/powerpoint/2010/main" val="20287748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E22CFF5-C8FF-460E-9A07-3FA1CC6ED162}"/>
              </a:ext>
            </a:extLst>
          </p:cNvPr>
          <p:cNvSpPr>
            <a:spLocks noGrp="1"/>
          </p:cNvSpPr>
          <p:nvPr>
            <p:ph type="title"/>
          </p:nvPr>
        </p:nvSpPr>
        <p:spPr/>
        <p:txBody>
          <a:bodyPr/>
          <a:lstStyle/>
          <a:p>
            <a:r>
              <a:rPr lang="pl-PL" dirty="0">
                <a:solidFill>
                  <a:srgbClr val="FF0000"/>
                </a:solidFill>
                <a:latin typeface="Amasis MT Pro Light" panose="02040304050005020304" pitchFamily="18" charset="-18"/>
              </a:rPr>
              <a:t>Moc Słowa Bożego</a:t>
            </a:r>
          </a:p>
        </p:txBody>
      </p:sp>
      <p:sp>
        <p:nvSpPr>
          <p:cNvPr id="3" name="Symbol zastępczy zawartości 2">
            <a:extLst>
              <a:ext uri="{FF2B5EF4-FFF2-40B4-BE49-F238E27FC236}">
                <a16:creationId xmlns:a16="http://schemas.microsoft.com/office/drawing/2014/main" id="{23D4CC26-A7DB-4962-9395-7D9082DC8AD2}"/>
              </a:ext>
            </a:extLst>
          </p:cNvPr>
          <p:cNvSpPr>
            <a:spLocks noGrp="1"/>
          </p:cNvSpPr>
          <p:nvPr>
            <p:ph idx="1"/>
          </p:nvPr>
        </p:nvSpPr>
        <p:spPr/>
        <p:txBody>
          <a:bodyPr>
            <a:normAutofit lnSpcReduction="10000"/>
          </a:bodyPr>
          <a:lstStyle/>
          <a:p>
            <a:r>
              <a:rPr lang="pl-PL" dirty="0">
                <a:solidFill>
                  <a:srgbClr val="282828"/>
                </a:solidFill>
                <a:latin typeface="Noto Serif" panose="02020600060500020200" pitchFamily="18" charset="0"/>
              </a:rPr>
              <a:t>r</a:t>
            </a:r>
            <a:r>
              <a:rPr lang="pl-PL" b="0" i="0" dirty="0">
                <a:solidFill>
                  <a:srgbClr val="282828"/>
                </a:solidFill>
                <a:effectLst/>
                <a:latin typeface="Noto Serif" panose="02020600060500020200" pitchFamily="18" charset="0"/>
              </a:rPr>
              <a:t>eceptą na nasze uzdrowienie i poznanie naszego piękna w całości jest Słowo Boże </a:t>
            </a:r>
          </a:p>
          <a:p>
            <a:r>
              <a:rPr lang="pl-PL" b="0" i="0" dirty="0">
                <a:solidFill>
                  <a:srgbClr val="282828"/>
                </a:solidFill>
                <a:effectLst/>
                <a:latin typeface="Noto Serif" panose="02020600060500020200" pitchFamily="18" charset="0"/>
              </a:rPr>
              <a:t>ono uwalnia nas od fałszywych obrazów Boga, które każda z nas nosi w swoim sercu. </a:t>
            </a:r>
          </a:p>
          <a:p>
            <a:r>
              <a:rPr lang="pl-PL" b="0" i="0" dirty="0">
                <a:solidFill>
                  <a:srgbClr val="282828"/>
                </a:solidFill>
                <a:effectLst/>
                <a:latin typeface="Noto Serif" panose="02020600060500020200" pitchFamily="18" charset="0"/>
              </a:rPr>
              <a:t> Nie pozwalają nam one wejść w głęboką zażyłość z Bogiem.  </a:t>
            </a:r>
          </a:p>
          <a:p>
            <a:r>
              <a:rPr lang="pl-PL" b="0" i="0" dirty="0">
                <a:solidFill>
                  <a:srgbClr val="282828"/>
                </a:solidFill>
                <a:effectLst/>
                <a:latin typeface="Noto Serif" panose="02020600060500020200" pitchFamily="18" charset="0"/>
              </a:rPr>
              <a:t>Słowo Boże uwalnia nas też od samowystarczalności, bo potrzebujemy relacji z Bogiem. </a:t>
            </a:r>
          </a:p>
          <a:p>
            <a:r>
              <a:rPr lang="pl-PL" b="0" i="0" dirty="0">
                <a:solidFill>
                  <a:srgbClr val="282828"/>
                </a:solidFill>
                <a:effectLst/>
                <a:latin typeface="Noto Serif" panose="02020600060500020200" pitchFamily="18" charset="0"/>
              </a:rPr>
              <a:t> Ono pozwala nam lepiej poznawać Go i zaufać Mu w pełni przekraczając siebie.</a:t>
            </a:r>
            <a:endParaRPr lang="pl-PL" dirty="0"/>
          </a:p>
        </p:txBody>
      </p:sp>
      <p:pic>
        <p:nvPicPr>
          <p:cNvPr id="4" name="Obraz 3">
            <a:extLst>
              <a:ext uri="{FF2B5EF4-FFF2-40B4-BE49-F238E27FC236}">
                <a16:creationId xmlns:a16="http://schemas.microsoft.com/office/drawing/2014/main" id="{F24F0803-C3ED-42B5-ABB1-79AE4DB3682E}"/>
              </a:ext>
            </a:extLst>
          </p:cNvPr>
          <p:cNvPicPr>
            <a:picLocks noChangeAspect="1"/>
          </p:cNvPicPr>
          <p:nvPr/>
        </p:nvPicPr>
        <p:blipFill>
          <a:blip r:embed="rId2"/>
          <a:stretch>
            <a:fillRect/>
          </a:stretch>
        </p:blipFill>
        <p:spPr>
          <a:xfrm>
            <a:off x="8308805" y="111125"/>
            <a:ext cx="2676525" cy="1714500"/>
          </a:xfrm>
          <a:prstGeom prst="rect">
            <a:avLst/>
          </a:prstGeom>
        </p:spPr>
      </p:pic>
    </p:spTree>
    <p:extLst>
      <p:ext uri="{BB962C8B-B14F-4D97-AF65-F5344CB8AC3E}">
        <p14:creationId xmlns:p14="http://schemas.microsoft.com/office/powerpoint/2010/main" val="1781091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F962BF9-6510-458E-8F63-8AE4691DA25D}"/>
              </a:ext>
            </a:extLst>
          </p:cNvPr>
          <p:cNvSpPr>
            <a:spLocks noGrp="1"/>
          </p:cNvSpPr>
          <p:nvPr>
            <p:ph type="title"/>
          </p:nvPr>
        </p:nvSpPr>
        <p:spPr/>
        <p:txBody>
          <a:bodyPr/>
          <a:lstStyle/>
          <a:p>
            <a:r>
              <a:rPr lang="pl-PL" dirty="0">
                <a:solidFill>
                  <a:srgbClr val="FF0000"/>
                </a:solidFill>
                <a:latin typeface="Amasis MT Pro Light" panose="02040304050005020304" pitchFamily="18" charset="-18"/>
              </a:rPr>
              <a:t>Piękna kobieta</a:t>
            </a:r>
          </a:p>
        </p:txBody>
      </p:sp>
      <p:sp>
        <p:nvSpPr>
          <p:cNvPr id="3" name="Symbol zastępczy zawartości 2">
            <a:extLst>
              <a:ext uri="{FF2B5EF4-FFF2-40B4-BE49-F238E27FC236}">
                <a16:creationId xmlns:a16="http://schemas.microsoft.com/office/drawing/2014/main" id="{98A792C6-EC02-4E69-8D6F-3AF9B968EFBD}"/>
              </a:ext>
            </a:extLst>
          </p:cNvPr>
          <p:cNvSpPr>
            <a:spLocks noGrp="1"/>
          </p:cNvSpPr>
          <p:nvPr>
            <p:ph idx="1"/>
          </p:nvPr>
        </p:nvSpPr>
        <p:spPr/>
        <p:txBody>
          <a:bodyPr>
            <a:normAutofit fontScale="92500" lnSpcReduction="10000"/>
          </a:bodyPr>
          <a:lstStyle/>
          <a:p>
            <a:pPr marL="0" indent="0">
              <a:buNone/>
            </a:pPr>
            <a:r>
              <a:rPr lang="pl-PL" dirty="0"/>
              <a:t>-potrafi jasno postawić granice  </a:t>
            </a:r>
          </a:p>
          <a:p>
            <a:pPr marL="0" indent="0">
              <a:buNone/>
            </a:pPr>
            <a:r>
              <a:rPr lang="pl-PL" dirty="0"/>
              <a:t>-skrywa w sobie tajemnicę ( nie ekshibicjonizm) </a:t>
            </a:r>
          </a:p>
          <a:p>
            <a:pPr marL="0" indent="0">
              <a:buNone/>
            </a:pPr>
            <a:r>
              <a:rPr lang="pl-PL" dirty="0"/>
              <a:t>-tajemnica to nadmiar światła </a:t>
            </a:r>
          </a:p>
          <a:p>
            <a:pPr marL="0" indent="0">
              <a:buNone/>
            </a:pPr>
            <a:r>
              <a:rPr lang="pl-PL" dirty="0"/>
              <a:t>-budzi szacunek w stosunku do siebie  </a:t>
            </a:r>
          </a:p>
          <a:p>
            <a:pPr marL="0" indent="0">
              <a:buNone/>
            </a:pPr>
            <a:r>
              <a:rPr lang="pl-PL" dirty="0"/>
              <a:t>-jeżeli jestem wartościowa –szanuję moją godność </a:t>
            </a:r>
          </a:p>
          <a:p>
            <a:pPr marL="0" indent="0">
              <a:buNone/>
            </a:pPr>
            <a:r>
              <a:rPr lang="pl-PL" dirty="0"/>
              <a:t>-im bardziej siebie szanujemy, tym bardziej osoby wokół nas zaczynają   nas szanować </a:t>
            </a:r>
          </a:p>
          <a:p>
            <a:pPr marL="0" indent="0">
              <a:buNone/>
            </a:pPr>
            <a:r>
              <a:rPr lang="pl-PL" dirty="0"/>
              <a:t>-mężczyzna zaczyna dorastać do swojej męskości </a:t>
            </a:r>
          </a:p>
          <a:p>
            <a:pPr marL="0" indent="0">
              <a:buNone/>
            </a:pPr>
            <a:r>
              <a:rPr lang="pl-PL" dirty="0"/>
              <a:t>-z jej serca wypływa akceptacja, budowanie pięknych więzi, </a:t>
            </a:r>
            <a:r>
              <a:rPr lang="pl-PL" dirty="0" err="1"/>
              <a:t>jednoczenie,rozwijanie</a:t>
            </a:r>
            <a:endParaRPr lang="pl-PL" dirty="0"/>
          </a:p>
          <a:p>
            <a:pPr marL="0" indent="0">
              <a:buNone/>
            </a:pPr>
            <a:endParaRPr lang="pl-PL" dirty="0"/>
          </a:p>
          <a:p>
            <a:pPr marL="0" indent="0">
              <a:buNone/>
            </a:pPr>
            <a:endParaRPr lang="pl-PL" dirty="0"/>
          </a:p>
        </p:txBody>
      </p:sp>
    </p:spTree>
    <p:extLst>
      <p:ext uri="{BB962C8B-B14F-4D97-AF65-F5344CB8AC3E}">
        <p14:creationId xmlns:p14="http://schemas.microsoft.com/office/powerpoint/2010/main" val="38149073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9DD3BD1-AB8E-400C-BA14-65B04180FEF7}"/>
              </a:ext>
            </a:extLst>
          </p:cNvPr>
          <p:cNvSpPr>
            <a:spLocks noGrp="1"/>
          </p:cNvSpPr>
          <p:nvPr>
            <p:ph type="title"/>
          </p:nvPr>
        </p:nvSpPr>
        <p:spPr/>
        <p:txBody>
          <a:bodyPr/>
          <a:lstStyle/>
          <a:p>
            <a:r>
              <a:rPr lang="pl-PL" dirty="0">
                <a:solidFill>
                  <a:srgbClr val="FF0000"/>
                </a:solidFill>
                <a:latin typeface="Amasis MT Pro Light" panose="02040304050005020304" pitchFamily="18" charset="-18"/>
              </a:rPr>
              <a:t>Kobieta dziś</a:t>
            </a:r>
          </a:p>
        </p:txBody>
      </p:sp>
      <p:sp>
        <p:nvSpPr>
          <p:cNvPr id="3" name="Symbol zastępczy zawartości 2">
            <a:extLst>
              <a:ext uri="{FF2B5EF4-FFF2-40B4-BE49-F238E27FC236}">
                <a16:creationId xmlns:a16="http://schemas.microsoft.com/office/drawing/2014/main" id="{235685EE-C6F9-4298-9556-FF57E4716F8D}"/>
              </a:ext>
            </a:extLst>
          </p:cNvPr>
          <p:cNvSpPr>
            <a:spLocks noGrp="1"/>
          </p:cNvSpPr>
          <p:nvPr>
            <p:ph idx="1"/>
          </p:nvPr>
        </p:nvSpPr>
        <p:spPr/>
        <p:txBody>
          <a:bodyPr/>
          <a:lstStyle/>
          <a:p>
            <a:r>
              <a:rPr lang="pl-PL" dirty="0"/>
              <a:t>Okaleczenie swojej kobiecości-atrakcyjność seksualna </a:t>
            </a:r>
          </a:p>
          <a:p>
            <a:r>
              <a:rPr lang="pl-PL" dirty="0"/>
              <a:t>nie wierzy ,że jej siła ,godność ,zalety umysłu i serca mają wartość dla innych </a:t>
            </a:r>
          </a:p>
          <a:p>
            <a:endParaRPr lang="pl-PL" dirty="0"/>
          </a:p>
        </p:txBody>
      </p:sp>
    </p:spTree>
    <p:extLst>
      <p:ext uri="{BB962C8B-B14F-4D97-AF65-F5344CB8AC3E}">
        <p14:creationId xmlns:p14="http://schemas.microsoft.com/office/powerpoint/2010/main" val="40902489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70BFEE0-57A6-426E-B4EE-DC55F8D7EB9E}"/>
              </a:ext>
            </a:extLst>
          </p:cNvPr>
          <p:cNvSpPr>
            <a:spLocks noGrp="1"/>
          </p:cNvSpPr>
          <p:nvPr>
            <p:ph type="title"/>
          </p:nvPr>
        </p:nvSpPr>
        <p:spPr/>
        <p:txBody>
          <a:bodyPr/>
          <a:lstStyle/>
          <a:p>
            <a:r>
              <a:rPr lang="pl-PL" dirty="0">
                <a:solidFill>
                  <a:srgbClr val="FF0000"/>
                </a:solidFill>
                <a:latin typeface="Amasis MT Pro Light" panose="02040304050005020304" pitchFamily="18" charset="-18"/>
              </a:rPr>
              <a:t>Kobieta, która odkrywa swoje piękno…i żyje nim</a:t>
            </a:r>
          </a:p>
        </p:txBody>
      </p:sp>
      <p:sp>
        <p:nvSpPr>
          <p:cNvPr id="3" name="Symbol zastępczy zawartości 2">
            <a:extLst>
              <a:ext uri="{FF2B5EF4-FFF2-40B4-BE49-F238E27FC236}">
                <a16:creationId xmlns:a16="http://schemas.microsoft.com/office/drawing/2014/main" id="{7DCC94EB-F37A-4F58-AB0E-60FDD48D50B0}"/>
              </a:ext>
            </a:extLst>
          </p:cNvPr>
          <p:cNvSpPr>
            <a:spLocks noGrp="1"/>
          </p:cNvSpPr>
          <p:nvPr>
            <p:ph idx="1"/>
          </p:nvPr>
        </p:nvSpPr>
        <p:spPr/>
        <p:txBody>
          <a:bodyPr/>
          <a:lstStyle/>
          <a:p>
            <a:r>
              <a:rPr lang="pl-PL" dirty="0"/>
              <a:t>Relacja do najbliższych jest sprawdzianem dojrzałości kobiety </a:t>
            </a:r>
          </a:p>
          <a:p>
            <a:r>
              <a:rPr lang="pl-PL" dirty="0"/>
              <a:t>Dobre relacje w rodzinie(zadanie matki, żony)przekładają się na dobre relacje w pracy </a:t>
            </a:r>
          </a:p>
          <a:p>
            <a:r>
              <a:rPr lang="pl-PL" dirty="0"/>
              <a:t>Dobroć serca kobiet czyni z niej „łagodną stanowczość’’ </a:t>
            </a:r>
          </a:p>
          <a:p>
            <a:r>
              <a:rPr lang="pl-PL" dirty="0"/>
              <a:t>Bardzo jasno postawione granice ,pragnienia, dążenia </a:t>
            </a:r>
          </a:p>
          <a:p>
            <a:r>
              <a:rPr lang="pl-PL" dirty="0"/>
              <a:t>Nie jest </a:t>
            </a:r>
            <a:r>
              <a:rPr lang="pl-PL" dirty="0" err="1"/>
              <a:t>przemocowa</a:t>
            </a:r>
            <a:r>
              <a:rPr lang="pl-PL" dirty="0"/>
              <a:t>, </a:t>
            </a:r>
            <a:r>
              <a:rPr lang="pl-PL" dirty="0" err="1"/>
              <a:t>inwazyjna,dominująca,ustawianie</a:t>
            </a:r>
            <a:r>
              <a:rPr lang="pl-PL" dirty="0"/>
              <a:t> osób-to wypływa z lęku </a:t>
            </a:r>
          </a:p>
          <a:p>
            <a:r>
              <a:rPr lang="pl-PL" dirty="0"/>
              <a:t>nie żebrze o uwagę </a:t>
            </a:r>
          </a:p>
          <a:p>
            <a:r>
              <a:rPr lang="pl-PL" dirty="0"/>
              <a:t>Jest kochająca </a:t>
            </a:r>
          </a:p>
          <a:p>
            <a:endParaRPr lang="pl-PL" dirty="0"/>
          </a:p>
        </p:txBody>
      </p:sp>
    </p:spTree>
    <p:extLst>
      <p:ext uri="{BB962C8B-B14F-4D97-AF65-F5344CB8AC3E}">
        <p14:creationId xmlns:p14="http://schemas.microsoft.com/office/powerpoint/2010/main" val="18003860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ADE8AF2-607C-48AC-B5D5-6C8BCE693FBB}"/>
              </a:ext>
            </a:extLst>
          </p:cNvPr>
          <p:cNvSpPr>
            <a:spLocks noGrp="1"/>
          </p:cNvSpPr>
          <p:nvPr>
            <p:ph type="title"/>
          </p:nvPr>
        </p:nvSpPr>
        <p:spPr/>
        <p:txBody>
          <a:bodyPr/>
          <a:lstStyle/>
          <a:p>
            <a:r>
              <a:rPr lang="pl-PL" dirty="0">
                <a:solidFill>
                  <a:srgbClr val="FF0000"/>
                </a:solidFill>
                <a:latin typeface="Amasis MT Pro Light" panose="02040304050005020304" pitchFamily="18" charset="-18"/>
              </a:rPr>
              <a:t>Czy dziękujesz Stwórcy za Twoją kobiecość?</a:t>
            </a:r>
          </a:p>
        </p:txBody>
      </p:sp>
      <p:sp>
        <p:nvSpPr>
          <p:cNvPr id="3" name="Symbol zastępczy zawartości 2">
            <a:extLst>
              <a:ext uri="{FF2B5EF4-FFF2-40B4-BE49-F238E27FC236}">
                <a16:creationId xmlns:a16="http://schemas.microsoft.com/office/drawing/2014/main" id="{9E9CF20F-B0EF-4A0D-8E7D-DE44E1F8F28E}"/>
              </a:ext>
            </a:extLst>
          </p:cNvPr>
          <p:cNvSpPr>
            <a:spLocks noGrp="1"/>
          </p:cNvSpPr>
          <p:nvPr>
            <p:ph idx="1"/>
          </p:nvPr>
        </p:nvSpPr>
        <p:spPr/>
        <p:txBody>
          <a:bodyPr/>
          <a:lstStyle/>
          <a:p>
            <a:r>
              <a:rPr lang="pl-PL" dirty="0"/>
              <a:t>Nie szuka akceptacji </a:t>
            </a:r>
          </a:p>
          <a:p>
            <a:r>
              <a:rPr lang="pl-PL" dirty="0"/>
              <a:t>Stawia w centrum osoby, które kocha   </a:t>
            </a:r>
          </a:p>
          <a:p>
            <a:r>
              <a:rPr lang="pl-PL" dirty="0"/>
              <a:t>Im więcej dajesz, tym więcej odkrywasz przestrzeni do kochania</a:t>
            </a:r>
          </a:p>
          <a:p>
            <a:endParaRPr lang="pl-PL" dirty="0"/>
          </a:p>
        </p:txBody>
      </p:sp>
    </p:spTree>
    <p:extLst>
      <p:ext uri="{BB962C8B-B14F-4D97-AF65-F5344CB8AC3E}">
        <p14:creationId xmlns:p14="http://schemas.microsoft.com/office/powerpoint/2010/main" val="2424587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1262BA9-6C0A-473F-BDAD-7F3B5646FB77}"/>
              </a:ext>
            </a:extLst>
          </p:cNvPr>
          <p:cNvSpPr>
            <a:spLocks noGrp="1"/>
          </p:cNvSpPr>
          <p:nvPr>
            <p:ph type="title"/>
          </p:nvPr>
        </p:nvSpPr>
        <p:spPr/>
        <p:txBody>
          <a:bodyPr/>
          <a:lstStyle/>
          <a:p>
            <a:endParaRPr lang="pl-PL"/>
          </a:p>
        </p:txBody>
      </p:sp>
      <p:pic>
        <p:nvPicPr>
          <p:cNvPr id="4" name="Symbol zastępczy zawartości 3">
            <a:extLst>
              <a:ext uri="{FF2B5EF4-FFF2-40B4-BE49-F238E27FC236}">
                <a16:creationId xmlns:a16="http://schemas.microsoft.com/office/drawing/2014/main" id="{96507DA2-A079-4D67-92A6-DF44597C5C9B}"/>
              </a:ext>
            </a:extLst>
          </p:cNvPr>
          <p:cNvPicPr>
            <a:picLocks noGrp="1" noChangeAspect="1"/>
          </p:cNvPicPr>
          <p:nvPr>
            <p:ph idx="1"/>
          </p:nvPr>
        </p:nvPicPr>
        <p:blipFill>
          <a:blip r:embed="rId2"/>
          <a:stretch>
            <a:fillRect/>
          </a:stretch>
        </p:blipFill>
        <p:spPr>
          <a:xfrm>
            <a:off x="3400148" y="34306"/>
            <a:ext cx="5523150" cy="6747494"/>
          </a:xfrm>
          <a:prstGeom prst="rect">
            <a:avLst/>
          </a:prstGeom>
        </p:spPr>
      </p:pic>
    </p:spTree>
    <p:extLst>
      <p:ext uri="{BB962C8B-B14F-4D97-AF65-F5344CB8AC3E}">
        <p14:creationId xmlns:p14="http://schemas.microsoft.com/office/powerpoint/2010/main" val="20255701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721A211-739A-4924-98FE-058076958117}"/>
              </a:ext>
            </a:extLst>
          </p:cNvPr>
          <p:cNvSpPr>
            <a:spLocks noGrp="1"/>
          </p:cNvSpPr>
          <p:nvPr>
            <p:ph type="title"/>
          </p:nvPr>
        </p:nvSpPr>
        <p:spPr/>
        <p:txBody>
          <a:bodyPr/>
          <a:lstStyle/>
          <a:p>
            <a:r>
              <a:rPr lang="pl-PL" dirty="0">
                <a:solidFill>
                  <a:srgbClr val="002060"/>
                </a:solidFill>
                <a:latin typeface="Amasis MT Pro" panose="02040504050005020304" pitchFamily="18" charset="-18"/>
              </a:rPr>
              <a:t>Misja kobiety w Biblii</a:t>
            </a:r>
          </a:p>
        </p:txBody>
      </p:sp>
      <p:sp>
        <p:nvSpPr>
          <p:cNvPr id="3" name="Symbol zastępczy zawartości 2">
            <a:extLst>
              <a:ext uri="{FF2B5EF4-FFF2-40B4-BE49-F238E27FC236}">
                <a16:creationId xmlns:a16="http://schemas.microsoft.com/office/drawing/2014/main" id="{73ACC424-ED8B-4C8F-A7C1-435C7D5AE262}"/>
              </a:ext>
            </a:extLst>
          </p:cNvPr>
          <p:cNvSpPr>
            <a:spLocks noGrp="1"/>
          </p:cNvSpPr>
          <p:nvPr>
            <p:ph idx="1"/>
          </p:nvPr>
        </p:nvSpPr>
        <p:spPr/>
        <p:txBody>
          <a:bodyPr>
            <a:normAutofit/>
          </a:bodyPr>
          <a:lstStyle/>
          <a:p>
            <a:r>
              <a:rPr lang="pl-PL" sz="4800" dirty="0">
                <a:solidFill>
                  <a:srgbClr val="FF0000"/>
                </a:solidFill>
                <a:latin typeface="Amasis MT Pro" panose="02040504050005020304" pitchFamily="18" charset="-18"/>
              </a:rPr>
              <a:t>Możesz być powołana do bezżenności, ale nie do samotności </a:t>
            </a:r>
          </a:p>
          <a:p>
            <a:r>
              <a:rPr lang="pl-PL" sz="4800" dirty="0">
                <a:solidFill>
                  <a:srgbClr val="FF0000"/>
                </a:solidFill>
                <a:latin typeface="Amasis MT Pro" panose="02040504050005020304" pitchFamily="18" charset="-18"/>
              </a:rPr>
              <a:t>Bóg stworzył kobietę, aby ona wydobywała każde ludzkie istnienie z rozpaczy samotności</a:t>
            </a:r>
          </a:p>
        </p:txBody>
      </p:sp>
    </p:spTree>
    <p:extLst>
      <p:ext uri="{BB962C8B-B14F-4D97-AF65-F5344CB8AC3E}">
        <p14:creationId xmlns:p14="http://schemas.microsoft.com/office/powerpoint/2010/main" val="7940239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A7C44F9-F3D7-4326-AEBE-A34CB8DCF7B9}"/>
              </a:ext>
            </a:extLst>
          </p:cNvPr>
          <p:cNvSpPr>
            <a:spLocks noGrp="1"/>
          </p:cNvSpPr>
          <p:nvPr>
            <p:ph type="title"/>
          </p:nvPr>
        </p:nvSpPr>
        <p:spPr/>
        <p:txBody>
          <a:bodyPr/>
          <a:lstStyle/>
          <a:p>
            <a:r>
              <a:rPr lang="pl-PL" dirty="0">
                <a:solidFill>
                  <a:srgbClr val="0070C0"/>
                </a:solidFill>
                <a:latin typeface="Amasis MT Pro" panose="02040504050005020304" pitchFamily="18" charset="-18"/>
              </a:rPr>
              <a:t>ADAM DO ŚWIATA ,EWA DO RELACJI</a:t>
            </a:r>
          </a:p>
        </p:txBody>
      </p:sp>
      <p:sp>
        <p:nvSpPr>
          <p:cNvPr id="3" name="Symbol zastępczy zawartości 2">
            <a:extLst>
              <a:ext uri="{FF2B5EF4-FFF2-40B4-BE49-F238E27FC236}">
                <a16:creationId xmlns:a16="http://schemas.microsoft.com/office/drawing/2014/main" id="{5E7FD197-D39E-489D-A750-A77BD4CE16C6}"/>
              </a:ext>
            </a:extLst>
          </p:cNvPr>
          <p:cNvSpPr>
            <a:spLocks noGrp="1"/>
          </p:cNvSpPr>
          <p:nvPr>
            <p:ph idx="1"/>
          </p:nvPr>
        </p:nvSpPr>
        <p:spPr/>
        <p:txBody>
          <a:bodyPr/>
          <a:lstStyle/>
          <a:p>
            <a:r>
              <a:rPr lang="pl-PL" dirty="0">
                <a:latin typeface="Amasis MT Pro" panose="02040504050005020304" pitchFamily="18" charset="-18"/>
              </a:rPr>
              <a:t>Kobieta została stworzona z człowieka –z ADAMA –z jego ciała </a:t>
            </a:r>
          </a:p>
          <a:p>
            <a:r>
              <a:rPr lang="pl-PL" dirty="0"/>
              <a:t>                  </a:t>
            </a:r>
            <a:r>
              <a:rPr lang="pl-PL" b="1" dirty="0">
                <a:solidFill>
                  <a:srgbClr val="FF3399"/>
                </a:solidFill>
                <a:latin typeface="Amasis MT Pro Light" panose="02040304050005020304" pitchFamily="18" charset="-18"/>
              </a:rPr>
              <a:t>CO TO ZNACZY? </a:t>
            </a:r>
          </a:p>
          <a:p>
            <a:r>
              <a:rPr lang="pl-PL" b="1" dirty="0">
                <a:solidFill>
                  <a:srgbClr val="FF3399"/>
                </a:solidFill>
                <a:latin typeface="Amasis MT Pro Light" panose="02040304050005020304" pitchFamily="18" charset="-18"/>
              </a:rPr>
              <a:t>KOBIETA BĘDZIE ZAWSZE PRZY CZŁOWIEKU </a:t>
            </a:r>
          </a:p>
          <a:p>
            <a:r>
              <a:rPr lang="pl-PL" b="1" dirty="0">
                <a:solidFill>
                  <a:srgbClr val="FF3399"/>
                </a:solidFill>
                <a:latin typeface="Amasis MT Pro Light" panose="02040304050005020304" pitchFamily="18" charset="-18"/>
              </a:rPr>
              <a:t> DLA CZŁOWIEKA- </a:t>
            </a:r>
          </a:p>
          <a:p>
            <a:r>
              <a:rPr lang="pl-PL" b="1" dirty="0">
                <a:solidFill>
                  <a:srgbClr val="FF3399"/>
                </a:solidFill>
                <a:latin typeface="Amasis MT Pro Light" panose="02040304050005020304" pitchFamily="18" charset="-18"/>
              </a:rPr>
              <a:t>MISTRZYNI RELACYJNOŚCI</a:t>
            </a:r>
          </a:p>
        </p:txBody>
      </p:sp>
    </p:spTree>
    <p:extLst>
      <p:ext uri="{BB962C8B-B14F-4D97-AF65-F5344CB8AC3E}">
        <p14:creationId xmlns:p14="http://schemas.microsoft.com/office/powerpoint/2010/main" val="13513159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412C0AF-1F18-456E-9BC8-D559F0F3DD21}"/>
              </a:ext>
            </a:extLst>
          </p:cNvPr>
          <p:cNvSpPr>
            <a:spLocks noGrp="1"/>
          </p:cNvSpPr>
          <p:nvPr>
            <p:ph type="title"/>
          </p:nvPr>
        </p:nvSpPr>
        <p:spPr>
          <a:xfrm>
            <a:off x="648929" y="629266"/>
            <a:ext cx="3505495" cy="1622321"/>
          </a:xfrm>
        </p:spPr>
        <p:txBody>
          <a:bodyPr vert="horz" lIns="91440" tIns="45720" rIns="91440" bIns="45720" rtlCol="0" anchor="ctr">
            <a:normAutofit fontScale="90000"/>
          </a:bodyPr>
          <a:lstStyle/>
          <a:p>
            <a:r>
              <a:rPr lang="pl-PL" sz="4400" b="1" kern="1200" dirty="0">
                <a:solidFill>
                  <a:srgbClr val="FF0000"/>
                </a:solidFill>
                <a:latin typeface="Amasis MT Pro" panose="02040504050005020304" pitchFamily="18" charset="-18"/>
              </a:rPr>
              <a:t>Właściwa perspektywa</a:t>
            </a:r>
            <a:endParaRPr lang="en-US" sz="4400" b="1" kern="1200" dirty="0">
              <a:solidFill>
                <a:srgbClr val="FF0000"/>
              </a:solidFill>
              <a:latin typeface="Amasis MT Pro" panose="02040504050005020304" pitchFamily="18" charset="-18"/>
            </a:endParaRPr>
          </a:p>
        </p:txBody>
      </p:sp>
      <p:sp>
        <p:nvSpPr>
          <p:cNvPr id="6" name="pole tekstowe 5">
            <a:extLst>
              <a:ext uri="{FF2B5EF4-FFF2-40B4-BE49-F238E27FC236}">
                <a16:creationId xmlns:a16="http://schemas.microsoft.com/office/drawing/2014/main" id="{54DD7FBF-55AA-4E1C-9558-417F02B64A1C}"/>
              </a:ext>
            </a:extLst>
          </p:cNvPr>
          <p:cNvSpPr txBox="1"/>
          <p:nvPr/>
        </p:nvSpPr>
        <p:spPr>
          <a:xfrm>
            <a:off x="648931" y="2438400"/>
            <a:ext cx="3505494" cy="3785419"/>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400" dirty="0" err="1">
                <a:latin typeface="Amasis MT Pro" panose="02040504050005020304" pitchFamily="18" charset="-18"/>
              </a:rPr>
              <a:t>Każd</a:t>
            </a:r>
            <a:r>
              <a:rPr lang="pl-PL" sz="2400" dirty="0">
                <a:latin typeface="Amasis MT Pro" panose="02040504050005020304" pitchFamily="18" charset="-18"/>
              </a:rPr>
              <a:t>a</a:t>
            </a:r>
            <a:r>
              <a:rPr lang="en-US" sz="2400" dirty="0">
                <a:latin typeface="Amasis MT Pro" panose="02040504050005020304" pitchFamily="18" charset="-18"/>
              </a:rPr>
              <a:t> z </a:t>
            </a:r>
            <a:r>
              <a:rPr lang="en-US" sz="2400" dirty="0" err="1">
                <a:latin typeface="Amasis MT Pro" panose="02040504050005020304" pitchFamily="18" charset="-18"/>
              </a:rPr>
              <a:t>nas</a:t>
            </a:r>
            <a:r>
              <a:rPr lang="en-US" sz="2400" dirty="0">
                <a:latin typeface="Amasis MT Pro" panose="02040504050005020304" pitchFamily="18" charset="-18"/>
              </a:rPr>
              <a:t> ma w </a:t>
            </a:r>
            <a:r>
              <a:rPr lang="en-US" sz="2400" dirty="0" err="1">
                <a:latin typeface="Amasis MT Pro" panose="02040504050005020304" pitchFamily="18" charset="-18"/>
              </a:rPr>
              <a:t>życiu</a:t>
            </a:r>
            <a:r>
              <a:rPr lang="en-US" sz="2400" dirty="0">
                <a:latin typeface="Amasis MT Pro" panose="02040504050005020304" pitchFamily="18" charset="-18"/>
              </a:rPr>
              <a:t> </a:t>
            </a:r>
            <a:r>
              <a:rPr lang="en-US" sz="2400" dirty="0" err="1">
                <a:latin typeface="Amasis MT Pro" panose="02040504050005020304" pitchFamily="18" charset="-18"/>
              </a:rPr>
              <a:t>inne</a:t>
            </a:r>
            <a:r>
              <a:rPr lang="en-US" sz="2400" dirty="0">
                <a:latin typeface="Amasis MT Pro" panose="02040504050005020304" pitchFamily="18" charset="-18"/>
              </a:rPr>
              <a:t> </a:t>
            </a:r>
            <a:r>
              <a:rPr lang="en-US" sz="2400" dirty="0" err="1">
                <a:latin typeface="Amasis MT Pro" panose="02040504050005020304" pitchFamily="18" charset="-18"/>
              </a:rPr>
              <a:t>zadania</a:t>
            </a:r>
            <a:r>
              <a:rPr lang="en-US" sz="2400" dirty="0">
                <a:latin typeface="Amasis MT Pro" panose="02040504050005020304" pitchFamily="18" charset="-18"/>
              </a:rPr>
              <a:t>. </a:t>
            </a:r>
            <a:r>
              <a:rPr lang="en-US" sz="2400" dirty="0" err="1">
                <a:latin typeface="Amasis MT Pro" panose="02040504050005020304" pitchFamily="18" charset="-18"/>
              </a:rPr>
              <a:t>Nie</a:t>
            </a:r>
            <a:r>
              <a:rPr lang="en-US" sz="2400" dirty="0">
                <a:latin typeface="Amasis MT Pro" panose="02040504050005020304" pitchFamily="18" charset="-18"/>
              </a:rPr>
              <a:t> </a:t>
            </a:r>
            <a:r>
              <a:rPr lang="en-US" sz="2400" dirty="0" err="1">
                <a:latin typeface="Amasis MT Pro" panose="02040504050005020304" pitchFamily="18" charset="-18"/>
              </a:rPr>
              <a:t>każda</a:t>
            </a:r>
            <a:r>
              <a:rPr lang="en-US" sz="2400" dirty="0">
                <a:latin typeface="Amasis MT Pro" panose="02040504050005020304" pitchFamily="18" charset="-18"/>
              </a:rPr>
              <a:t> </a:t>
            </a:r>
            <a:r>
              <a:rPr lang="en-US" sz="2400" dirty="0" err="1">
                <a:latin typeface="Amasis MT Pro" panose="02040504050005020304" pitchFamily="18" charset="-18"/>
              </a:rPr>
              <a:t>kobieta</a:t>
            </a:r>
            <a:r>
              <a:rPr lang="en-US" sz="2400" dirty="0">
                <a:latin typeface="Amasis MT Pro" panose="02040504050005020304" pitchFamily="18" charset="-18"/>
              </a:rPr>
              <a:t> </a:t>
            </a:r>
            <a:r>
              <a:rPr lang="en-US" sz="2400" dirty="0" err="1">
                <a:latin typeface="Amasis MT Pro" panose="02040504050005020304" pitchFamily="18" charset="-18"/>
              </a:rPr>
              <a:t>musi</a:t>
            </a:r>
            <a:r>
              <a:rPr lang="en-US" sz="2400" dirty="0">
                <a:latin typeface="Amasis MT Pro" panose="02040504050005020304" pitchFamily="18" charset="-18"/>
              </a:rPr>
              <a:t> </a:t>
            </a:r>
            <a:r>
              <a:rPr lang="en-US" sz="2400" dirty="0" err="1">
                <a:latin typeface="Amasis MT Pro" panose="02040504050005020304" pitchFamily="18" charset="-18"/>
              </a:rPr>
              <a:t>być</a:t>
            </a:r>
            <a:r>
              <a:rPr lang="en-US" sz="2400" dirty="0">
                <a:latin typeface="Amasis MT Pro" panose="02040504050005020304" pitchFamily="18" charset="-18"/>
              </a:rPr>
              <a:t> </a:t>
            </a:r>
            <a:r>
              <a:rPr lang="en-US" sz="2400" dirty="0" err="1">
                <a:latin typeface="Amasis MT Pro" panose="02040504050005020304" pitchFamily="18" charset="-18"/>
              </a:rPr>
              <a:t>matką</a:t>
            </a:r>
            <a:r>
              <a:rPr lang="en-US" sz="2400" dirty="0">
                <a:latin typeface="Amasis MT Pro" panose="02040504050005020304" pitchFamily="18" charset="-18"/>
              </a:rPr>
              <a:t>, </a:t>
            </a:r>
            <a:r>
              <a:rPr lang="en-US" sz="2400" dirty="0" err="1">
                <a:latin typeface="Amasis MT Pro" panose="02040504050005020304" pitchFamily="18" charset="-18"/>
              </a:rPr>
              <a:t>zakonnicą</a:t>
            </a:r>
            <a:r>
              <a:rPr lang="en-US" sz="2400" dirty="0">
                <a:latin typeface="Amasis MT Pro" panose="02040504050005020304" pitchFamily="18" charset="-18"/>
              </a:rPr>
              <a:t> </a:t>
            </a:r>
            <a:r>
              <a:rPr lang="en-US" sz="2400" dirty="0" err="1">
                <a:latin typeface="Amasis MT Pro" panose="02040504050005020304" pitchFamily="18" charset="-18"/>
              </a:rPr>
              <a:t>albo</a:t>
            </a:r>
            <a:r>
              <a:rPr lang="en-US" sz="2400" dirty="0">
                <a:latin typeface="Amasis MT Pro" panose="02040504050005020304" pitchFamily="18" charset="-18"/>
              </a:rPr>
              <a:t> </a:t>
            </a:r>
            <a:r>
              <a:rPr lang="en-US" sz="2400" dirty="0" err="1">
                <a:latin typeface="Amasis MT Pro" panose="02040504050005020304" pitchFamily="18" charset="-18"/>
              </a:rPr>
              <a:t>prezesem</a:t>
            </a:r>
            <a:r>
              <a:rPr lang="en-US" sz="2400" dirty="0">
                <a:latin typeface="Amasis MT Pro" panose="02040504050005020304" pitchFamily="18" charset="-18"/>
              </a:rPr>
              <a:t> </a:t>
            </a:r>
            <a:r>
              <a:rPr lang="en-US" sz="2400" dirty="0" err="1">
                <a:latin typeface="Amasis MT Pro" panose="02040504050005020304" pitchFamily="18" charset="-18"/>
              </a:rPr>
              <a:t>wielkiego</a:t>
            </a:r>
            <a:r>
              <a:rPr lang="en-US" sz="2400" dirty="0">
                <a:latin typeface="Amasis MT Pro" panose="02040504050005020304" pitchFamily="18" charset="-18"/>
              </a:rPr>
              <a:t> </a:t>
            </a:r>
            <a:r>
              <a:rPr lang="en-US" sz="2400" dirty="0" err="1">
                <a:latin typeface="Amasis MT Pro" panose="02040504050005020304" pitchFamily="18" charset="-18"/>
              </a:rPr>
              <a:t>przedsiębiorstwa</a:t>
            </a:r>
            <a:r>
              <a:rPr lang="en-US" sz="2400" dirty="0">
                <a:latin typeface="Amasis MT Pro" panose="02040504050005020304" pitchFamily="18" charset="-18"/>
              </a:rPr>
              <a:t>. </a:t>
            </a:r>
            <a:r>
              <a:rPr lang="en-US" sz="2400" dirty="0" err="1">
                <a:latin typeface="Amasis MT Pro" panose="02040504050005020304" pitchFamily="18" charset="-18"/>
              </a:rPr>
              <a:t>Niezależnie</a:t>
            </a:r>
            <a:r>
              <a:rPr lang="en-US" sz="2400" dirty="0">
                <a:latin typeface="Amasis MT Pro" panose="02040504050005020304" pitchFamily="18" charset="-18"/>
              </a:rPr>
              <a:t> od </a:t>
            </a:r>
            <a:r>
              <a:rPr lang="en-US" sz="2400" dirty="0" err="1">
                <a:latin typeface="Amasis MT Pro" panose="02040504050005020304" pitchFamily="18" charset="-18"/>
              </a:rPr>
              <a:t>tego</a:t>
            </a:r>
            <a:r>
              <a:rPr lang="en-US" sz="2400" dirty="0">
                <a:latin typeface="Amasis MT Pro" panose="02040504050005020304" pitchFamily="18" charset="-18"/>
              </a:rPr>
              <a:t>, </a:t>
            </a:r>
            <a:r>
              <a:rPr lang="en-US" sz="2400" dirty="0" err="1">
                <a:latin typeface="Amasis MT Pro" panose="02040504050005020304" pitchFamily="18" charset="-18"/>
              </a:rPr>
              <a:t>jakie</a:t>
            </a:r>
            <a:r>
              <a:rPr lang="en-US" sz="2400" dirty="0">
                <a:latin typeface="Amasis MT Pro" panose="02040504050005020304" pitchFamily="18" charset="-18"/>
              </a:rPr>
              <a:t> jest </a:t>
            </a:r>
            <a:r>
              <a:rPr lang="en-US" sz="2400" dirty="0" err="1">
                <a:latin typeface="Amasis MT Pro" panose="02040504050005020304" pitchFamily="18" charset="-18"/>
              </a:rPr>
              <a:t>powołanie</a:t>
            </a:r>
            <a:r>
              <a:rPr lang="en-US" sz="2400" dirty="0">
                <a:latin typeface="Amasis MT Pro" panose="02040504050005020304" pitchFamily="18" charset="-18"/>
              </a:rPr>
              <a:t> </a:t>
            </a:r>
            <a:r>
              <a:rPr lang="en-US" sz="2400" dirty="0" err="1">
                <a:latin typeface="Amasis MT Pro" panose="02040504050005020304" pitchFamily="18" charset="-18"/>
              </a:rPr>
              <a:t>kobiety</a:t>
            </a:r>
            <a:r>
              <a:rPr lang="en-US" sz="2400" dirty="0">
                <a:latin typeface="Amasis MT Pro" panose="02040504050005020304" pitchFamily="18" charset="-18"/>
              </a:rPr>
              <a:t>, </a:t>
            </a:r>
            <a:r>
              <a:rPr lang="en-US" sz="2400" dirty="0" err="1">
                <a:latin typeface="Amasis MT Pro" panose="02040504050005020304" pitchFamily="18" charset="-18"/>
              </a:rPr>
              <a:t>najlepiej</a:t>
            </a:r>
            <a:r>
              <a:rPr lang="en-US" sz="2400" dirty="0">
                <a:latin typeface="Amasis MT Pro" panose="02040504050005020304" pitchFamily="18" charset="-18"/>
              </a:rPr>
              <a:t> je </a:t>
            </a:r>
            <a:r>
              <a:rPr lang="en-US" sz="2400" dirty="0" err="1">
                <a:latin typeface="Amasis MT Pro" panose="02040504050005020304" pitchFamily="18" charset="-18"/>
              </a:rPr>
              <a:t>wypełni</a:t>
            </a:r>
            <a:r>
              <a:rPr lang="en-US" sz="2400" dirty="0">
                <a:latin typeface="Amasis MT Pro" panose="02040504050005020304" pitchFamily="18" charset="-18"/>
              </a:rPr>
              <a:t>, </a:t>
            </a:r>
            <a:r>
              <a:rPr lang="en-US" sz="2400" dirty="0" err="1">
                <a:latin typeface="Amasis MT Pro" panose="02040504050005020304" pitchFamily="18" charset="-18"/>
              </a:rPr>
              <a:t>jeśli</a:t>
            </a:r>
            <a:r>
              <a:rPr lang="en-US" sz="2400" dirty="0">
                <a:latin typeface="Amasis MT Pro" panose="02040504050005020304" pitchFamily="18" charset="-18"/>
              </a:rPr>
              <a:t> </a:t>
            </a:r>
            <a:r>
              <a:rPr lang="en-US" sz="2400" dirty="0" err="1">
                <a:latin typeface="Amasis MT Pro" panose="02040504050005020304" pitchFamily="18" charset="-18"/>
              </a:rPr>
              <a:t>zrozumie</a:t>
            </a:r>
            <a:r>
              <a:rPr lang="en-US" sz="2400" dirty="0">
                <a:latin typeface="Amasis MT Pro" panose="02040504050005020304" pitchFamily="18" charset="-18"/>
              </a:rPr>
              <a:t>, po co jest </a:t>
            </a:r>
            <a:r>
              <a:rPr lang="en-US" sz="2400" dirty="0" err="1">
                <a:latin typeface="Amasis MT Pro" panose="02040504050005020304" pitchFamily="18" charset="-18"/>
              </a:rPr>
              <a:t>na</a:t>
            </a:r>
            <a:r>
              <a:rPr lang="en-US" sz="2400" dirty="0">
                <a:latin typeface="Amasis MT Pro" panose="02040504050005020304" pitchFamily="18" charset="-18"/>
              </a:rPr>
              <a:t> </a:t>
            </a:r>
            <a:r>
              <a:rPr lang="en-US" sz="2400" dirty="0" err="1">
                <a:latin typeface="Amasis MT Pro" panose="02040504050005020304" pitchFamily="18" charset="-18"/>
              </a:rPr>
              <a:t>tej</a:t>
            </a:r>
            <a:r>
              <a:rPr lang="en-US" sz="2400" dirty="0">
                <a:latin typeface="Amasis MT Pro" panose="02040504050005020304" pitchFamily="18" charset="-18"/>
              </a:rPr>
              <a:t> </a:t>
            </a:r>
            <a:r>
              <a:rPr lang="en-US" sz="2400" dirty="0" err="1">
                <a:latin typeface="Amasis MT Pro" panose="02040504050005020304" pitchFamily="18" charset="-18"/>
              </a:rPr>
              <a:t>ziemi</a:t>
            </a:r>
            <a:r>
              <a:rPr lang="en-US" sz="2400" dirty="0">
                <a:latin typeface="Amasis MT Pro" panose="02040504050005020304" pitchFamily="18" charset="-18"/>
              </a:rPr>
              <a:t> </a:t>
            </a:r>
            <a:r>
              <a:rPr lang="en-US" sz="2400" dirty="0" err="1">
                <a:latin typeface="Amasis MT Pro" panose="02040504050005020304" pitchFamily="18" charset="-18"/>
              </a:rPr>
              <a:t>i</a:t>
            </a:r>
            <a:r>
              <a:rPr lang="en-US" sz="2400" dirty="0">
                <a:latin typeface="Amasis MT Pro" panose="02040504050005020304" pitchFamily="18" charset="-18"/>
              </a:rPr>
              <a:t> </a:t>
            </a:r>
            <a:r>
              <a:rPr lang="en-US" sz="2400" dirty="0" err="1">
                <a:latin typeface="Amasis MT Pro" panose="02040504050005020304" pitchFamily="18" charset="-18"/>
              </a:rPr>
              <a:t>jakie</a:t>
            </a:r>
            <a:r>
              <a:rPr lang="en-US" sz="2400" dirty="0">
                <a:latin typeface="Amasis MT Pro" panose="02040504050005020304" pitchFamily="18" charset="-18"/>
              </a:rPr>
              <a:t> </a:t>
            </a:r>
            <a:r>
              <a:rPr lang="en-US" sz="2400" dirty="0" err="1">
                <a:latin typeface="Amasis MT Pro" panose="02040504050005020304" pitchFamily="18" charset="-18"/>
              </a:rPr>
              <a:t>są</a:t>
            </a:r>
            <a:r>
              <a:rPr lang="en-US" sz="2400" dirty="0">
                <a:latin typeface="Amasis MT Pro" panose="02040504050005020304" pitchFamily="18" charset="-18"/>
              </a:rPr>
              <a:t> </a:t>
            </a:r>
            <a:r>
              <a:rPr lang="en-US" sz="2400" dirty="0" err="1">
                <a:latin typeface="Amasis MT Pro" panose="02040504050005020304" pitchFamily="18" charset="-18"/>
              </a:rPr>
              <a:t>tutaj</a:t>
            </a:r>
            <a:r>
              <a:rPr lang="en-US" sz="2400" dirty="0">
                <a:latin typeface="Amasis MT Pro" panose="02040504050005020304" pitchFamily="18" charset="-18"/>
              </a:rPr>
              <a:t> </a:t>
            </a:r>
            <a:r>
              <a:rPr lang="en-US" sz="2400" dirty="0" err="1">
                <a:latin typeface="Amasis MT Pro" panose="02040504050005020304" pitchFamily="18" charset="-18"/>
              </a:rPr>
              <a:t>jej</a:t>
            </a:r>
            <a:r>
              <a:rPr lang="en-US" sz="2400" dirty="0">
                <a:latin typeface="Amasis MT Pro" panose="02040504050005020304" pitchFamily="18" charset="-18"/>
              </a:rPr>
              <a:t> </a:t>
            </a:r>
            <a:r>
              <a:rPr lang="en-US" sz="2400" dirty="0" err="1">
                <a:latin typeface="Amasis MT Pro" panose="02040504050005020304" pitchFamily="18" charset="-18"/>
              </a:rPr>
              <a:t>zadania</a:t>
            </a:r>
            <a:r>
              <a:rPr lang="en-US" sz="2400" dirty="0">
                <a:latin typeface="Amasis MT Pro" panose="02040504050005020304" pitchFamily="18" charset="-18"/>
              </a:rPr>
              <a:t> </a:t>
            </a:r>
            <a:r>
              <a:rPr lang="en-US" sz="2400" dirty="0" err="1">
                <a:latin typeface="Amasis MT Pro" panose="02040504050005020304" pitchFamily="18" charset="-18"/>
              </a:rPr>
              <a:t>i</a:t>
            </a:r>
            <a:r>
              <a:rPr lang="en-US" sz="2400" dirty="0">
                <a:latin typeface="Amasis MT Pro" panose="02040504050005020304" pitchFamily="18" charset="-18"/>
              </a:rPr>
              <a:t> co </a:t>
            </a:r>
            <a:r>
              <a:rPr lang="en-US" sz="2400" dirty="0" err="1">
                <a:latin typeface="Amasis MT Pro" panose="02040504050005020304" pitchFamily="18" charset="-18"/>
              </a:rPr>
              <a:t>najbardziej</a:t>
            </a:r>
            <a:r>
              <a:rPr lang="en-US" sz="2400" dirty="0">
                <a:latin typeface="Amasis MT Pro" panose="02040504050005020304" pitchFamily="18" charset="-18"/>
              </a:rPr>
              <a:t> </a:t>
            </a:r>
            <a:r>
              <a:rPr lang="en-US" sz="2400" dirty="0" err="1">
                <a:latin typeface="Amasis MT Pro" panose="02040504050005020304" pitchFamily="18" charset="-18"/>
              </a:rPr>
              <a:t>będzie</a:t>
            </a:r>
            <a:r>
              <a:rPr lang="en-US" sz="2400" dirty="0">
                <a:latin typeface="Amasis MT Pro" panose="02040504050005020304" pitchFamily="18" charset="-18"/>
              </a:rPr>
              <a:t> </a:t>
            </a:r>
            <a:r>
              <a:rPr lang="en-US" sz="2400" dirty="0" err="1">
                <a:latin typeface="Amasis MT Pro" panose="02040504050005020304" pitchFamily="18" charset="-18"/>
              </a:rPr>
              <a:t>sprzyjać</a:t>
            </a:r>
            <a:r>
              <a:rPr lang="en-US" sz="2400" dirty="0">
                <a:latin typeface="Amasis MT Pro" panose="02040504050005020304" pitchFamily="18" charset="-18"/>
              </a:rPr>
              <a:t> </a:t>
            </a:r>
            <a:r>
              <a:rPr lang="en-US" sz="2400" dirty="0" err="1">
                <a:latin typeface="Amasis MT Pro" panose="02040504050005020304" pitchFamily="18" charset="-18"/>
              </a:rPr>
              <a:t>jej</a:t>
            </a:r>
            <a:r>
              <a:rPr lang="en-US" sz="2400" dirty="0">
                <a:latin typeface="Amasis MT Pro" panose="02040504050005020304" pitchFamily="18" charset="-18"/>
              </a:rPr>
              <a:t> </a:t>
            </a:r>
            <a:r>
              <a:rPr lang="en-US" sz="2400" dirty="0" err="1">
                <a:latin typeface="Amasis MT Pro" panose="02040504050005020304" pitchFamily="18" charset="-18"/>
              </a:rPr>
              <a:t>zbawieniu</a:t>
            </a:r>
            <a:r>
              <a:rPr lang="en-US" sz="2400" dirty="0">
                <a:latin typeface="Amasis MT Pro" panose="02040504050005020304" pitchFamily="18" charset="-18"/>
              </a:rPr>
              <a:t>.</a:t>
            </a:r>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ymbol zastępczy zawartości 3">
            <a:extLst>
              <a:ext uri="{FF2B5EF4-FFF2-40B4-BE49-F238E27FC236}">
                <a16:creationId xmlns:a16="http://schemas.microsoft.com/office/drawing/2014/main" id="{BF3B70B6-E649-485A-A87F-9291458FB655}"/>
              </a:ext>
            </a:extLst>
          </p:cNvPr>
          <p:cNvPicPr>
            <a:picLocks noGrp="1" noChangeAspect="1"/>
          </p:cNvPicPr>
          <p:nvPr>
            <p:ph idx="1"/>
          </p:nvPr>
        </p:nvPicPr>
        <p:blipFill>
          <a:blip r:embed="rId2"/>
          <a:stretch>
            <a:fillRect/>
          </a:stretch>
        </p:blipFill>
        <p:spPr>
          <a:xfrm>
            <a:off x="5795743" y="807593"/>
            <a:ext cx="5239568" cy="5239568"/>
          </a:xfrm>
          <a:prstGeom prst="rect">
            <a:avLst/>
          </a:prstGeom>
          <a:effectLst/>
        </p:spPr>
      </p:pic>
    </p:spTree>
    <p:extLst>
      <p:ext uri="{BB962C8B-B14F-4D97-AF65-F5344CB8AC3E}">
        <p14:creationId xmlns:p14="http://schemas.microsoft.com/office/powerpoint/2010/main" val="518611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173E3CE-A055-4472-A152-4FD334A2127A}"/>
              </a:ext>
            </a:extLst>
          </p:cNvPr>
          <p:cNvSpPr>
            <a:spLocks noGrp="1"/>
          </p:cNvSpPr>
          <p:nvPr>
            <p:ph type="title"/>
          </p:nvPr>
        </p:nvSpPr>
        <p:spPr/>
        <p:txBody>
          <a:bodyPr/>
          <a:lstStyle/>
          <a:p>
            <a:r>
              <a:rPr lang="pl-PL" dirty="0">
                <a:solidFill>
                  <a:srgbClr val="0070C0"/>
                </a:solidFill>
                <a:latin typeface="Amasis MT Pro" panose="02040504050005020304" pitchFamily="18" charset="-18"/>
              </a:rPr>
              <a:t>CO  OTRZYMAŁYŚMY W DARZE?</a:t>
            </a:r>
          </a:p>
        </p:txBody>
      </p:sp>
      <p:sp>
        <p:nvSpPr>
          <p:cNvPr id="3" name="Symbol zastępczy zawartości 2">
            <a:extLst>
              <a:ext uri="{FF2B5EF4-FFF2-40B4-BE49-F238E27FC236}">
                <a16:creationId xmlns:a16="http://schemas.microsoft.com/office/drawing/2014/main" id="{BB192803-0DBA-4F3C-8191-974AF89431AD}"/>
              </a:ext>
            </a:extLst>
          </p:cNvPr>
          <p:cNvSpPr>
            <a:spLocks noGrp="1"/>
          </p:cNvSpPr>
          <p:nvPr>
            <p:ph idx="1"/>
          </p:nvPr>
        </p:nvSpPr>
        <p:spPr/>
        <p:txBody>
          <a:bodyPr/>
          <a:lstStyle/>
          <a:p>
            <a:r>
              <a:rPr lang="pl-PL" dirty="0"/>
              <a:t>Ciało </a:t>
            </a:r>
          </a:p>
          <a:p>
            <a:r>
              <a:rPr lang="pl-PL" dirty="0"/>
              <a:t>Umysł </a:t>
            </a:r>
          </a:p>
          <a:p>
            <a:r>
              <a:rPr lang="pl-PL" dirty="0"/>
              <a:t>Świat uczuć  </a:t>
            </a:r>
          </a:p>
          <a:p>
            <a:r>
              <a:rPr lang="pl-PL" dirty="0"/>
              <a:t>Dusza </a:t>
            </a:r>
          </a:p>
          <a:p>
            <a:r>
              <a:rPr lang="pl-PL" dirty="0"/>
              <a:t>WRAŻLIWOŚĆ SENSORYCZNA KOBIETY JEST PO COŚ. </a:t>
            </a:r>
          </a:p>
          <a:p>
            <a:r>
              <a:rPr lang="pl-PL" dirty="0"/>
              <a:t>Wrażliwość ciała na dotyk, </a:t>
            </a:r>
            <a:r>
              <a:rPr lang="pl-PL" dirty="0" err="1"/>
              <a:t>zapach,smak</a:t>
            </a:r>
            <a:r>
              <a:rPr lang="pl-PL" dirty="0"/>
              <a:t>, słuch-po co? </a:t>
            </a:r>
          </a:p>
          <a:p>
            <a:r>
              <a:rPr lang="pl-PL" dirty="0"/>
              <a:t>Mniejsza siła fizyczna </a:t>
            </a:r>
          </a:p>
          <a:p>
            <a:r>
              <a:rPr lang="pl-PL" dirty="0"/>
              <a:t>Duża moc uczuć</a:t>
            </a:r>
          </a:p>
        </p:txBody>
      </p:sp>
    </p:spTree>
    <p:extLst>
      <p:ext uri="{BB962C8B-B14F-4D97-AF65-F5344CB8AC3E}">
        <p14:creationId xmlns:p14="http://schemas.microsoft.com/office/powerpoint/2010/main" val="37374233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BD2DEE0-DC63-4E8C-8ECF-5F5F4EA83C31}"/>
              </a:ext>
            </a:extLst>
          </p:cNvPr>
          <p:cNvSpPr>
            <a:spLocks noGrp="1"/>
          </p:cNvSpPr>
          <p:nvPr>
            <p:ph type="title"/>
          </p:nvPr>
        </p:nvSpPr>
        <p:spPr/>
        <p:txBody>
          <a:bodyPr/>
          <a:lstStyle/>
          <a:p>
            <a:r>
              <a:rPr lang="pl-PL" dirty="0"/>
              <a:t>Edyta uczy nas komunikacji</a:t>
            </a:r>
          </a:p>
        </p:txBody>
      </p:sp>
      <p:sp>
        <p:nvSpPr>
          <p:cNvPr id="3" name="Symbol zastępczy zawartości 2">
            <a:extLst>
              <a:ext uri="{FF2B5EF4-FFF2-40B4-BE49-F238E27FC236}">
                <a16:creationId xmlns:a16="http://schemas.microsoft.com/office/drawing/2014/main" id="{5A0F39ED-0C61-4C89-AB79-D853DEBBFA04}"/>
              </a:ext>
            </a:extLst>
          </p:cNvPr>
          <p:cNvSpPr>
            <a:spLocks noGrp="1"/>
          </p:cNvSpPr>
          <p:nvPr>
            <p:ph idx="1"/>
          </p:nvPr>
        </p:nvSpPr>
        <p:spPr/>
        <p:txBody>
          <a:bodyPr/>
          <a:lstStyle/>
          <a:p>
            <a:r>
              <a:rPr lang="pl-PL" dirty="0">
                <a:latin typeface="Amasis MT Pro Light" panose="02040304050005020304" pitchFamily="18" charset="-18"/>
              </a:rPr>
              <a:t>Czułość to nie czułostkowość, ckliwość, ale bycie w kontakcie z samą sobą </a:t>
            </a:r>
          </a:p>
          <a:p>
            <a:r>
              <a:rPr lang="pl-PL" dirty="0">
                <a:latin typeface="Amasis MT Pro Light" panose="02040304050005020304" pitchFamily="18" charset="-18"/>
              </a:rPr>
              <a:t> czułość zaczyna się od głębokiego czucia i bycia w kontakcie z samą sobą-z moimi uczuciami, </a:t>
            </a:r>
            <a:r>
              <a:rPr lang="pl-PL" dirty="0" err="1">
                <a:latin typeface="Amasis MT Pro Light" panose="02040304050005020304" pitchFamily="18" charset="-18"/>
              </a:rPr>
              <a:t>myślami,emocjami</a:t>
            </a:r>
            <a:r>
              <a:rPr lang="pl-PL" dirty="0">
                <a:latin typeface="Amasis MT Pro Light" panose="02040304050005020304" pitchFamily="18" charset="-18"/>
              </a:rPr>
              <a:t>. </a:t>
            </a:r>
          </a:p>
          <a:p>
            <a:r>
              <a:rPr lang="pl-PL" dirty="0">
                <a:solidFill>
                  <a:srgbClr val="C00000"/>
                </a:solidFill>
                <a:latin typeface="Amasis MT Pro" panose="02040504050005020304" pitchFamily="18" charset="-18"/>
              </a:rPr>
              <a:t>Im bardziej jestem „przy sobie’’, tym bliżej jestem dla drugiego człowieka  </a:t>
            </a:r>
          </a:p>
          <a:p>
            <a:r>
              <a:rPr lang="pl-PL" dirty="0">
                <a:solidFill>
                  <a:srgbClr val="C00000"/>
                </a:solidFill>
                <a:latin typeface="Amasis MT Pro" panose="02040504050005020304" pitchFamily="18" charset="-18"/>
              </a:rPr>
              <a:t>Pierwsza w kolejności to relacja z samą sobą </a:t>
            </a:r>
          </a:p>
          <a:p>
            <a:r>
              <a:rPr lang="pl-PL" dirty="0">
                <a:solidFill>
                  <a:srgbClr val="C00000"/>
                </a:solidFill>
                <a:latin typeface="Amasis MT Pro" panose="02040504050005020304" pitchFamily="18" charset="-18"/>
              </a:rPr>
              <a:t>Potem z Bogiem </a:t>
            </a:r>
          </a:p>
          <a:p>
            <a:r>
              <a:rPr lang="pl-PL" dirty="0">
                <a:solidFill>
                  <a:srgbClr val="C00000"/>
                </a:solidFill>
                <a:latin typeface="Amasis MT Pro" panose="02040504050005020304" pitchFamily="18" charset="-18"/>
              </a:rPr>
              <a:t>Z </a:t>
            </a:r>
            <a:r>
              <a:rPr lang="pl-PL" dirty="0" err="1">
                <a:solidFill>
                  <a:srgbClr val="C00000"/>
                </a:solidFill>
                <a:latin typeface="Amasis MT Pro" panose="02040504050005020304" pitchFamily="18" charset="-18"/>
              </a:rPr>
              <a:t>drugim,innym</a:t>
            </a:r>
            <a:endParaRPr lang="pl-PL" dirty="0">
              <a:solidFill>
                <a:srgbClr val="C00000"/>
              </a:solidFill>
              <a:latin typeface="Amasis MT Pro" panose="02040504050005020304" pitchFamily="18" charset="-18"/>
            </a:endParaRPr>
          </a:p>
          <a:p>
            <a:endParaRPr lang="pl-PL" dirty="0">
              <a:solidFill>
                <a:srgbClr val="C00000"/>
              </a:solidFill>
              <a:latin typeface="Amasis MT Pro" panose="02040504050005020304" pitchFamily="18" charset="-18"/>
            </a:endParaRPr>
          </a:p>
          <a:p>
            <a:endParaRPr lang="pl-PL" dirty="0"/>
          </a:p>
        </p:txBody>
      </p:sp>
    </p:spTree>
    <p:extLst>
      <p:ext uri="{BB962C8B-B14F-4D97-AF65-F5344CB8AC3E}">
        <p14:creationId xmlns:p14="http://schemas.microsoft.com/office/powerpoint/2010/main" val="14802988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C27F590-7224-4DFE-B673-4E0B004A5FDF}"/>
              </a:ext>
            </a:extLst>
          </p:cNvPr>
          <p:cNvSpPr>
            <a:spLocks noGrp="1"/>
          </p:cNvSpPr>
          <p:nvPr>
            <p:ph type="title"/>
          </p:nvPr>
        </p:nvSpPr>
        <p:spPr/>
        <p:txBody>
          <a:bodyPr/>
          <a:lstStyle/>
          <a:p>
            <a:r>
              <a:rPr lang="pl-PL" dirty="0">
                <a:solidFill>
                  <a:srgbClr val="0070C0"/>
                </a:solidFill>
                <a:latin typeface="Amasis MT Pro" panose="02040504050005020304" pitchFamily="18" charset="-18"/>
              </a:rPr>
              <a:t>A siła kobiety ….to</a:t>
            </a:r>
          </a:p>
        </p:txBody>
      </p:sp>
      <p:sp>
        <p:nvSpPr>
          <p:cNvPr id="3" name="Symbol zastępczy zawartości 2">
            <a:extLst>
              <a:ext uri="{FF2B5EF4-FFF2-40B4-BE49-F238E27FC236}">
                <a16:creationId xmlns:a16="http://schemas.microsoft.com/office/drawing/2014/main" id="{1C3CF8F3-2DFD-4A9D-B3F6-F0D7F945967C}"/>
              </a:ext>
            </a:extLst>
          </p:cNvPr>
          <p:cNvSpPr>
            <a:spLocks noGrp="1"/>
          </p:cNvSpPr>
          <p:nvPr>
            <p:ph idx="1"/>
          </p:nvPr>
        </p:nvSpPr>
        <p:spPr/>
        <p:txBody>
          <a:bodyPr/>
          <a:lstStyle/>
          <a:p>
            <a:r>
              <a:rPr lang="pl-PL" dirty="0"/>
              <a:t>Siłą kobiety jest czułość i ciepło? </a:t>
            </a:r>
          </a:p>
          <a:p>
            <a:r>
              <a:rPr lang="pl-PL" dirty="0"/>
              <a:t>JAK KOBIETA MOŻE WYRAZIĆ CZUŁOŚĆ? </a:t>
            </a:r>
          </a:p>
          <a:p>
            <a:r>
              <a:rPr lang="pl-PL" dirty="0"/>
              <a:t>WARTOŚĆ PRZYJAŹNI W ŻYCIU KOBIETY </a:t>
            </a:r>
          </a:p>
          <a:p>
            <a:r>
              <a:rPr lang="pl-PL" dirty="0"/>
              <a:t>WIELKIE KOBIETY U BOKU WIELKICH MĘŻCZYZN </a:t>
            </a:r>
          </a:p>
          <a:p>
            <a:endParaRPr lang="pl-PL" dirty="0"/>
          </a:p>
        </p:txBody>
      </p:sp>
    </p:spTree>
    <p:extLst>
      <p:ext uri="{BB962C8B-B14F-4D97-AF65-F5344CB8AC3E}">
        <p14:creationId xmlns:p14="http://schemas.microsoft.com/office/powerpoint/2010/main" val="16411318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209C471-114C-42AB-BDD8-0E57B6D3F599}"/>
              </a:ext>
            </a:extLst>
          </p:cNvPr>
          <p:cNvSpPr>
            <a:spLocks noGrp="1"/>
          </p:cNvSpPr>
          <p:nvPr>
            <p:ph type="title"/>
          </p:nvPr>
        </p:nvSpPr>
        <p:spPr/>
        <p:txBody>
          <a:bodyPr/>
          <a:lstStyle/>
          <a:p>
            <a:endParaRPr lang="pl-PL" dirty="0"/>
          </a:p>
        </p:txBody>
      </p:sp>
      <p:sp>
        <p:nvSpPr>
          <p:cNvPr id="3" name="Symbol zastępczy zawartości 2">
            <a:extLst>
              <a:ext uri="{FF2B5EF4-FFF2-40B4-BE49-F238E27FC236}">
                <a16:creationId xmlns:a16="http://schemas.microsoft.com/office/drawing/2014/main" id="{D765CFE8-BFE7-486C-A352-9900D0366D8B}"/>
              </a:ext>
            </a:extLst>
          </p:cNvPr>
          <p:cNvSpPr>
            <a:spLocks noGrp="1"/>
          </p:cNvSpPr>
          <p:nvPr>
            <p:ph idx="1"/>
          </p:nvPr>
        </p:nvSpPr>
        <p:spPr/>
        <p:txBody>
          <a:bodyPr/>
          <a:lstStyle/>
          <a:p>
            <a:endParaRPr lang="pl-PL" dirty="0"/>
          </a:p>
        </p:txBody>
      </p:sp>
      <p:sp>
        <p:nvSpPr>
          <p:cNvPr id="4" name="Prostokąt 3">
            <a:extLst>
              <a:ext uri="{FF2B5EF4-FFF2-40B4-BE49-F238E27FC236}">
                <a16:creationId xmlns:a16="http://schemas.microsoft.com/office/drawing/2014/main" id="{E1E2790F-6D11-411F-AF96-B5A37D21A3A0}"/>
              </a:ext>
            </a:extLst>
          </p:cNvPr>
          <p:cNvSpPr/>
          <p:nvPr/>
        </p:nvSpPr>
        <p:spPr>
          <a:xfrm>
            <a:off x="4237608" y="1748352"/>
            <a:ext cx="3085731" cy="13077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pl-PL" sz="3200" dirty="0"/>
              <a:t>czułość</a:t>
            </a:r>
          </a:p>
        </p:txBody>
      </p:sp>
      <p:sp>
        <p:nvSpPr>
          <p:cNvPr id="5" name="Strzałka: w dół 4">
            <a:extLst>
              <a:ext uri="{FF2B5EF4-FFF2-40B4-BE49-F238E27FC236}">
                <a16:creationId xmlns:a16="http://schemas.microsoft.com/office/drawing/2014/main" id="{AF650C45-B8BD-402A-A70B-6F5BB1A7E0A4}"/>
              </a:ext>
            </a:extLst>
          </p:cNvPr>
          <p:cNvSpPr/>
          <p:nvPr/>
        </p:nvSpPr>
        <p:spPr>
          <a:xfrm>
            <a:off x="3932808" y="3213717"/>
            <a:ext cx="301841" cy="18110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Strzałka: w dół 5">
            <a:extLst>
              <a:ext uri="{FF2B5EF4-FFF2-40B4-BE49-F238E27FC236}">
                <a16:creationId xmlns:a16="http://schemas.microsoft.com/office/drawing/2014/main" id="{13F618F1-DF86-4C72-9285-01271CE551DA}"/>
              </a:ext>
            </a:extLst>
          </p:cNvPr>
          <p:cNvSpPr/>
          <p:nvPr/>
        </p:nvSpPr>
        <p:spPr>
          <a:xfrm>
            <a:off x="5648788" y="3220102"/>
            <a:ext cx="263372" cy="17309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Strzałka: w dół 6">
            <a:extLst>
              <a:ext uri="{FF2B5EF4-FFF2-40B4-BE49-F238E27FC236}">
                <a16:creationId xmlns:a16="http://schemas.microsoft.com/office/drawing/2014/main" id="{5A7AD153-42D4-4A54-9D82-6932B04FF876}"/>
              </a:ext>
            </a:extLst>
          </p:cNvPr>
          <p:cNvSpPr/>
          <p:nvPr/>
        </p:nvSpPr>
        <p:spPr>
          <a:xfrm>
            <a:off x="7329257" y="3268754"/>
            <a:ext cx="301841" cy="17560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a:extLst>
              <a:ext uri="{FF2B5EF4-FFF2-40B4-BE49-F238E27FC236}">
                <a16:creationId xmlns:a16="http://schemas.microsoft.com/office/drawing/2014/main" id="{83B34435-2DA6-4144-B00C-EA4447E8A134}"/>
              </a:ext>
            </a:extLst>
          </p:cNvPr>
          <p:cNvSpPr/>
          <p:nvPr/>
        </p:nvSpPr>
        <p:spPr>
          <a:xfrm>
            <a:off x="3045041" y="5109477"/>
            <a:ext cx="1775534" cy="8345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pl-PL" sz="3200" dirty="0"/>
              <a:t>wzrok</a:t>
            </a:r>
          </a:p>
        </p:txBody>
      </p:sp>
      <p:sp>
        <p:nvSpPr>
          <p:cNvPr id="9" name="Prostokąt 8">
            <a:extLst>
              <a:ext uri="{FF2B5EF4-FFF2-40B4-BE49-F238E27FC236}">
                <a16:creationId xmlns:a16="http://schemas.microsoft.com/office/drawing/2014/main" id="{87D092A1-5BBD-449B-8611-152AA337F8CD}"/>
              </a:ext>
            </a:extLst>
          </p:cNvPr>
          <p:cNvSpPr/>
          <p:nvPr/>
        </p:nvSpPr>
        <p:spPr>
          <a:xfrm>
            <a:off x="5064340" y="5109648"/>
            <a:ext cx="1580226" cy="7972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pl-PL" sz="3600" dirty="0"/>
              <a:t>dotyk</a:t>
            </a:r>
          </a:p>
        </p:txBody>
      </p:sp>
      <p:sp>
        <p:nvSpPr>
          <p:cNvPr id="10" name="Prostokąt 9">
            <a:extLst>
              <a:ext uri="{FF2B5EF4-FFF2-40B4-BE49-F238E27FC236}">
                <a16:creationId xmlns:a16="http://schemas.microsoft.com/office/drawing/2014/main" id="{6D87FDCB-75B6-4402-8AEF-DFFB5E6DFDFF}"/>
              </a:ext>
            </a:extLst>
          </p:cNvPr>
          <p:cNvSpPr/>
          <p:nvPr/>
        </p:nvSpPr>
        <p:spPr>
          <a:xfrm>
            <a:off x="7027416" y="5067590"/>
            <a:ext cx="1455938" cy="8345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pl-PL" sz="3200" dirty="0"/>
              <a:t>umysł</a:t>
            </a:r>
          </a:p>
        </p:txBody>
      </p:sp>
    </p:spTree>
    <p:extLst>
      <p:ext uri="{BB962C8B-B14F-4D97-AF65-F5344CB8AC3E}">
        <p14:creationId xmlns:p14="http://schemas.microsoft.com/office/powerpoint/2010/main" val="35580928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D4880BD-3D49-4ED2-9D5D-36C6686E4A86}"/>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id="{EF59403E-EDA2-41AA-BCF3-9C6697F83E66}"/>
              </a:ext>
            </a:extLst>
          </p:cNvPr>
          <p:cNvSpPr>
            <a:spLocks noGrp="1"/>
          </p:cNvSpPr>
          <p:nvPr>
            <p:ph idx="1"/>
          </p:nvPr>
        </p:nvSpPr>
        <p:spPr/>
        <p:txBody>
          <a:bodyPr/>
          <a:lstStyle/>
          <a:p>
            <a:r>
              <a:rPr lang="pl-PL" dirty="0"/>
              <a:t>JAK PATRZYSZ NA DRUGIEGO </a:t>
            </a:r>
          </a:p>
          <a:p>
            <a:r>
              <a:rPr lang="pl-PL" dirty="0"/>
              <a:t>DO CZEGO ZACHĘCA TWOJE SPOJRZENIE </a:t>
            </a:r>
          </a:p>
          <a:p>
            <a:r>
              <a:rPr lang="pl-PL" dirty="0"/>
              <a:t>JAK MÓWISZ do innych ,o innych </a:t>
            </a:r>
          </a:p>
          <a:p>
            <a:r>
              <a:rPr lang="pl-PL" dirty="0"/>
              <a:t>Czy klasyfikujesz ,oceniasz po wyglądzie </a:t>
            </a:r>
          </a:p>
          <a:p>
            <a:r>
              <a:rPr lang="pl-PL" dirty="0"/>
              <a:t>Czy przytulasz własne </a:t>
            </a:r>
            <a:r>
              <a:rPr lang="pl-PL" dirty="0" err="1"/>
              <a:t>dzieci,czy</a:t>
            </a:r>
            <a:r>
              <a:rPr lang="pl-PL" dirty="0"/>
              <a:t> je błogosławisz </a:t>
            </a:r>
          </a:p>
          <a:p>
            <a:r>
              <a:rPr lang="pl-PL" dirty="0"/>
              <a:t>Jakich gestów używasz-dotyk  </a:t>
            </a:r>
          </a:p>
          <a:p>
            <a:r>
              <a:rPr lang="pl-PL" dirty="0"/>
              <a:t>Dotyk w Biblii-pocałunek Judasza, </a:t>
            </a:r>
          </a:p>
          <a:p>
            <a:r>
              <a:rPr lang="pl-PL" dirty="0"/>
              <a:t>Gest ,ton </a:t>
            </a:r>
            <a:r>
              <a:rPr lang="pl-PL" dirty="0" err="1"/>
              <a:t>głosu,przekaz</a:t>
            </a:r>
            <a:r>
              <a:rPr lang="pl-PL" dirty="0"/>
              <a:t> musi być spójny</a:t>
            </a:r>
          </a:p>
        </p:txBody>
      </p:sp>
    </p:spTree>
    <p:extLst>
      <p:ext uri="{BB962C8B-B14F-4D97-AF65-F5344CB8AC3E}">
        <p14:creationId xmlns:p14="http://schemas.microsoft.com/office/powerpoint/2010/main" val="31419014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7F7B47B-53D8-47FC-AC87-72913723A186}"/>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id="{00A8C390-ECA5-4837-9F64-FE98CB4ED0FF}"/>
              </a:ext>
            </a:extLst>
          </p:cNvPr>
          <p:cNvSpPr>
            <a:spLocks noGrp="1"/>
          </p:cNvSpPr>
          <p:nvPr>
            <p:ph idx="1"/>
          </p:nvPr>
        </p:nvSpPr>
        <p:spPr/>
        <p:txBody>
          <a:bodyPr>
            <a:normAutofit/>
          </a:bodyPr>
          <a:lstStyle/>
          <a:p>
            <a:r>
              <a:rPr lang="pl-PL" sz="4000" dirty="0">
                <a:latin typeface="Amasis MT Pro" panose="02040504050005020304" pitchFamily="18" charset="-18"/>
              </a:rPr>
              <a:t>Edyta nigdy nie wątpiła, że bycie matką jest niezastąpionym powołaniem i powinno być traktowane jako jedno z najszlachetniejszych „zajęć”, podczas gdy bywa deprecjonowane. Ale jednocześnie wiedziała, że nie wszystkie kobiety muszą być matkami (ona sama nie była), żeby prowadzić szczęśliwe i pełne życie.</a:t>
            </a:r>
          </a:p>
        </p:txBody>
      </p:sp>
    </p:spTree>
    <p:extLst>
      <p:ext uri="{BB962C8B-B14F-4D97-AF65-F5344CB8AC3E}">
        <p14:creationId xmlns:p14="http://schemas.microsoft.com/office/powerpoint/2010/main" val="33815422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6110F0C-285B-4325-BA8B-1AEC20121A73}"/>
              </a:ext>
            </a:extLst>
          </p:cNvPr>
          <p:cNvSpPr>
            <a:spLocks noGrp="1"/>
          </p:cNvSpPr>
          <p:nvPr>
            <p:ph type="title"/>
          </p:nvPr>
        </p:nvSpPr>
        <p:spPr/>
        <p:txBody>
          <a:bodyPr/>
          <a:lstStyle/>
          <a:p>
            <a:r>
              <a:rPr lang="pl-PL" dirty="0">
                <a:solidFill>
                  <a:srgbClr val="C00000"/>
                </a:solidFill>
                <a:latin typeface="Amasis MT Pro" panose="02040504050005020304" pitchFamily="18" charset="-18"/>
              </a:rPr>
              <a:t>Jaką kobiecość przekazała mi moja Mama?</a:t>
            </a:r>
          </a:p>
        </p:txBody>
      </p:sp>
      <p:sp>
        <p:nvSpPr>
          <p:cNvPr id="3" name="Symbol zastępczy zawartości 2">
            <a:extLst>
              <a:ext uri="{FF2B5EF4-FFF2-40B4-BE49-F238E27FC236}">
                <a16:creationId xmlns:a16="http://schemas.microsoft.com/office/drawing/2014/main" id="{5322152F-6E44-4932-AA7F-76A001137B4A}"/>
              </a:ext>
            </a:extLst>
          </p:cNvPr>
          <p:cNvSpPr>
            <a:spLocks noGrp="1"/>
          </p:cNvSpPr>
          <p:nvPr>
            <p:ph idx="1"/>
          </p:nvPr>
        </p:nvSpPr>
        <p:spPr/>
        <p:txBody>
          <a:bodyPr/>
          <a:lstStyle/>
          <a:p>
            <a:endParaRPr lang="pl-PL" dirty="0"/>
          </a:p>
          <a:p>
            <a:endParaRPr lang="pl-PL" dirty="0"/>
          </a:p>
        </p:txBody>
      </p:sp>
      <p:sp>
        <p:nvSpPr>
          <p:cNvPr id="4" name="Prostokąt 3">
            <a:extLst>
              <a:ext uri="{FF2B5EF4-FFF2-40B4-BE49-F238E27FC236}">
                <a16:creationId xmlns:a16="http://schemas.microsoft.com/office/drawing/2014/main" id="{A543ECE3-6342-4B62-9768-DE7C1EA44E03}"/>
              </a:ext>
            </a:extLst>
          </p:cNvPr>
          <p:cNvSpPr/>
          <p:nvPr/>
        </p:nvSpPr>
        <p:spPr>
          <a:xfrm>
            <a:off x="4385569" y="2246050"/>
            <a:ext cx="3400148" cy="10475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800" dirty="0"/>
              <a:t>kobiecość</a:t>
            </a:r>
          </a:p>
        </p:txBody>
      </p:sp>
      <p:sp>
        <p:nvSpPr>
          <p:cNvPr id="5" name="Strzałka: w dół 4">
            <a:extLst>
              <a:ext uri="{FF2B5EF4-FFF2-40B4-BE49-F238E27FC236}">
                <a16:creationId xmlns:a16="http://schemas.microsoft.com/office/drawing/2014/main" id="{17FB6F38-D136-446F-B43F-771693D7FE99}"/>
              </a:ext>
            </a:extLst>
          </p:cNvPr>
          <p:cNvSpPr/>
          <p:nvPr/>
        </p:nvSpPr>
        <p:spPr>
          <a:xfrm>
            <a:off x="4599964" y="3471170"/>
            <a:ext cx="45719" cy="17400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rostokąt 5">
            <a:extLst>
              <a:ext uri="{FF2B5EF4-FFF2-40B4-BE49-F238E27FC236}">
                <a16:creationId xmlns:a16="http://schemas.microsoft.com/office/drawing/2014/main" id="{BC63FAC6-A802-4F6E-8E81-84B54B821A8C}"/>
              </a:ext>
            </a:extLst>
          </p:cNvPr>
          <p:cNvSpPr/>
          <p:nvPr/>
        </p:nvSpPr>
        <p:spPr>
          <a:xfrm>
            <a:off x="3429442" y="5495279"/>
            <a:ext cx="2432481" cy="958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5400" dirty="0"/>
              <a:t>dar</a:t>
            </a:r>
          </a:p>
        </p:txBody>
      </p:sp>
      <p:sp>
        <p:nvSpPr>
          <p:cNvPr id="7" name="Prostokąt 6">
            <a:extLst>
              <a:ext uri="{FF2B5EF4-FFF2-40B4-BE49-F238E27FC236}">
                <a16:creationId xmlns:a16="http://schemas.microsoft.com/office/drawing/2014/main" id="{FE28F151-DF80-4A19-8727-B8CAA92F0861}"/>
              </a:ext>
            </a:extLst>
          </p:cNvPr>
          <p:cNvSpPr/>
          <p:nvPr/>
        </p:nvSpPr>
        <p:spPr>
          <a:xfrm>
            <a:off x="6736089" y="5495279"/>
            <a:ext cx="2432481" cy="958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800" dirty="0"/>
              <a:t>bagaż</a:t>
            </a:r>
          </a:p>
        </p:txBody>
      </p:sp>
      <p:sp>
        <p:nvSpPr>
          <p:cNvPr id="8" name="Strzałka: w dół 7">
            <a:extLst>
              <a:ext uri="{FF2B5EF4-FFF2-40B4-BE49-F238E27FC236}">
                <a16:creationId xmlns:a16="http://schemas.microsoft.com/office/drawing/2014/main" id="{65E31A54-C293-4B3D-AF95-DB015B8AB7E7}"/>
              </a:ext>
            </a:extLst>
          </p:cNvPr>
          <p:cNvSpPr/>
          <p:nvPr/>
        </p:nvSpPr>
        <p:spPr>
          <a:xfrm>
            <a:off x="6736089" y="3677128"/>
            <a:ext cx="435006" cy="16050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Strzałka: w dół 11">
            <a:extLst>
              <a:ext uri="{FF2B5EF4-FFF2-40B4-BE49-F238E27FC236}">
                <a16:creationId xmlns:a16="http://schemas.microsoft.com/office/drawing/2014/main" id="{CD18BB3E-D6B0-4576-81B5-B451E57EEB83}"/>
              </a:ext>
            </a:extLst>
          </p:cNvPr>
          <p:cNvSpPr/>
          <p:nvPr/>
        </p:nvSpPr>
        <p:spPr>
          <a:xfrm>
            <a:off x="5109982" y="3677128"/>
            <a:ext cx="389287" cy="16050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228040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613D303-DE9B-4706-81F8-8C9CFB8C70B1}"/>
              </a:ext>
            </a:extLst>
          </p:cNvPr>
          <p:cNvSpPr>
            <a:spLocks noGrp="1"/>
          </p:cNvSpPr>
          <p:nvPr>
            <p:ph type="title"/>
          </p:nvPr>
        </p:nvSpPr>
        <p:spPr/>
        <p:txBody>
          <a:bodyPr/>
          <a:lstStyle/>
          <a:p>
            <a:r>
              <a:rPr lang="pl-PL" b="1" dirty="0">
                <a:solidFill>
                  <a:srgbClr val="FF0000"/>
                </a:solidFill>
              </a:rPr>
              <a:t>Rdz 2,4b−25)</a:t>
            </a:r>
          </a:p>
        </p:txBody>
      </p:sp>
      <p:sp>
        <p:nvSpPr>
          <p:cNvPr id="3" name="Symbol zastępczy zawartości 2">
            <a:extLst>
              <a:ext uri="{FF2B5EF4-FFF2-40B4-BE49-F238E27FC236}">
                <a16:creationId xmlns:a16="http://schemas.microsoft.com/office/drawing/2014/main" id="{1D703EBD-C081-4F83-A53C-8B733DF6BE53}"/>
              </a:ext>
            </a:extLst>
          </p:cNvPr>
          <p:cNvSpPr>
            <a:spLocks noGrp="1"/>
          </p:cNvSpPr>
          <p:nvPr>
            <p:ph idx="1"/>
          </p:nvPr>
        </p:nvSpPr>
        <p:spPr/>
        <p:txBody>
          <a:bodyPr/>
          <a:lstStyle/>
          <a:p>
            <a:r>
              <a:rPr lang="pl-PL" dirty="0"/>
              <a:t>: „(…) wtedy to Pan Bóg ulepił człowieka z prochu ziemi i tchnął w jego nozdrza tchnienie życia, wskutek czego stał się człowiek istotą żywą. A zasadziwszy ogród w Eden na wschodzie, Pan Bóg umieścił tam człowieka, którego ulepił” (2,7−8) (…) „Potem Pan Bóg rzekł: Nie jest dobrze, żeby mężczyzna był sam, uczynię mu zatem odpowiednią dla niego pomoc (…) Wtedy to Pan sprawił, że mężczyzna pogrążył się w głębokim śnie, i gdy spał wyjął jedno z jego żeber, a miejsce to zapełnił ciałem. Po czym Pan Bóg z żebra, które wyjął z mężczyzny, zbudował niewiastę. A gdy ją przyprowadził do mężczyzny, mężczyzna powiedział: Ta dopiero jest kością z moich kości i ciałem z mego ciała! Ta będzie się zwała niewiastą, bo ta z mężczyzny została wzięta” </a:t>
            </a:r>
          </a:p>
        </p:txBody>
      </p:sp>
    </p:spTree>
    <p:extLst>
      <p:ext uri="{BB962C8B-B14F-4D97-AF65-F5344CB8AC3E}">
        <p14:creationId xmlns:p14="http://schemas.microsoft.com/office/powerpoint/2010/main" val="40687399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0F10B31-FD19-469F-A560-F53C53FA69EB}"/>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id="{99EA41D9-7729-46F5-B501-CA71BA9C391F}"/>
              </a:ext>
            </a:extLst>
          </p:cNvPr>
          <p:cNvSpPr>
            <a:spLocks noGrp="1"/>
          </p:cNvSpPr>
          <p:nvPr>
            <p:ph idx="1"/>
          </p:nvPr>
        </p:nvSpPr>
        <p:spPr/>
        <p:txBody>
          <a:bodyPr/>
          <a:lstStyle/>
          <a:p>
            <a:r>
              <a:rPr lang="pl-PL" dirty="0"/>
              <a:t>Czego nie chcę powielać </a:t>
            </a:r>
          </a:p>
          <a:p>
            <a:r>
              <a:rPr lang="pl-PL" dirty="0"/>
              <a:t>Jesteśmy naznaczone ale nie zdeterminowane </a:t>
            </a:r>
          </a:p>
          <a:p>
            <a:r>
              <a:rPr lang="pl-PL" dirty="0"/>
              <a:t>Być wolne wobec naszej historii-możemy pewne rzeczy ponazywać </a:t>
            </a:r>
          </a:p>
          <a:p>
            <a:r>
              <a:rPr lang="pl-PL" dirty="0"/>
              <a:t>Ważne kobiety w moim życiu-</a:t>
            </a:r>
            <a:r>
              <a:rPr lang="pl-PL" dirty="0" err="1"/>
              <a:t>babcia,przyjaciółka,święte</a:t>
            </a:r>
            <a:r>
              <a:rPr lang="pl-PL" dirty="0"/>
              <a:t>, </a:t>
            </a:r>
          </a:p>
          <a:p>
            <a:r>
              <a:rPr lang="pl-PL" dirty="0"/>
              <a:t>Zaprzyjaźnić się z Maryją</a:t>
            </a:r>
          </a:p>
        </p:txBody>
      </p:sp>
    </p:spTree>
    <p:extLst>
      <p:ext uri="{BB962C8B-B14F-4D97-AF65-F5344CB8AC3E}">
        <p14:creationId xmlns:p14="http://schemas.microsoft.com/office/powerpoint/2010/main" val="23790468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B28596F-EA4F-4833-89A4-E7C14BA79F6F}"/>
              </a:ext>
            </a:extLst>
          </p:cNvPr>
          <p:cNvSpPr>
            <a:spLocks noGrp="1"/>
          </p:cNvSpPr>
          <p:nvPr>
            <p:ph type="title"/>
          </p:nvPr>
        </p:nvSpPr>
        <p:spPr/>
        <p:txBody>
          <a:bodyPr/>
          <a:lstStyle/>
          <a:p>
            <a:r>
              <a:rPr lang="pl-PL" dirty="0">
                <a:solidFill>
                  <a:srgbClr val="FF0000"/>
                </a:solidFill>
                <a:latin typeface="Amasis MT Pro" panose="02040504050005020304" pitchFamily="18" charset="-18"/>
              </a:rPr>
              <a:t>Jak zaprzyjaźnić się z naszymi uczuciami?</a:t>
            </a:r>
          </a:p>
        </p:txBody>
      </p:sp>
      <p:sp>
        <p:nvSpPr>
          <p:cNvPr id="3" name="Symbol zastępczy zawartości 2">
            <a:extLst>
              <a:ext uri="{FF2B5EF4-FFF2-40B4-BE49-F238E27FC236}">
                <a16:creationId xmlns:a16="http://schemas.microsoft.com/office/drawing/2014/main" id="{B6F84B71-7663-4239-BB4B-C37A0651AE5E}"/>
              </a:ext>
            </a:extLst>
          </p:cNvPr>
          <p:cNvSpPr>
            <a:spLocks noGrp="1"/>
          </p:cNvSpPr>
          <p:nvPr>
            <p:ph idx="1"/>
          </p:nvPr>
        </p:nvSpPr>
        <p:spPr/>
        <p:txBody>
          <a:bodyPr>
            <a:normAutofit fontScale="92500" lnSpcReduction="10000"/>
          </a:bodyPr>
          <a:lstStyle/>
          <a:p>
            <a:r>
              <a:rPr lang="pl-PL" dirty="0"/>
              <a:t>uświadomić sobie ,że cos przeżywam  </a:t>
            </a:r>
          </a:p>
          <a:p>
            <a:r>
              <a:rPr lang="pl-PL" dirty="0"/>
              <a:t>nazywam tą emocję-nadanie imienia-panowanie nad rzeczywistością </a:t>
            </a:r>
          </a:p>
          <a:p>
            <a:r>
              <a:rPr lang="pl-PL" dirty="0"/>
              <a:t>Akceptacja –złoszczę się ,że czuję złość-</a:t>
            </a:r>
            <a:r>
              <a:rPr lang="pl-PL" dirty="0" err="1"/>
              <a:t>bac</a:t>
            </a:r>
            <a:r>
              <a:rPr lang="pl-PL" dirty="0"/>
              <a:t>  </a:t>
            </a:r>
            <a:r>
              <a:rPr lang="pl-PL" dirty="0" err="1"/>
              <a:t>się,że</a:t>
            </a:r>
            <a:r>
              <a:rPr lang="pl-PL" dirty="0"/>
              <a:t> czuć lęk. </a:t>
            </a:r>
          </a:p>
          <a:p>
            <a:r>
              <a:rPr lang="pl-PL" dirty="0"/>
              <a:t>Jeśli godzę się na przykre uczucie- ono przestaje oddziaływać ,napięcie opada </a:t>
            </a:r>
          </a:p>
          <a:p>
            <a:r>
              <a:rPr lang="pl-PL" dirty="0"/>
              <a:t>Pokazuje mi co się we mnie dokonuje </a:t>
            </a:r>
          </a:p>
          <a:p>
            <a:r>
              <a:rPr lang="pl-PL" dirty="0"/>
              <a:t>Skąd to uczucie, co ono pokazuje ,kiedy się objawiło </a:t>
            </a:r>
          </a:p>
          <a:p>
            <a:r>
              <a:rPr lang="pl-PL" dirty="0"/>
              <a:t>REFLEKSJA-OGARNIAM TO UCZUCIE MOIM INTELEKTEM </a:t>
            </a:r>
          </a:p>
          <a:p>
            <a:r>
              <a:rPr lang="pl-PL" dirty="0"/>
              <a:t>DECYZJA-CO CHCE ZROBIĆ? </a:t>
            </a:r>
          </a:p>
          <a:p>
            <a:r>
              <a:rPr lang="pl-PL" dirty="0">
                <a:solidFill>
                  <a:srgbClr val="FF0000"/>
                </a:solidFill>
              </a:rPr>
              <a:t>TO MY ZARZĄDZAMY ŚWIATEM NASZYCH UCZUĆ,A NIE ONE NAMI  </a:t>
            </a:r>
          </a:p>
          <a:p>
            <a:endParaRPr lang="pl-PL" dirty="0">
              <a:solidFill>
                <a:srgbClr val="FF0000"/>
              </a:solidFill>
            </a:endParaRPr>
          </a:p>
          <a:p>
            <a:endParaRPr lang="pl-PL" dirty="0"/>
          </a:p>
          <a:p>
            <a:endParaRPr lang="pl-PL" dirty="0"/>
          </a:p>
          <a:p>
            <a:endParaRPr lang="pl-PL" dirty="0"/>
          </a:p>
        </p:txBody>
      </p:sp>
    </p:spTree>
    <p:extLst>
      <p:ext uri="{BB962C8B-B14F-4D97-AF65-F5344CB8AC3E}">
        <p14:creationId xmlns:p14="http://schemas.microsoft.com/office/powerpoint/2010/main" val="25863241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33060EF-D76D-4CA3-B566-2550F860DCB7}"/>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id="{CB34E671-409F-4921-96CF-FF4957129324}"/>
              </a:ext>
            </a:extLst>
          </p:cNvPr>
          <p:cNvSpPr>
            <a:spLocks noGrp="1"/>
          </p:cNvSpPr>
          <p:nvPr>
            <p:ph idx="1"/>
          </p:nvPr>
        </p:nvSpPr>
        <p:spPr/>
        <p:txBody>
          <a:bodyPr/>
          <a:lstStyle/>
          <a:p>
            <a:r>
              <a:rPr lang="pl-PL" dirty="0">
                <a:solidFill>
                  <a:srgbClr val="FF0000"/>
                </a:solidFill>
              </a:rPr>
              <a:t>KOBIETA-DOPÓKI NIE ODKRYJE ,ŻE JEST MATKĄ -NIE PRZEŻYWA W PEŁNI SWOJEJ KOBIECOŚCI!!! </a:t>
            </a:r>
          </a:p>
          <a:p>
            <a:r>
              <a:rPr lang="pl-PL" dirty="0">
                <a:solidFill>
                  <a:srgbClr val="FF0000"/>
                </a:solidFill>
              </a:rPr>
              <a:t>Być matką tzn. zatroszczyć się o drugą osobę wspierając jej rozwój </a:t>
            </a:r>
          </a:p>
          <a:p>
            <a:r>
              <a:rPr lang="pl-PL" dirty="0"/>
              <a:t>Kobieta ,która nie odkryła w sobie przestrzeni macierzyństwa-przegrała swoją kobiecość-mężczyzna podobnie </a:t>
            </a:r>
          </a:p>
          <a:p>
            <a:r>
              <a:rPr lang="pl-PL" dirty="0"/>
              <a:t>Macierzyństwo i ojcostwo to zdolność bycia dla innych w miłości </a:t>
            </a:r>
          </a:p>
          <a:p>
            <a:r>
              <a:rPr lang="pl-PL" dirty="0"/>
              <a:t>Otwiera </a:t>
            </a:r>
          </a:p>
          <a:p>
            <a:r>
              <a:rPr lang="pl-PL" dirty="0"/>
              <a:t>Wspiera </a:t>
            </a:r>
          </a:p>
          <a:p>
            <a:r>
              <a:rPr lang="pl-PL" dirty="0"/>
              <a:t>afirmuje</a:t>
            </a:r>
          </a:p>
        </p:txBody>
      </p:sp>
    </p:spTree>
    <p:extLst>
      <p:ext uri="{BB962C8B-B14F-4D97-AF65-F5344CB8AC3E}">
        <p14:creationId xmlns:p14="http://schemas.microsoft.com/office/powerpoint/2010/main" val="1231117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EBFC7F4-56AC-4DD1-95D1-9353FBCDF569}"/>
              </a:ext>
            </a:extLst>
          </p:cNvPr>
          <p:cNvSpPr>
            <a:spLocks noGrp="1"/>
          </p:cNvSpPr>
          <p:nvPr>
            <p:ph type="title"/>
          </p:nvPr>
        </p:nvSpPr>
        <p:spPr/>
        <p:txBody>
          <a:bodyPr/>
          <a:lstStyle/>
          <a:p>
            <a:r>
              <a:rPr lang="pl-PL" dirty="0">
                <a:solidFill>
                  <a:srgbClr val="FF0000"/>
                </a:solidFill>
                <a:latin typeface="Amasis MT Pro" panose="02040504050005020304" pitchFamily="18" charset="-18"/>
              </a:rPr>
              <a:t>Kobiecość w przestrzeni lęków</a:t>
            </a:r>
          </a:p>
        </p:txBody>
      </p:sp>
      <p:sp>
        <p:nvSpPr>
          <p:cNvPr id="3" name="Symbol zastępczy zawartości 2">
            <a:extLst>
              <a:ext uri="{FF2B5EF4-FFF2-40B4-BE49-F238E27FC236}">
                <a16:creationId xmlns:a16="http://schemas.microsoft.com/office/drawing/2014/main" id="{0590E039-FE61-4471-95B7-A9ACDAA1FD65}"/>
              </a:ext>
            </a:extLst>
          </p:cNvPr>
          <p:cNvSpPr>
            <a:spLocks noGrp="1"/>
          </p:cNvSpPr>
          <p:nvPr>
            <p:ph idx="1"/>
          </p:nvPr>
        </p:nvSpPr>
        <p:spPr/>
        <p:txBody>
          <a:bodyPr/>
          <a:lstStyle/>
          <a:p>
            <a:r>
              <a:rPr lang="pl-PL" dirty="0"/>
              <a:t>Kontroluje </a:t>
            </a:r>
          </a:p>
          <a:p>
            <a:r>
              <a:rPr lang="pl-PL" dirty="0"/>
              <a:t>Krytykuje </a:t>
            </a:r>
          </a:p>
          <a:p>
            <a:r>
              <a:rPr lang="pl-PL" dirty="0"/>
              <a:t> Dominuje </a:t>
            </a:r>
          </a:p>
          <a:p>
            <a:r>
              <a:rPr lang="pl-PL" dirty="0"/>
              <a:t>Jest nadopiekuńcza, bo się boi </a:t>
            </a:r>
          </a:p>
          <a:p>
            <a:r>
              <a:rPr lang="pl-PL" dirty="0"/>
              <a:t>Nie okryła  w sobie piękna </a:t>
            </a:r>
          </a:p>
          <a:p>
            <a:r>
              <a:rPr lang="pl-PL" dirty="0"/>
              <a:t>Jak przestać SIĘ BAĆ? </a:t>
            </a:r>
          </a:p>
          <a:p>
            <a:r>
              <a:rPr lang="pl-PL" dirty="0"/>
              <a:t>MIŁOŚĆ UWALNIA OD LĘKU</a:t>
            </a:r>
          </a:p>
          <a:p>
            <a:endParaRPr lang="pl-PL" dirty="0"/>
          </a:p>
        </p:txBody>
      </p:sp>
    </p:spTree>
    <p:extLst>
      <p:ext uri="{BB962C8B-B14F-4D97-AF65-F5344CB8AC3E}">
        <p14:creationId xmlns:p14="http://schemas.microsoft.com/office/powerpoint/2010/main" val="20744809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5303CA0-DFAB-4F34-AAAB-36F63BEF3A67}"/>
              </a:ext>
            </a:extLst>
          </p:cNvPr>
          <p:cNvSpPr>
            <a:spLocks noGrp="1"/>
          </p:cNvSpPr>
          <p:nvPr>
            <p:ph type="title"/>
          </p:nvPr>
        </p:nvSpPr>
        <p:spPr/>
        <p:txBody>
          <a:bodyPr/>
          <a:lstStyle/>
          <a:p>
            <a:r>
              <a:rPr lang="pl-PL" dirty="0">
                <a:solidFill>
                  <a:srgbClr val="FF0000"/>
                </a:solidFill>
                <a:latin typeface="Amasis MT Pro Light" panose="02040304050005020304" pitchFamily="18" charset="-18"/>
              </a:rPr>
              <a:t>JAK ODNALEŹĆ PIĘKNO?</a:t>
            </a:r>
          </a:p>
        </p:txBody>
      </p:sp>
      <p:sp>
        <p:nvSpPr>
          <p:cNvPr id="3" name="Symbol zastępczy zawartości 2">
            <a:extLst>
              <a:ext uri="{FF2B5EF4-FFF2-40B4-BE49-F238E27FC236}">
                <a16:creationId xmlns:a16="http://schemas.microsoft.com/office/drawing/2014/main" id="{97544018-4EF0-4493-86CD-405C1A9F3079}"/>
              </a:ext>
            </a:extLst>
          </p:cNvPr>
          <p:cNvSpPr>
            <a:spLocks noGrp="1"/>
          </p:cNvSpPr>
          <p:nvPr>
            <p:ph idx="1"/>
          </p:nvPr>
        </p:nvSpPr>
        <p:spPr/>
        <p:txBody>
          <a:bodyPr>
            <a:normAutofit lnSpcReduction="10000"/>
          </a:bodyPr>
          <a:lstStyle/>
          <a:p>
            <a:r>
              <a:rPr lang="pl-PL" dirty="0"/>
              <a:t>AUTOR PIĘKNA-BÓG STWÓRCA </a:t>
            </a:r>
          </a:p>
          <a:p>
            <a:r>
              <a:rPr lang="pl-PL" dirty="0"/>
              <a:t>BÓG OBJAWIA CI PIĘKNA W SOBIE-CÓRKA BOGA </a:t>
            </a:r>
          </a:p>
          <a:p>
            <a:r>
              <a:rPr lang="pl-PL" dirty="0"/>
              <a:t>BÓG PATRZY NA CIEBIE W SWOIM SŁOWIE- </a:t>
            </a:r>
          </a:p>
          <a:p>
            <a:r>
              <a:rPr lang="pl-PL" dirty="0"/>
              <a:t>CO O MNIE MYŚLI </a:t>
            </a:r>
          </a:p>
          <a:p>
            <a:r>
              <a:rPr lang="pl-PL" dirty="0"/>
              <a:t>JEGO MIŁOŚĆ  </a:t>
            </a:r>
          </a:p>
          <a:p>
            <a:r>
              <a:rPr lang="pl-PL" dirty="0"/>
              <a:t>SŁOWO UWALNIA OD SAMOWYSTARCZALNOŚCI  </a:t>
            </a:r>
          </a:p>
          <a:p>
            <a:r>
              <a:rPr lang="pl-PL" dirty="0"/>
              <a:t>Słowo kształtuje postawę zaufania, mam odwagę ryzykować </a:t>
            </a:r>
          </a:p>
          <a:p>
            <a:r>
              <a:rPr lang="pl-PL" dirty="0"/>
              <a:t>Przestrzeń wolności poszerza się </a:t>
            </a:r>
          </a:p>
          <a:p>
            <a:r>
              <a:rPr lang="pl-PL" dirty="0"/>
              <a:t>Porządkuje nasze uczucia-czuję jak ON ,kocham jak ON </a:t>
            </a:r>
          </a:p>
          <a:p>
            <a:endParaRPr lang="pl-PL" dirty="0"/>
          </a:p>
        </p:txBody>
      </p:sp>
    </p:spTree>
    <p:extLst>
      <p:ext uri="{BB962C8B-B14F-4D97-AF65-F5344CB8AC3E}">
        <p14:creationId xmlns:p14="http://schemas.microsoft.com/office/powerpoint/2010/main" val="39377548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E884BD4-F68F-4B12-9081-C615B7BD1FFB}"/>
              </a:ext>
            </a:extLst>
          </p:cNvPr>
          <p:cNvSpPr>
            <a:spLocks noGrp="1"/>
          </p:cNvSpPr>
          <p:nvPr>
            <p:ph type="title"/>
          </p:nvPr>
        </p:nvSpPr>
        <p:spPr/>
        <p:txBody>
          <a:bodyPr/>
          <a:lstStyle/>
          <a:p>
            <a:r>
              <a:rPr lang="pl-PL" dirty="0">
                <a:solidFill>
                  <a:srgbClr val="FF0000"/>
                </a:solidFill>
                <a:latin typeface="Amasis MT Pro" panose="02040504050005020304" pitchFamily="18" charset="-18"/>
              </a:rPr>
              <a:t>Rady Edyty</a:t>
            </a:r>
          </a:p>
        </p:txBody>
      </p:sp>
      <p:sp>
        <p:nvSpPr>
          <p:cNvPr id="3" name="Symbol zastępczy zawartości 2">
            <a:extLst>
              <a:ext uri="{FF2B5EF4-FFF2-40B4-BE49-F238E27FC236}">
                <a16:creationId xmlns:a16="http://schemas.microsoft.com/office/drawing/2014/main" id="{A68AFA5C-CE1E-44A4-AE79-FF281E281765}"/>
              </a:ext>
            </a:extLst>
          </p:cNvPr>
          <p:cNvSpPr>
            <a:spLocks noGrp="1"/>
          </p:cNvSpPr>
          <p:nvPr>
            <p:ph idx="1"/>
          </p:nvPr>
        </p:nvSpPr>
        <p:spPr/>
        <p:txBody>
          <a:bodyPr/>
          <a:lstStyle/>
          <a:p>
            <a:r>
              <a:rPr lang="pl-PL" dirty="0"/>
              <a:t>Kobieta musi odnaleźć drogę do swojego wnętrza </a:t>
            </a:r>
          </a:p>
          <a:p>
            <a:r>
              <a:rPr lang="pl-PL" dirty="0"/>
              <a:t>Musi przyjąć, że nie jest źródłem miłości-ani ona ani drugi człowiek </a:t>
            </a:r>
          </a:p>
          <a:p>
            <a:r>
              <a:rPr lang="pl-PL" dirty="0"/>
              <a:t>Jej byt(ciało i dusza)mogą zachwycać tylko </a:t>
            </a:r>
            <a:r>
              <a:rPr lang="pl-PL" dirty="0" err="1"/>
              <a:t>wtedy,gdy</a:t>
            </a:r>
            <a:r>
              <a:rPr lang="pl-PL" dirty="0"/>
              <a:t> sama czerpie z relacji z Bogiem i do niej innych odsyła i uczy   </a:t>
            </a:r>
          </a:p>
          <a:p>
            <a:r>
              <a:rPr lang="pl-PL" dirty="0"/>
              <a:t>Dla Edyty PIĘKNO ma wymiar relacyjny </a:t>
            </a:r>
          </a:p>
          <a:p>
            <a:r>
              <a:rPr lang="pl-PL" dirty="0"/>
              <a:t>Nie istnieje „samo w sobie” „samo dla siebie”-ma zachwycać i kierować ku kontemplacji</a:t>
            </a:r>
          </a:p>
        </p:txBody>
      </p:sp>
    </p:spTree>
    <p:extLst>
      <p:ext uri="{BB962C8B-B14F-4D97-AF65-F5344CB8AC3E}">
        <p14:creationId xmlns:p14="http://schemas.microsoft.com/office/powerpoint/2010/main" val="37810300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F1FB83A-0AE6-4010-9EED-31127FCD905D}"/>
              </a:ext>
            </a:extLst>
          </p:cNvPr>
          <p:cNvSpPr>
            <a:spLocks noGrp="1"/>
          </p:cNvSpPr>
          <p:nvPr>
            <p:ph type="title"/>
          </p:nvPr>
        </p:nvSpPr>
        <p:spPr/>
        <p:txBody>
          <a:bodyPr/>
          <a:lstStyle/>
          <a:p>
            <a:r>
              <a:rPr lang="pl-PL" dirty="0">
                <a:latin typeface="Amasis MT Pro" panose="02040504050005020304" pitchFamily="18" charset="-18"/>
              </a:rPr>
              <a:t>Propozycje Edyty</a:t>
            </a:r>
          </a:p>
        </p:txBody>
      </p:sp>
      <p:sp>
        <p:nvSpPr>
          <p:cNvPr id="3" name="Symbol zastępczy zawartości 2">
            <a:extLst>
              <a:ext uri="{FF2B5EF4-FFF2-40B4-BE49-F238E27FC236}">
                <a16:creationId xmlns:a16="http://schemas.microsoft.com/office/drawing/2014/main" id="{17B10FED-D9A9-43B0-BA6E-B2D75E00982F}"/>
              </a:ext>
            </a:extLst>
          </p:cNvPr>
          <p:cNvSpPr>
            <a:spLocks noGrp="1"/>
          </p:cNvSpPr>
          <p:nvPr>
            <p:ph idx="1"/>
          </p:nvPr>
        </p:nvSpPr>
        <p:spPr/>
        <p:txBody>
          <a:bodyPr/>
          <a:lstStyle/>
          <a:p>
            <a:r>
              <a:rPr lang="pl-PL" dirty="0"/>
              <a:t>Plan dnia-wywiązywać się z niego - rewizja przy rachunku sumienia </a:t>
            </a:r>
          </a:p>
          <a:p>
            <a:r>
              <a:rPr lang="pl-PL" dirty="0"/>
              <a:t>Obowiązki stanu-z NIM czynię to wszystko ,dla NIEGO  </a:t>
            </a:r>
          </a:p>
          <a:p>
            <a:r>
              <a:rPr lang="pl-PL" dirty="0">
                <a:solidFill>
                  <a:srgbClr val="FF3399"/>
                </a:solidFill>
              </a:rPr>
              <a:t>CELEM MA BYĆ CZYNIENIE TEGO W MIŁOŚCI i  Z MIŁOŚCIĄ DLA drugiego </a:t>
            </a:r>
          </a:p>
          <a:p>
            <a:pPr marL="0" indent="0">
              <a:buNone/>
            </a:pPr>
            <a:r>
              <a:rPr lang="pl-PL" dirty="0"/>
              <a:t>w ciągu dnia odnajdywać czas na wyciszenie ,by być z PANEM, by natłok myśli, zadań nie osłabił sił duchowych </a:t>
            </a:r>
          </a:p>
          <a:p>
            <a:pPr marL="0" indent="0">
              <a:buNone/>
            </a:pPr>
            <a:r>
              <a:rPr lang="pl-PL" dirty="0"/>
              <a:t>EUCHARYSTIA </a:t>
            </a:r>
          </a:p>
          <a:p>
            <a:pPr marL="0" indent="0">
              <a:buNone/>
            </a:pPr>
            <a:r>
              <a:rPr lang="pl-PL" dirty="0"/>
              <a:t>MODLITWA </a:t>
            </a:r>
          </a:p>
          <a:p>
            <a:pPr marL="0" indent="0">
              <a:buNone/>
            </a:pPr>
            <a:r>
              <a:rPr lang="pl-PL" dirty="0"/>
              <a:t>LEKTURA DUCHOWA</a:t>
            </a:r>
          </a:p>
        </p:txBody>
      </p:sp>
    </p:spTree>
    <p:extLst>
      <p:ext uri="{BB962C8B-B14F-4D97-AF65-F5344CB8AC3E}">
        <p14:creationId xmlns:p14="http://schemas.microsoft.com/office/powerpoint/2010/main" val="1971996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63F65794-743E-42F4-B9D2-BDF4692F43F5}"/>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Sen </a:t>
            </a:r>
            <a:r>
              <a:rPr lang="en-US" sz="4800" kern="1200" dirty="0" err="1">
                <a:solidFill>
                  <a:srgbClr val="FFFFFF"/>
                </a:solidFill>
                <a:latin typeface="+mj-lt"/>
                <a:ea typeface="+mj-ea"/>
                <a:cs typeface="+mj-cs"/>
              </a:rPr>
              <a:t>mężczyzny</a:t>
            </a:r>
            <a:r>
              <a:rPr lang="pl-PL" sz="4800" kern="1200" dirty="0">
                <a:solidFill>
                  <a:srgbClr val="FFFFFF"/>
                </a:solidFill>
                <a:latin typeface="+mj-lt"/>
                <a:ea typeface="+mj-ea"/>
                <a:cs typeface="+mj-cs"/>
              </a:rPr>
              <a:t>-</a:t>
            </a:r>
            <a:r>
              <a:rPr lang="en-US" sz="4800" kern="1200" dirty="0">
                <a:solidFill>
                  <a:srgbClr val="FFFFFF"/>
                </a:solidFill>
                <a:latin typeface="+mj-lt"/>
                <a:ea typeface="+mj-ea"/>
                <a:cs typeface="+mj-cs"/>
              </a:rPr>
              <a:t>    </a:t>
            </a:r>
            <a:r>
              <a:rPr lang="en-US" sz="4800" i="1" kern="1200" dirty="0" err="1">
                <a:solidFill>
                  <a:srgbClr val="FFFFFF"/>
                </a:solidFill>
                <a:latin typeface="+mj-lt"/>
                <a:ea typeface="+mj-ea"/>
                <a:cs typeface="+mj-cs"/>
              </a:rPr>
              <a:t>ostatnie</a:t>
            </a:r>
            <a:r>
              <a:rPr lang="en-US" sz="4800" i="1" kern="1200" dirty="0">
                <a:solidFill>
                  <a:srgbClr val="FFFFFF"/>
                </a:solidFill>
                <a:latin typeface="+mj-lt"/>
                <a:ea typeface="+mj-ea"/>
                <a:cs typeface="+mj-cs"/>
              </a:rPr>
              <a:t> </a:t>
            </a:r>
            <a:r>
              <a:rPr lang="en-US" sz="4800" i="1" kern="1200" dirty="0" err="1">
                <a:solidFill>
                  <a:srgbClr val="FFFFFF"/>
                </a:solidFill>
                <a:latin typeface="+mj-lt"/>
                <a:ea typeface="+mj-ea"/>
                <a:cs typeface="+mj-cs"/>
              </a:rPr>
              <a:t>chwile</a:t>
            </a:r>
            <a:r>
              <a:rPr lang="en-US" sz="4800" i="1" kern="1200" dirty="0">
                <a:solidFill>
                  <a:srgbClr val="FFFFFF"/>
                </a:solidFill>
                <a:latin typeface="+mj-lt"/>
                <a:ea typeface="+mj-ea"/>
                <a:cs typeface="+mj-cs"/>
              </a:rPr>
              <a:t> </a:t>
            </a:r>
            <a:r>
              <a:rPr lang="en-US" sz="4800" i="1" kern="1200" dirty="0" err="1">
                <a:solidFill>
                  <a:srgbClr val="FFFFFF"/>
                </a:solidFill>
                <a:latin typeface="+mj-lt"/>
                <a:ea typeface="+mj-ea"/>
                <a:cs typeface="+mj-cs"/>
              </a:rPr>
              <a:t>wolności</a:t>
            </a:r>
            <a:endParaRPr lang="en-US" sz="4800" i="1" kern="1200" dirty="0">
              <a:solidFill>
                <a:srgbClr val="FFFFFF"/>
              </a:solidFill>
              <a:latin typeface="+mj-lt"/>
              <a:ea typeface="+mj-ea"/>
              <a:cs typeface="+mj-cs"/>
            </a:endParaRPr>
          </a:p>
        </p:txBody>
      </p:sp>
      <p:pic>
        <p:nvPicPr>
          <p:cNvPr id="4" name="Symbol zastępczy zawartości 3">
            <a:extLst>
              <a:ext uri="{FF2B5EF4-FFF2-40B4-BE49-F238E27FC236}">
                <a16:creationId xmlns:a16="http://schemas.microsoft.com/office/drawing/2014/main" id="{426B9343-89AE-4E07-BAA6-C31F204DD1EC}"/>
              </a:ext>
            </a:extLst>
          </p:cNvPr>
          <p:cNvPicPr>
            <a:picLocks noGrp="1" noChangeAspect="1"/>
          </p:cNvPicPr>
          <p:nvPr>
            <p:ph idx="1"/>
          </p:nvPr>
        </p:nvPicPr>
        <p:blipFill>
          <a:blip r:embed="rId2"/>
          <a:stretch>
            <a:fillRect/>
          </a:stretch>
        </p:blipFill>
        <p:spPr>
          <a:xfrm>
            <a:off x="5960660" y="492573"/>
            <a:ext cx="4939868" cy="5880796"/>
          </a:xfrm>
          <a:prstGeom prst="rect">
            <a:avLst/>
          </a:prstGeom>
        </p:spPr>
      </p:pic>
    </p:spTree>
    <p:extLst>
      <p:ext uri="{BB962C8B-B14F-4D97-AF65-F5344CB8AC3E}">
        <p14:creationId xmlns:p14="http://schemas.microsoft.com/office/powerpoint/2010/main" val="2150534498"/>
      </p:ext>
    </p:extLst>
  </p:cSld>
  <p:clrMapOvr>
    <a:masterClrMapping/>
  </p:clrMapOvr>
</p:sld>
</file>

<file path=ppt/theme/theme1.xml><?xml version="1.0" encoding="utf-8"?>
<a:theme xmlns:a="http://schemas.openxmlformats.org/drawingml/2006/main" name="Motyw pakietu Office">
  <a:themeElements>
    <a:clrScheme name="Żółtopomarańczowy">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TotalTime>
  <Words>4125</Words>
  <Application>Microsoft Office PowerPoint</Application>
  <PresentationFormat>Panoramiczny</PresentationFormat>
  <Paragraphs>380</Paragraphs>
  <Slides>86</Slides>
  <Notes>0</Notes>
  <HiddenSlides>0</HiddenSlides>
  <MMClips>0</MMClips>
  <ScaleCrop>false</ScaleCrop>
  <HeadingPairs>
    <vt:vector size="6" baseType="variant">
      <vt:variant>
        <vt:lpstr>Używane czcionki</vt:lpstr>
      </vt:variant>
      <vt:variant>
        <vt:i4>12</vt:i4>
      </vt:variant>
      <vt:variant>
        <vt:lpstr>Motyw</vt:lpstr>
      </vt:variant>
      <vt:variant>
        <vt:i4>1</vt:i4>
      </vt:variant>
      <vt:variant>
        <vt:lpstr>Tytuły slajdów</vt:lpstr>
      </vt:variant>
      <vt:variant>
        <vt:i4>86</vt:i4>
      </vt:variant>
    </vt:vector>
  </HeadingPairs>
  <TitlesOfParts>
    <vt:vector size="99" baseType="lpstr">
      <vt:lpstr>Abadi</vt:lpstr>
      <vt:lpstr>Amasis MT Pro</vt:lpstr>
      <vt:lpstr>Amasis MT Pro Light</vt:lpstr>
      <vt:lpstr>Amasis MT Pro Medium</vt:lpstr>
      <vt:lpstr>-apple-system</vt:lpstr>
      <vt:lpstr>Arial</vt:lpstr>
      <vt:lpstr>Calibri</vt:lpstr>
      <vt:lpstr>Calibri Light</vt:lpstr>
      <vt:lpstr>Noto Serif</vt:lpstr>
      <vt:lpstr>Source Sans Pro</vt:lpstr>
      <vt:lpstr>Times New Roman</vt:lpstr>
      <vt:lpstr>verdana</vt:lpstr>
      <vt:lpstr>Motyw pakietu Office</vt:lpstr>
      <vt:lpstr>Kobieta biblijna</vt:lpstr>
      <vt:lpstr>Biblia o kobiecie</vt:lpstr>
      <vt:lpstr>Elementy składowe człowieka w ujęciu fenomenologii</vt:lpstr>
      <vt:lpstr>Fenomenologia o człowieku</vt:lpstr>
      <vt:lpstr>Stopnie istnienia</vt:lpstr>
      <vt:lpstr>       Teologia o człowieku</vt:lpstr>
      <vt:lpstr>Prezentacja programu PowerPoint</vt:lpstr>
      <vt:lpstr>Rdz 2,4b−25)</vt:lpstr>
      <vt:lpstr>Sen mężczyzny-    ostatnie chwile wolności</vt:lpstr>
      <vt:lpstr> (hebr. tardēmāh)   sen Adama</vt:lpstr>
      <vt:lpstr>  Ezer kenegdo</vt:lpstr>
      <vt:lpstr>Prezentacja programu PowerPoint</vt:lpstr>
      <vt:lpstr>Rdz 1,26-27</vt:lpstr>
      <vt:lpstr>Prezentacja programu PowerPoint</vt:lpstr>
      <vt:lpstr>Prezentacja programu PowerPoint</vt:lpstr>
      <vt:lpstr>Zadania człowieka  z raju</vt:lpstr>
      <vt:lpstr>Dramat odejścia od Boga  - grzech pierworodny</vt:lpstr>
      <vt:lpstr>Anty -obraz</vt:lpstr>
      <vt:lpstr>Wypaczenia poznania –dobro i  prawda w zagrożeniu</vt:lpstr>
      <vt:lpstr>                           wnioski</vt:lpstr>
      <vt:lpstr>Ewa i Adam  po grzechu-skutki-zniekształcona relacja do Boga</vt:lpstr>
      <vt:lpstr>                  Nauka o duszy u Edyty Stein</vt:lpstr>
      <vt:lpstr>Prezentacja programu PowerPoint</vt:lpstr>
      <vt:lpstr>Prezentacja programu PowerPoint</vt:lpstr>
      <vt:lpstr>Prezentacja programu PowerPoint</vt:lpstr>
      <vt:lpstr>Prezentacja programu PowerPoint</vt:lpstr>
      <vt:lpstr>   Żadna kobieta nie jest tylko kobietą</vt:lpstr>
      <vt:lpstr>Równość –odmienność-indywidualność</vt:lpstr>
      <vt:lpstr>Prezentacja programu PowerPoint</vt:lpstr>
      <vt:lpstr>Ważność relacji  w życiu kobiety</vt:lpstr>
      <vt:lpstr>Siła serca</vt:lpstr>
      <vt:lpstr>Duchowe macierzyństwo  każdej kobiety</vt:lpstr>
      <vt:lpstr>Intuicja i empatia- siły kobiecego poznania</vt:lpstr>
      <vt:lpstr>Grzech pierworodny-3 zerwania</vt:lpstr>
      <vt:lpstr>Prezentacja programu PowerPoint</vt:lpstr>
      <vt:lpstr>Droga do odnowionej kobiecości</vt:lpstr>
      <vt:lpstr>Maryja w Biblii</vt:lpstr>
      <vt:lpstr>MARYJA SPEŁNIONA KOBIECOŚĆ</vt:lpstr>
      <vt:lpstr>Kobiecość to świat relacji</vt:lpstr>
      <vt:lpstr>Maryja kecharitomene</vt:lpstr>
      <vt:lpstr>MARYJA DLA EDYTY</vt:lpstr>
      <vt:lpstr>Jak zaprzyjaźnić się z Maryją?</vt:lpstr>
      <vt:lpstr>Cechy pięknej kobiecości</vt:lpstr>
      <vt:lpstr>Struktura wnętrza człowieka</vt:lpstr>
      <vt:lpstr>Kobieta w Biblii-co o mnie mówi Stwórca?</vt:lpstr>
      <vt:lpstr>Prezentacja programu PowerPoint</vt:lpstr>
      <vt:lpstr>Maryja jako nowa Ewa</vt:lpstr>
      <vt:lpstr>Prezentacja programu PowerPoint</vt:lpstr>
      <vt:lpstr>Kształcenie </vt:lpstr>
      <vt:lpstr>Prezentacja programu PowerPoint</vt:lpstr>
      <vt:lpstr>Kobiecość wyszła z wieczności i dązy do Nieskończonego</vt:lpstr>
      <vt:lpstr>LOIDA I EUNIKA-MATKA I CÓRKA</vt:lpstr>
      <vt:lpstr>Prezentacja programu PowerPoint</vt:lpstr>
      <vt:lpstr>Prorokini Anna Dawać pociechę i nadzieję </vt:lpstr>
      <vt:lpstr>Bóg obiecał być z tymi, którzy żyją blisko Niego. </vt:lpstr>
      <vt:lpstr>Debora Mieć wiarę i działać</vt:lpstr>
      <vt:lpstr>Prezentacja programu PowerPoint</vt:lpstr>
      <vt:lpstr>Doświadczamy, że Bóg, który rozpoczął w nas dobre dzieło, z pewnością je dokończy!</vt:lpstr>
      <vt:lpstr>Prezentacja programu PowerPoint</vt:lpstr>
      <vt:lpstr>CECHY DOJRZAŁEJ KOBIECOŚCI</vt:lpstr>
      <vt:lpstr>„Niewiastę dzielną któż znajdzie? Jej wartość przewyższa perły.„</vt:lpstr>
      <vt:lpstr>Dzielna Niewiasta „bojąca się Pana”</vt:lpstr>
      <vt:lpstr>Prezentacja programu PowerPoint</vt:lpstr>
      <vt:lpstr>Piękna ,czyli jaka? Kobiece piękno –   skąd je czerpać?</vt:lpstr>
      <vt:lpstr>Moc Słowa Bożego</vt:lpstr>
      <vt:lpstr>Piękna kobieta</vt:lpstr>
      <vt:lpstr>Kobieta dziś</vt:lpstr>
      <vt:lpstr>Kobieta, która odkrywa swoje piękno…i żyje nim</vt:lpstr>
      <vt:lpstr>Czy dziękujesz Stwórcy za Twoją kobiecość?</vt:lpstr>
      <vt:lpstr>Misja kobiety w Biblii</vt:lpstr>
      <vt:lpstr>ADAM DO ŚWIATA ,EWA DO RELACJI</vt:lpstr>
      <vt:lpstr>Właściwa perspektywa</vt:lpstr>
      <vt:lpstr>CO  OTRZYMAŁYŚMY W DARZE?</vt:lpstr>
      <vt:lpstr>Edyta uczy nas komunikacji</vt:lpstr>
      <vt:lpstr>A siła kobiety ….to</vt:lpstr>
      <vt:lpstr>Prezentacja programu PowerPoint</vt:lpstr>
      <vt:lpstr>Prezentacja programu PowerPoint</vt:lpstr>
      <vt:lpstr>Prezentacja programu PowerPoint</vt:lpstr>
      <vt:lpstr>Jaką kobiecość przekazała mi moja Mama?</vt:lpstr>
      <vt:lpstr>Prezentacja programu PowerPoint</vt:lpstr>
      <vt:lpstr>Jak zaprzyjaźnić się z naszymi uczuciami?</vt:lpstr>
      <vt:lpstr>Prezentacja programu PowerPoint</vt:lpstr>
      <vt:lpstr>Kobiecość w przestrzeni lęków</vt:lpstr>
      <vt:lpstr>JAK ODNALEŹĆ PIĘKNO?</vt:lpstr>
      <vt:lpstr>Rady Edyty</vt:lpstr>
      <vt:lpstr>Propozycje Edyty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Kobieta biblijna</dc:title>
  <dc:creator>Dorota Dźwig</dc:creator>
  <cp:lastModifiedBy>Dorota Dźwig</cp:lastModifiedBy>
  <cp:revision>13</cp:revision>
  <dcterms:created xsi:type="dcterms:W3CDTF">2021-11-08T12:34:28Z</dcterms:created>
  <dcterms:modified xsi:type="dcterms:W3CDTF">2022-04-21T15:15:08Z</dcterms:modified>
</cp:coreProperties>
</file>