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12/4/2020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3" Type="http://schemas.openxmlformats.org/officeDocument/2006/relationships/image" Target="../media/image15.pn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historiasztuki.com.pl/strony/021-01-07-ANTYKULTURA-POJECIA-GENDER.html#up"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historiasztuki.com.pl/strony/021-01-04-ANTYKULTURA-POJECIA-LEWICA.html#u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historiasztuki.com.pl/strony/021-01-04-ANTYKULTURA-POJECIA-LEWICA.html#u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historiasztuki.com.pl/strony/021-01-04-ANTYKULTURA-POJECIA-LEWICA.html#u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38337-CD9C-4C5B-AFB9-354CC83D942F}"/>
              </a:ext>
            </a:extLst>
          </p:cNvPr>
          <p:cNvSpPr>
            <a:spLocks noGrp="1"/>
          </p:cNvSpPr>
          <p:nvPr>
            <p:ph type="ctrTitle"/>
          </p:nvPr>
        </p:nvSpPr>
        <p:spPr/>
        <p:txBody>
          <a:bodyPr/>
          <a:lstStyle/>
          <a:p>
            <a:r>
              <a:rPr lang="pl-PL" dirty="0" err="1"/>
              <a:t>Gender</a:t>
            </a:r>
            <a:r>
              <a:rPr lang="pl-PL" dirty="0"/>
              <a:t> A małżeństwo </a:t>
            </a:r>
            <a:br>
              <a:rPr lang="pl-PL" dirty="0"/>
            </a:br>
            <a:r>
              <a:rPr lang="pl-PL" dirty="0"/>
              <a:t>i rodzina</a:t>
            </a:r>
          </a:p>
        </p:txBody>
      </p:sp>
      <p:sp>
        <p:nvSpPr>
          <p:cNvPr id="3" name="Podtytuł 2">
            <a:extLst>
              <a:ext uri="{FF2B5EF4-FFF2-40B4-BE49-F238E27FC236}">
                <a16:creationId xmlns:a16="http://schemas.microsoft.com/office/drawing/2014/main" id="{13043C5D-8A26-450D-9B0C-CF0E58E79517}"/>
              </a:ext>
            </a:extLst>
          </p:cNvPr>
          <p:cNvSpPr>
            <a:spLocks noGrp="1"/>
          </p:cNvSpPr>
          <p:nvPr>
            <p:ph type="subTitle" idx="1"/>
          </p:nvPr>
        </p:nvSpPr>
        <p:spPr/>
        <p:txBody>
          <a:bodyPr/>
          <a:lstStyle/>
          <a:p>
            <a:r>
              <a:rPr lang="pl-PL" dirty="0"/>
              <a:t>Joanna Cabaj 2020</a:t>
            </a:r>
          </a:p>
        </p:txBody>
      </p:sp>
    </p:spTree>
    <p:extLst>
      <p:ext uri="{BB962C8B-B14F-4D97-AF65-F5344CB8AC3E}">
        <p14:creationId xmlns:p14="http://schemas.microsoft.com/office/powerpoint/2010/main" val="237632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BBCA6C-471D-4C2F-A44A-538BA56B123A}"/>
              </a:ext>
            </a:extLst>
          </p:cNvPr>
          <p:cNvSpPr>
            <a:spLocks noGrp="1"/>
          </p:cNvSpPr>
          <p:nvPr>
            <p:ph type="title"/>
          </p:nvPr>
        </p:nvSpPr>
        <p:spPr>
          <a:xfrm>
            <a:off x="1141413" y="609600"/>
            <a:ext cx="9905998" cy="943992"/>
          </a:xfrm>
        </p:spPr>
        <p:txBody>
          <a:bodyPr/>
          <a:lstStyle/>
          <a:p>
            <a:pPr algn="r"/>
            <a:r>
              <a:rPr lang="pl-PL" dirty="0">
                <a:solidFill>
                  <a:schemeClr val="accent6"/>
                </a:solidFill>
              </a:rPr>
              <a:t>Ideologia </a:t>
            </a:r>
            <a:r>
              <a:rPr lang="pl-PL" dirty="0" err="1">
                <a:solidFill>
                  <a:schemeClr val="accent6"/>
                </a:solidFill>
              </a:rPr>
              <a:t>Gender</a:t>
            </a:r>
            <a:r>
              <a:rPr lang="pl-PL" dirty="0">
                <a:solidFill>
                  <a:schemeClr val="accent6"/>
                </a:solidFill>
              </a:rPr>
              <a:t> (płeć społeczna)</a:t>
            </a:r>
          </a:p>
        </p:txBody>
      </p:sp>
      <p:sp>
        <p:nvSpPr>
          <p:cNvPr id="3" name="Symbol zastępczy zawartości 2">
            <a:extLst>
              <a:ext uri="{FF2B5EF4-FFF2-40B4-BE49-F238E27FC236}">
                <a16:creationId xmlns:a16="http://schemas.microsoft.com/office/drawing/2014/main" id="{BDEE6E70-E3D3-4C52-A819-80483C876FD8}"/>
              </a:ext>
            </a:extLst>
          </p:cNvPr>
          <p:cNvSpPr>
            <a:spLocks noGrp="1"/>
          </p:cNvSpPr>
          <p:nvPr>
            <p:ph idx="1"/>
          </p:nvPr>
        </p:nvSpPr>
        <p:spPr>
          <a:xfrm>
            <a:off x="582120" y="1473694"/>
            <a:ext cx="9905998" cy="4459550"/>
          </a:xfrm>
        </p:spPr>
        <p:txBody>
          <a:bodyPr>
            <a:normAutofit lnSpcReduction="10000"/>
          </a:bodyPr>
          <a:lstStyle/>
          <a:p>
            <a:r>
              <a:rPr lang="pl-PL" dirty="0"/>
              <a:t>Uzurpując sobie miano nauki, jest w istocie pochodną marksizmu. Opiera się na tezie, że społeczne role mężczyzn i kobiet nie mają lub mają mało wspólnego z płcią biologiczną, a są produktem kultury, a walka klas toczy się już w… małżeństwie</a:t>
            </a:r>
          </a:p>
          <a:p>
            <a:r>
              <a:rPr lang="pl-PL" dirty="0"/>
              <a:t>Drugą podstawą tej ideologii jest teza o hierarchiczności ról społecznych. Do ról publicznych należą polityka i gospodarowanie, do ról prywatnych zaś rodzenie dzieci i prace domowe. Samo to rozróżnienie jest już błędem, gdyż rodzenie dzieci to rola społeczna. Ignoruje się tu również role mężczyzny w prokreacji i ochronie bytu rodziny.</a:t>
            </a:r>
          </a:p>
          <a:p>
            <a:r>
              <a:rPr lang="pl-PL" dirty="0"/>
              <a:t>Wg ideologów instytucjami, które utrwalają hierarchizację ról społecznych są małżeństwo i rodzina macierzyństwo wyklucza kobietę ze sfery publicznej, skazując ją na pozostanie w sferze prywatnej. Ideałem byłoby więc wyzwolenie kobiet od macierzyństwa, by w idealnym społeczeństwie, całkowicie wolnym, role publiczne przydzielane byłyby niezależnie od płci biologicznej.</a:t>
            </a:r>
          </a:p>
        </p:txBody>
      </p:sp>
      <p:pic>
        <p:nvPicPr>
          <p:cNvPr id="5" name="Obraz 4" descr="Obraz zawierający kanapa, siedzi, wewnątrz, osoba&#10;&#10;Opis wygenerowany automatycznie">
            <a:extLst>
              <a:ext uri="{FF2B5EF4-FFF2-40B4-BE49-F238E27FC236}">
                <a16:creationId xmlns:a16="http://schemas.microsoft.com/office/drawing/2014/main" id="{FFFC34B0-B28D-4698-BAF8-C233DC5707A0}"/>
              </a:ext>
            </a:extLst>
          </p:cNvPr>
          <p:cNvPicPr>
            <a:picLocks noChangeAspect="1"/>
          </p:cNvPicPr>
          <p:nvPr/>
        </p:nvPicPr>
        <p:blipFill>
          <a:blip r:embed="rId2"/>
          <a:stretch>
            <a:fillRect/>
          </a:stretch>
        </p:blipFill>
        <p:spPr>
          <a:xfrm>
            <a:off x="339843" y="164975"/>
            <a:ext cx="2086720" cy="1388617"/>
          </a:xfrm>
          <a:prstGeom prst="rect">
            <a:avLst/>
          </a:prstGeom>
        </p:spPr>
      </p:pic>
    </p:spTree>
    <p:extLst>
      <p:ext uri="{BB962C8B-B14F-4D97-AF65-F5344CB8AC3E}">
        <p14:creationId xmlns:p14="http://schemas.microsoft.com/office/powerpoint/2010/main" val="223187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C03035-09DB-4AA2-BBB0-C2DCFA21C41A}"/>
              </a:ext>
            </a:extLst>
          </p:cNvPr>
          <p:cNvSpPr>
            <a:spLocks noGrp="1"/>
          </p:cNvSpPr>
          <p:nvPr>
            <p:ph type="title"/>
          </p:nvPr>
        </p:nvSpPr>
        <p:spPr>
          <a:xfrm>
            <a:off x="1141413" y="609600"/>
            <a:ext cx="9905998" cy="943992"/>
          </a:xfrm>
        </p:spPr>
        <p:txBody>
          <a:bodyPr/>
          <a:lstStyle/>
          <a:p>
            <a:pPr algn="r"/>
            <a:r>
              <a:rPr lang="pl-PL" dirty="0">
                <a:solidFill>
                  <a:schemeClr val="accent6"/>
                </a:solidFill>
              </a:rPr>
              <a:t>Typy</a:t>
            </a:r>
            <a:r>
              <a:rPr lang="pl-PL" dirty="0"/>
              <a:t> </a:t>
            </a:r>
            <a:r>
              <a:rPr lang="pl-PL" dirty="0" err="1">
                <a:solidFill>
                  <a:schemeClr val="accent6"/>
                </a:solidFill>
              </a:rPr>
              <a:t>gender</a:t>
            </a:r>
            <a:endParaRPr lang="pl-PL" dirty="0">
              <a:solidFill>
                <a:schemeClr val="accent6"/>
              </a:solidFill>
            </a:endParaRPr>
          </a:p>
        </p:txBody>
      </p:sp>
      <p:sp>
        <p:nvSpPr>
          <p:cNvPr id="3" name="Symbol zastępczy zawartości 2">
            <a:extLst>
              <a:ext uri="{FF2B5EF4-FFF2-40B4-BE49-F238E27FC236}">
                <a16:creationId xmlns:a16="http://schemas.microsoft.com/office/drawing/2014/main" id="{E8186715-7DEA-47E4-AC8B-871C56A4AFBB}"/>
              </a:ext>
            </a:extLst>
          </p:cNvPr>
          <p:cNvSpPr>
            <a:spLocks noGrp="1"/>
          </p:cNvSpPr>
          <p:nvPr>
            <p:ph idx="1"/>
          </p:nvPr>
        </p:nvSpPr>
        <p:spPr>
          <a:xfrm>
            <a:off x="1141413" y="1401294"/>
            <a:ext cx="9905998" cy="4847106"/>
          </a:xfrm>
        </p:spPr>
        <p:txBody>
          <a:bodyPr>
            <a:normAutofit fontScale="92500" lnSpcReduction="20000"/>
          </a:bodyPr>
          <a:lstStyle/>
          <a:p>
            <a:pPr marL="0" indent="0">
              <a:buNone/>
            </a:pPr>
            <a:r>
              <a:rPr lang="pl-PL" dirty="0"/>
              <a:t>W ideologii </a:t>
            </a:r>
            <a:r>
              <a:rPr lang="pl-PL" dirty="0" err="1"/>
              <a:t>gender</a:t>
            </a:r>
            <a:r>
              <a:rPr lang="pl-PL" dirty="0"/>
              <a:t> wyróżnia się zasadniczo pięć typów </a:t>
            </a:r>
            <a:r>
              <a:rPr lang="pl-PL" dirty="0" err="1"/>
              <a:t>gender</a:t>
            </a:r>
            <a:r>
              <a:rPr lang="pl-PL" dirty="0"/>
              <a:t>:</a:t>
            </a:r>
          </a:p>
          <a:p>
            <a:r>
              <a:rPr lang="pl-PL" dirty="0"/>
              <a:t>Kobiety</a:t>
            </a:r>
          </a:p>
          <a:p>
            <a:r>
              <a:rPr lang="pl-PL" dirty="0"/>
              <a:t>Mężczyźni</a:t>
            </a:r>
          </a:p>
          <a:p>
            <a:r>
              <a:rPr lang="pl-PL" dirty="0"/>
              <a:t>Geje</a:t>
            </a:r>
          </a:p>
          <a:p>
            <a:r>
              <a:rPr lang="pl-PL" dirty="0"/>
              <a:t>Lesbijki</a:t>
            </a:r>
          </a:p>
          <a:p>
            <a:r>
              <a:rPr lang="pl-PL" dirty="0"/>
              <a:t>Biseksualiści</a:t>
            </a:r>
          </a:p>
          <a:p>
            <a:pPr marL="0" indent="0">
              <a:buNone/>
            </a:pPr>
            <a:endParaRPr lang="pl-PL" dirty="0"/>
          </a:p>
          <a:p>
            <a:pPr marL="0" indent="0">
              <a:buNone/>
            </a:pPr>
            <a:r>
              <a:rPr lang="pl-PL" dirty="0"/>
              <a:t>Dodatkowym , specyficznym podgatunkiem są transseksualiści. Mówi się również o całkowitym samookreśleniu, co dawać miałoby niezliczone ilości pojęć a tym samym brakiem możliwości ich usystematyzowania, co w nauce nie jest pożądanym zjawiskiem.</a:t>
            </a:r>
          </a:p>
          <a:p>
            <a:pPr marL="0" indent="0">
              <a:buNone/>
            </a:pPr>
            <a:r>
              <a:rPr lang="pl-PL" dirty="0"/>
              <a:t>Dokonano tu więc epokowego „odkrycia”, że ludzie występują nie w dwóch postaciach, wynikającej z podstawowej różnicy płci, która ostatecznie służy prokreacji, ale w większej licznie równoprawnych postaci. „odkrycie” to można by nazwać wymysłem chorej wyobraźni, gdyby nie fakt, że jest ono obecnie lansowane przez potężne lobby akademickie, medialne i polityczne</a:t>
            </a:r>
          </a:p>
        </p:txBody>
      </p:sp>
      <p:pic>
        <p:nvPicPr>
          <p:cNvPr id="6" name="Obraz 5" descr="Obraz zawierający osoba, zewnętrzne, stojące, kobieta&#10;&#10;Opis wygenerowany automatycznie">
            <a:extLst>
              <a:ext uri="{FF2B5EF4-FFF2-40B4-BE49-F238E27FC236}">
                <a16:creationId xmlns:a16="http://schemas.microsoft.com/office/drawing/2014/main" id="{22A8023E-037A-4EB6-B2F2-841B2350E676}"/>
              </a:ext>
            </a:extLst>
          </p:cNvPr>
          <p:cNvPicPr>
            <a:picLocks noChangeAspect="1"/>
          </p:cNvPicPr>
          <p:nvPr/>
        </p:nvPicPr>
        <p:blipFill>
          <a:blip r:embed="rId2"/>
          <a:stretch>
            <a:fillRect/>
          </a:stretch>
        </p:blipFill>
        <p:spPr>
          <a:xfrm flipH="1">
            <a:off x="3245572" y="1978925"/>
            <a:ext cx="2413700" cy="1609133"/>
          </a:xfrm>
          <a:prstGeom prst="rect">
            <a:avLst/>
          </a:prstGeom>
        </p:spPr>
      </p:pic>
      <p:pic>
        <p:nvPicPr>
          <p:cNvPr id="8" name="Obraz 7" descr="Obraz zawierający osoba, zewnętrzne, stojące, mężczyzna&#10;&#10;Opis wygenerowany automatycznie">
            <a:extLst>
              <a:ext uri="{FF2B5EF4-FFF2-40B4-BE49-F238E27FC236}">
                <a16:creationId xmlns:a16="http://schemas.microsoft.com/office/drawing/2014/main" id="{5BA5921B-0D4B-47E3-B9A1-7FA8E4886329}"/>
              </a:ext>
            </a:extLst>
          </p:cNvPr>
          <p:cNvPicPr>
            <a:picLocks noChangeAspect="1"/>
          </p:cNvPicPr>
          <p:nvPr/>
        </p:nvPicPr>
        <p:blipFill>
          <a:blip r:embed="rId3"/>
          <a:stretch>
            <a:fillRect/>
          </a:stretch>
        </p:blipFill>
        <p:spPr>
          <a:xfrm>
            <a:off x="5868536" y="1978925"/>
            <a:ext cx="2170563" cy="1625511"/>
          </a:xfrm>
          <a:prstGeom prst="rect">
            <a:avLst/>
          </a:prstGeom>
        </p:spPr>
      </p:pic>
      <p:pic>
        <p:nvPicPr>
          <p:cNvPr id="10" name="Obraz 9" descr="Obraz zawierający osoba, zewnętrzne, tort, kobieta&#10;&#10;Opis wygenerowany automatycznie">
            <a:extLst>
              <a:ext uri="{FF2B5EF4-FFF2-40B4-BE49-F238E27FC236}">
                <a16:creationId xmlns:a16="http://schemas.microsoft.com/office/drawing/2014/main" id="{FA67D376-2B59-4D65-9AC5-1D49E6B3DC1A}"/>
              </a:ext>
            </a:extLst>
          </p:cNvPr>
          <p:cNvPicPr>
            <a:picLocks noChangeAspect="1"/>
          </p:cNvPicPr>
          <p:nvPr/>
        </p:nvPicPr>
        <p:blipFill>
          <a:blip r:embed="rId4"/>
          <a:stretch>
            <a:fillRect/>
          </a:stretch>
        </p:blipFill>
        <p:spPr>
          <a:xfrm>
            <a:off x="8248363" y="1958945"/>
            <a:ext cx="2416059" cy="1609133"/>
          </a:xfrm>
          <a:prstGeom prst="rect">
            <a:avLst/>
          </a:prstGeom>
        </p:spPr>
      </p:pic>
    </p:spTree>
    <p:extLst>
      <p:ext uri="{BB962C8B-B14F-4D97-AF65-F5344CB8AC3E}">
        <p14:creationId xmlns:p14="http://schemas.microsoft.com/office/powerpoint/2010/main" val="74774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52615E-15D2-440E-B848-B9EF6EA992E8}"/>
              </a:ext>
            </a:extLst>
          </p:cNvPr>
          <p:cNvSpPr>
            <a:spLocks noGrp="1"/>
          </p:cNvSpPr>
          <p:nvPr>
            <p:ph type="title"/>
          </p:nvPr>
        </p:nvSpPr>
        <p:spPr>
          <a:xfrm>
            <a:off x="1498498" y="334612"/>
            <a:ext cx="9905998" cy="918949"/>
          </a:xfrm>
        </p:spPr>
        <p:txBody>
          <a:bodyPr/>
          <a:lstStyle/>
          <a:p>
            <a:pPr algn="r"/>
            <a:r>
              <a:rPr lang="pl-PL" dirty="0" err="1">
                <a:solidFill>
                  <a:schemeClr val="accent6"/>
                </a:solidFill>
              </a:rPr>
              <a:t>Gender</a:t>
            </a:r>
            <a:r>
              <a:rPr lang="pl-PL" dirty="0">
                <a:solidFill>
                  <a:schemeClr val="accent6"/>
                </a:solidFill>
              </a:rPr>
              <a:t> </a:t>
            </a:r>
            <a:r>
              <a:rPr lang="pl-PL" dirty="0" err="1">
                <a:solidFill>
                  <a:schemeClr val="accent6"/>
                </a:solidFill>
              </a:rPr>
              <a:t>mainstreaming</a:t>
            </a:r>
            <a:endParaRPr lang="pl-PL" dirty="0">
              <a:solidFill>
                <a:schemeClr val="accent6"/>
              </a:solidFill>
            </a:endParaRPr>
          </a:p>
        </p:txBody>
      </p:sp>
      <p:sp>
        <p:nvSpPr>
          <p:cNvPr id="3" name="Symbol zastępczy zawartości 2">
            <a:extLst>
              <a:ext uri="{FF2B5EF4-FFF2-40B4-BE49-F238E27FC236}">
                <a16:creationId xmlns:a16="http://schemas.microsoft.com/office/drawing/2014/main" id="{C9811FCA-E0D7-4E87-A999-A9F93E61765A}"/>
              </a:ext>
            </a:extLst>
          </p:cNvPr>
          <p:cNvSpPr>
            <a:spLocks noGrp="1"/>
          </p:cNvSpPr>
          <p:nvPr>
            <p:ph idx="1"/>
          </p:nvPr>
        </p:nvSpPr>
        <p:spPr>
          <a:xfrm>
            <a:off x="1141413" y="1419367"/>
            <a:ext cx="9905998" cy="4371833"/>
          </a:xfrm>
        </p:spPr>
        <p:txBody>
          <a:bodyPr/>
          <a:lstStyle/>
          <a:p>
            <a:r>
              <a:rPr lang="pl-PL" dirty="0"/>
              <a:t>To włączenie do walki z biologicznym podziałem ludzi wedle płci do szeroko rozumianych działań politycznych i ekonomicznych.</a:t>
            </a:r>
          </a:p>
          <a:p>
            <a:r>
              <a:rPr lang="pl-PL" dirty="0"/>
              <a:t>Oba te pojęcia – </a:t>
            </a:r>
            <a:r>
              <a:rPr lang="pl-PL" dirty="0" err="1"/>
              <a:t>gender</a:t>
            </a:r>
            <a:r>
              <a:rPr lang="pl-PL" dirty="0"/>
              <a:t> i </a:t>
            </a:r>
            <a:r>
              <a:rPr lang="pl-PL" dirty="0" err="1"/>
              <a:t>gender</a:t>
            </a:r>
            <a:r>
              <a:rPr lang="pl-PL" dirty="0"/>
              <a:t> </a:t>
            </a:r>
            <a:r>
              <a:rPr lang="pl-PL" dirty="0" err="1"/>
              <a:t>mainstreaming</a:t>
            </a:r>
            <a:r>
              <a:rPr lang="pl-PL" dirty="0"/>
              <a:t> – są nadal słabo rozumiane w opinii publicznej, która pod wpływem działań polityków i mediów przyjmuje je jako coś pozytywnego, a nawet służącego ludziom</a:t>
            </a:r>
          </a:p>
        </p:txBody>
      </p:sp>
      <p:pic>
        <p:nvPicPr>
          <p:cNvPr id="5" name="Obraz 4">
            <a:extLst>
              <a:ext uri="{FF2B5EF4-FFF2-40B4-BE49-F238E27FC236}">
                <a16:creationId xmlns:a16="http://schemas.microsoft.com/office/drawing/2014/main" id="{DCAD90E8-AF22-4F95-9A21-ADFA3F9893B7}"/>
              </a:ext>
            </a:extLst>
          </p:cNvPr>
          <p:cNvPicPr>
            <a:picLocks noChangeAspect="1"/>
          </p:cNvPicPr>
          <p:nvPr/>
        </p:nvPicPr>
        <p:blipFill>
          <a:blip r:embed="rId2"/>
          <a:stretch>
            <a:fillRect/>
          </a:stretch>
        </p:blipFill>
        <p:spPr>
          <a:xfrm>
            <a:off x="6908210" y="4576782"/>
            <a:ext cx="1521676" cy="2152205"/>
          </a:xfrm>
          <a:prstGeom prst="rect">
            <a:avLst/>
          </a:prstGeom>
        </p:spPr>
      </p:pic>
      <p:pic>
        <p:nvPicPr>
          <p:cNvPr id="7" name="Obraz 6">
            <a:extLst>
              <a:ext uri="{FF2B5EF4-FFF2-40B4-BE49-F238E27FC236}">
                <a16:creationId xmlns:a16="http://schemas.microsoft.com/office/drawing/2014/main" id="{FEBFC8CF-BB60-4199-A8E5-D1AA360559DA}"/>
              </a:ext>
            </a:extLst>
          </p:cNvPr>
          <p:cNvPicPr>
            <a:picLocks noChangeAspect="1"/>
          </p:cNvPicPr>
          <p:nvPr/>
        </p:nvPicPr>
        <p:blipFill>
          <a:blip r:embed="rId3"/>
          <a:stretch>
            <a:fillRect/>
          </a:stretch>
        </p:blipFill>
        <p:spPr>
          <a:xfrm flipH="1">
            <a:off x="8700526" y="4494066"/>
            <a:ext cx="1725295" cy="2232734"/>
          </a:xfrm>
          <a:prstGeom prst="rect">
            <a:avLst/>
          </a:prstGeom>
        </p:spPr>
      </p:pic>
      <p:pic>
        <p:nvPicPr>
          <p:cNvPr id="9" name="Obraz 8">
            <a:extLst>
              <a:ext uri="{FF2B5EF4-FFF2-40B4-BE49-F238E27FC236}">
                <a16:creationId xmlns:a16="http://schemas.microsoft.com/office/drawing/2014/main" id="{92848D34-EE05-4C23-A38A-F02F182C50E3}"/>
              </a:ext>
            </a:extLst>
          </p:cNvPr>
          <p:cNvPicPr>
            <a:picLocks noChangeAspect="1"/>
          </p:cNvPicPr>
          <p:nvPr/>
        </p:nvPicPr>
        <p:blipFill>
          <a:blip r:embed="rId4"/>
          <a:stretch>
            <a:fillRect/>
          </a:stretch>
        </p:blipFill>
        <p:spPr>
          <a:xfrm>
            <a:off x="5155493" y="4756466"/>
            <a:ext cx="1457021" cy="1970334"/>
          </a:xfrm>
          <a:prstGeom prst="rect">
            <a:avLst/>
          </a:prstGeom>
        </p:spPr>
      </p:pic>
      <p:pic>
        <p:nvPicPr>
          <p:cNvPr id="13" name="Obraz 12">
            <a:extLst>
              <a:ext uri="{FF2B5EF4-FFF2-40B4-BE49-F238E27FC236}">
                <a16:creationId xmlns:a16="http://schemas.microsoft.com/office/drawing/2014/main" id="{F4A23F48-8DC0-44A4-8F9A-4F016FAF6EB5}"/>
              </a:ext>
            </a:extLst>
          </p:cNvPr>
          <p:cNvPicPr>
            <a:picLocks noChangeAspect="1"/>
          </p:cNvPicPr>
          <p:nvPr/>
        </p:nvPicPr>
        <p:blipFill>
          <a:blip r:embed="rId5"/>
          <a:stretch>
            <a:fillRect/>
          </a:stretch>
        </p:blipFill>
        <p:spPr>
          <a:xfrm>
            <a:off x="3418270" y="4602117"/>
            <a:ext cx="1482006" cy="2101534"/>
          </a:xfrm>
          <a:prstGeom prst="rect">
            <a:avLst/>
          </a:prstGeom>
        </p:spPr>
      </p:pic>
      <p:pic>
        <p:nvPicPr>
          <p:cNvPr id="15" name="Obraz 14">
            <a:extLst>
              <a:ext uri="{FF2B5EF4-FFF2-40B4-BE49-F238E27FC236}">
                <a16:creationId xmlns:a16="http://schemas.microsoft.com/office/drawing/2014/main" id="{1CF1579D-A8E3-46A3-A6E3-05DE5DDC5332}"/>
              </a:ext>
            </a:extLst>
          </p:cNvPr>
          <p:cNvPicPr>
            <a:picLocks noChangeAspect="1"/>
          </p:cNvPicPr>
          <p:nvPr/>
        </p:nvPicPr>
        <p:blipFill>
          <a:blip r:embed="rId6"/>
          <a:stretch>
            <a:fillRect/>
          </a:stretch>
        </p:blipFill>
        <p:spPr>
          <a:xfrm>
            <a:off x="2089676" y="5153712"/>
            <a:ext cx="1142461" cy="1549939"/>
          </a:xfrm>
          <a:prstGeom prst="rect">
            <a:avLst/>
          </a:prstGeom>
        </p:spPr>
      </p:pic>
      <p:pic>
        <p:nvPicPr>
          <p:cNvPr id="17" name="Obraz 16">
            <a:extLst>
              <a:ext uri="{FF2B5EF4-FFF2-40B4-BE49-F238E27FC236}">
                <a16:creationId xmlns:a16="http://schemas.microsoft.com/office/drawing/2014/main" id="{934C2AF5-D8D9-4C9C-A725-1A88D5B399AA}"/>
              </a:ext>
            </a:extLst>
          </p:cNvPr>
          <p:cNvPicPr>
            <a:picLocks noChangeAspect="1"/>
          </p:cNvPicPr>
          <p:nvPr/>
        </p:nvPicPr>
        <p:blipFill>
          <a:blip r:embed="rId7"/>
          <a:stretch>
            <a:fillRect/>
          </a:stretch>
        </p:blipFill>
        <p:spPr>
          <a:xfrm>
            <a:off x="10765361" y="5059628"/>
            <a:ext cx="1278270" cy="1657757"/>
          </a:xfrm>
          <a:prstGeom prst="rect">
            <a:avLst/>
          </a:prstGeom>
        </p:spPr>
      </p:pic>
      <p:pic>
        <p:nvPicPr>
          <p:cNvPr id="19" name="Obraz 18">
            <a:extLst>
              <a:ext uri="{FF2B5EF4-FFF2-40B4-BE49-F238E27FC236}">
                <a16:creationId xmlns:a16="http://schemas.microsoft.com/office/drawing/2014/main" id="{F6EB851E-70E6-44B1-B698-BB9A3E2509C9}"/>
              </a:ext>
            </a:extLst>
          </p:cNvPr>
          <p:cNvPicPr>
            <a:picLocks noChangeAspect="1"/>
          </p:cNvPicPr>
          <p:nvPr/>
        </p:nvPicPr>
        <p:blipFill>
          <a:blip r:embed="rId8"/>
          <a:stretch>
            <a:fillRect/>
          </a:stretch>
        </p:blipFill>
        <p:spPr>
          <a:xfrm>
            <a:off x="335466" y="4779433"/>
            <a:ext cx="1519494" cy="1966404"/>
          </a:xfrm>
          <a:prstGeom prst="rect">
            <a:avLst/>
          </a:prstGeom>
        </p:spPr>
      </p:pic>
      <p:pic>
        <p:nvPicPr>
          <p:cNvPr id="21" name="Obraz 20" descr="Obraz zawierający tekst&#10;&#10;Opis wygenerowany automatycznie">
            <a:extLst>
              <a:ext uri="{FF2B5EF4-FFF2-40B4-BE49-F238E27FC236}">
                <a16:creationId xmlns:a16="http://schemas.microsoft.com/office/drawing/2014/main" id="{316A1AE0-D164-4F9E-994B-961F10A75585}"/>
              </a:ext>
            </a:extLst>
          </p:cNvPr>
          <p:cNvPicPr>
            <a:picLocks noChangeAspect="1"/>
          </p:cNvPicPr>
          <p:nvPr/>
        </p:nvPicPr>
        <p:blipFill>
          <a:blip r:embed="rId9"/>
          <a:stretch>
            <a:fillRect/>
          </a:stretch>
        </p:blipFill>
        <p:spPr>
          <a:xfrm>
            <a:off x="145193" y="157924"/>
            <a:ext cx="1306758" cy="1839141"/>
          </a:xfrm>
          <a:prstGeom prst="rect">
            <a:avLst/>
          </a:prstGeom>
        </p:spPr>
      </p:pic>
      <p:pic>
        <p:nvPicPr>
          <p:cNvPr id="23" name="Obraz 22">
            <a:extLst>
              <a:ext uri="{FF2B5EF4-FFF2-40B4-BE49-F238E27FC236}">
                <a16:creationId xmlns:a16="http://schemas.microsoft.com/office/drawing/2014/main" id="{55E31753-CF6D-4E01-9640-C1505C2BBB29}"/>
              </a:ext>
            </a:extLst>
          </p:cNvPr>
          <p:cNvPicPr>
            <a:picLocks noChangeAspect="1"/>
          </p:cNvPicPr>
          <p:nvPr/>
        </p:nvPicPr>
        <p:blipFill>
          <a:blip r:embed="rId10"/>
          <a:stretch>
            <a:fillRect/>
          </a:stretch>
        </p:blipFill>
        <p:spPr>
          <a:xfrm>
            <a:off x="1758206" y="154349"/>
            <a:ext cx="1327687" cy="1886505"/>
          </a:xfrm>
          <a:prstGeom prst="rect">
            <a:avLst/>
          </a:prstGeom>
        </p:spPr>
      </p:pic>
      <p:pic>
        <p:nvPicPr>
          <p:cNvPr id="25" name="Obraz 24" descr="Obraz zawierający tekst&#10;&#10;Opis wygenerowany automatycznie">
            <a:extLst>
              <a:ext uri="{FF2B5EF4-FFF2-40B4-BE49-F238E27FC236}">
                <a16:creationId xmlns:a16="http://schemas.microsoft.com/office/drawing/2014/main" id="{9BF68DB0-9AAB-4F79-B451-3D848BCAB904}"/>
              </a:ext>
            </a:extLst>
          </p:cNvPr>
          <p:cNvPicPr>
            <a:picLocks noChangeAspect="1"/>
          </p:cNvPicPr>
          <p:nvPr/>
        </p:nvPicPr>
        <p:blipFill>
          <a:blip r:embed="rId11"/>
          <a:stretch>
            <a:fillRect/>
          </a:stretch>
        </p:blipFill>
        <p:spPr>
          <a:xfrm>
            <a:off x="3418270" y="110561"/>
            <a:ext cx="1609725" cy="2286000"/>
          </a:xfrm>
          <a:prstGeom prst="rect">
            <a:avLst/>
          </a:prstGeom>
        </p:spPr>
      </p:pic>
      <p:pic>
        <p:nvPicPr>
          <p:cNvPr id="27" name="Obraz 26">
            <a:extLst>
              <a:ext uri="{FF2B5EF4-FFF2-40B4-BE49-F238E27FC236}">
                <a16:creationId xmlns:a16="http://schemas.microsoft.com/office/drawing/2014/main" id="{7C00FDB5-87BD-4DED-85E4-2FDE92B95235}"/>
              </a:ext>
            </a:extLst>
          </p:cNvPr>
          <p:cNvPicPr>
            <a:picLocks noChangeAspect="1"/>
          </p:cNvPicPr>
          <p:nvPr/>
        </p:nvPicPr>
        <p:blipFill>
          <a:blip r:embed="rId12"/>
          <a:stretch>
            <a:fillRect/>
          </a:stretch>
        </p:blipFill>
        <p:spPr>
          <a:xfrm>
            <a:off x="10635251" y="1423226"/>
            <a:ext cx="1408380" cy="1830179"/>
          </a:xfrm>
          <a:prstGeom prst="rect">
            <a:avLst/>
          </a:prstGeom>
        </p:spPr>
      </p:pic>
      <p:pic>
        <p:nvPicPr>
          <p:cNvPr id="29" name="Obraz 28">
            <a:extLst>
              <a:ext uri="{FF2B5EF4-FFF2-40B4-BE49-F238E27FC236}">
                <a16:creationId xmlns:a16="http://schemas.microsoft.com/office/drawing/2014/main" id="{C5629603-E7D0-4764-9A0E-B20AD4B1B11E}"/>
              </a:ext>
            </a:extLst>
          </p:cNvPr>
          <p:cNvPicPr>
            <a:picLocks noChangeAspect="1"/>
          </p:cNvPicPr>
          <p:nvPr/>
        </p:nvPicPr>
        <p:blipFill>
          <a:blip r:embed="rId13"/>
          <a:stretch>
            <a:fillRect/>
          </a:stretch>
        </p:blipFill>
        <p:spPr>
          <a:xfrm>
            <a:off x="5472161" y="1367399"/>
            <a:ext cx="2565541" cy="1346909"/>
          </a:xfrm>
          <a:prstGeom prst="rect">
            <a:avLst/>
          </a:prstGeom>
        </p:spPr>
      </p:pic>
      <p:pic>
        <p:nvPicPr>
          <p:cNvPr id="31" name="Obraz 30" descr="Obraz zawierający tekst&#10;&#10;Opis wygenerowany automatycznie">
            <a:extLst>
              <a:ext uri="{FF2B5EF4-FFF2-40B4-BE49-F238E27FC236}">
                <a16:creationId xmlns:a16="http://schemas.microsoft.com/office/drawing/2014/main" id="{4DD29B4C-80F0-43EE-B83B-D454E556BDC4}"/>
              </a:ext>
            </a:extLst>
          </p:cNvPr>
          <p:cNvPicPr>
            <a:picLocks noChangeAspect="1"/>
          </p:cNvPicPr>
          <p:nvPr/>
        </p:nvPicPr>
        <p:blipFill>
          <a:blip r:embed="rId14"/>
          <a:stretch>
            <a:fillRect/>
          </a:stretch>
        </p:blipFill>
        <p:spPr>
          <a:xfrm>
            <a:off x="8563118" y="1419367"/>
            <a:ext cx="1000055" cy="1290393"/>
          </a:xfrm>
          <a:prstGeom prst="rect">
            <a:avLst/>
          </a:prstGeom>
        </p:spPr>
      </p:pic>
    </p:spTree>
    <p:extLst>
      <p:ext uri="{BB962C8B-B14F-4D97-AF65-F5344CB8AC3E}">
        <p14:creationId xmlns:p14="http://schemas.microsoft.com/office/powerpoint/2010/main" val="3537750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BC8B54-EC65-4FDE-8A9B-EE76F480DB92}"/>
              </a:ext>
            </a:extLst>
          </p:cNvPr>
          <p:cNvSpPr>
            <a:spLocks noGrp="1"/>
          </p:cNvSpPr>
          <p:nvPr>
            <p:ph type="title"/>
          </p:nvPr>
        </p:nvSpPr>
        <p:spPr>
          <a:xfrm>
            <a:off x="1141413" y="609600"/>
            <a:ext cx="9905998" cy="837460"/>
          </a:xfrm>
        </p:spPr>
        <p:txBody>
          <a:bodyPr/>
          <a:lstStyle/>
          <a:p>
            <a:pPr algn="r"/>
            <a:r>
              <a:rPr lang="pl-PL" dirty="0">
                <a:solidFill>
                  <a:schemeClr val="accent6"/>
                </a:solidFill>
              </a:rPr>
              <a:t>Zagrożenia i skutki ideologii </a:t>
            </a:r>
            <a:r>
              <a:rPr lang="pl-PL" dirty="0" err="1">
                <a:solidFill>
                  <a:schemeClr val="accent6"/>
                </a:solidFill>
              </a:rPr>
              <a:t>gender</a:t>
            </a:r>
            <a:endParaRPr lang="pl-PL" dirty="0">
              <a:solidFill>
                <a:schemeClr val="accent6"/>
              </a:solidFill>
            </a:endParaRPr>
          </a:p>
        </p:txBody>
      </p:sp>
      <p:sp>
        <p:nvSpPr>
          <p:cNvPr id="3" name="Symbol zastępczy zawartości 2">
            <a:extLst>
              <a:ext uri="{FF2B5EF4-FFF2-40B4-BE49-F238E27FC236}">
                <a16:creationId xmlns:a16="http://schemas.microsoft.com/office/drawing/2014/main" id="{79755E3B-8B8C-4EFC-A8C2-07EFF436E3AF}"/>
              </a:ext>
            </a:extLst>
          </p:cNvPr>
          <p:cNvSpPr>
            <a:spLocks noGrp="1"/>
          </p:cNvSpPr>
          <p:nvPr>
            <p:ph idx="1"/>
          </p:nvPr>
        </p:nvSpPr>
        <p:spPr>
          <a:xfrm>
            <a:off x="1141413" y="1890945"/>
            <a:ext cx="9905998" cy="3900256"/>
          </a:xfrm>
        </p:spPr>
        <p:txBody>
          <a:bodyPr>
            <a:normAutofit fontScale="92500" lnSpcReduction="10000"/>
          </a:bodyPr>
          <a:lstStyle/>
          <a:p>
            <a:r>
              <a:rPr lang="pl-PL" dirty="0"/>
              <a:t>Nigdy w historii nie uczono młodzieży, że wszystkie modele „rodziny”, a więc także homoseksualne, są „równoprawne”</a:t>
            </a:r>
          </a:p>
          <a:p>
            <a:r>
              <a:rPr lang="pl-PL" dirty="0"/>
              <a:t>Nigdy w historii rodzina nie była przedmiotem tak perfidnego ataku ze strony Genderowych rewolucjonistów</a:t>
            </a:r>
          </a:p>
          <a:p>
            <a:r>
              <a:rPr lang="pl-PL" dirty="0"/>
              <a:t>Po kilku dekadach rewolucji seksualnej , dzisiejsze młode pokolenie na zachodzie, coraz częściej wzrasta w rozbitych lub niepewnych siebie rodzinach, w których brak jest miłości i przekonania o nierozerwalności małżeństwa, zmuszane jest do akceptowania dwojga „rodziców” tej samej płci, namawiane przez szkołę i media do wolnej miłości i swobodnego wyboru orientacji seksualnej</a:t>
            </a:r>
          </a:p>
          <a:p>
            <a:r>
              <a:rPr lang="pl-PL" dirty="0"/>
              <a:t>Sięgając do szkół, ideologia </a:t>
            </a:r>
            <a:r>
              <a:rPr lang="pl-PL" dirty="0" err="1"/>
              <a:t>gender</a:t>
            </a:r>
            <a:r>
              <a:rPr lang="pl-PL" dirty="0"/>
              <a:t> podważa kształtującą się dopiero świadomość płciową dzieci, obowiązkowe są lekcje tolerancji dla homoseksualistów, uczy się dzieci walki z homofobią i technik seksualnych, przekonuje się do swobodnego wyboru orientacji seksualnej</a:t>
            </a:r>
          </a:p>
        </p:txBody>
      </p:sp>
    </p:spTree>
    <p:extLst>
      <p:ext uri="{BB962C8B-B14F-4D97-AF65-F5344CB8AC3E}">
        <p14:creationId xmlns:p14="http://schemas.microsoft.com/office/powerpoint/2010/main" val="8513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E609F0-02A4-4140-AD81-716D1C0C2933}"/>
              </a:ext>
            </a:extLst>
          </p:cNvPr>
          <p:cNvSpPr>
            <a:spLocks noGrp="1"/>
          </p:cNvSpPr>
          <p:nvPr>
            <p:ph type="title"/>
          </p:nvPr>
        </p:nvSpPr>
        <p:spPr>
          <a:xfrm>
            <a:off x="8609012" y="268076"/>
            <a:ext cx="2611121" cy="833120"/>
          </a:xfrm>
        </p:spPr>
        <p:txBody>
          <a:bodyPr/>
          <a:lstStyle/>
          <a:p>
            <a:r>
              <a:rPr lang="pl-PL" b="1" u="sng" dirty="0">
                <a:solidFill>
                  <a:schemeClr val="accent6"/>
                </a:solidFill>
              </a:rPr>
              <a:t>początki</a:t>
            </a:r>
          </a:p>
        </p:txBody>
      </p:sp>
      <p:sp>
        <p:nvSpPr>
          <p:cNvPr id="3" name="Symbol zastępczy tekstu 2">
            <a:extLst>
              <a:ext uri="{FF2B5EF4-FFF2-40B4-BE49-F238E27FC236}">
                <a16:creationId xmlns:a16="http://schemas.microsoft.com/office/drawing/2014/main" id="{B480FFF8-C268-4B37-BF29-407AAC5433B9}"/>
              </a:ext>
            </a:extLst>
          </p:cNvPr>
          <p:cNvSpPr>
            <a:spLocks noGrp="1"/>
          </p:cNvSpPr>
          <p:nvPr>
            <p:ph type="body" idx="1"/>
          </p:nvPr>
        </p:nvSpPr>
        <p:spPr>
          <a:xfrm>
            <a:off x="2635910" y="2667000"/>
            <a:ext cx="4588931" cy="576262"/>
          </a:xfrm>
        </p:spPr>
        <p:txBody>
          <a:bodyPr/>
          <a:lstStyle/>
          <a:p>
            <a:pPr algn="just"/>
            <a:r>
              <a:rPr lang="pl-PL" sz="1400" dirty="0">
                <a:latin typeface="Arial Narrow" panose="020B0606020202030204" pitchFamily="34" charset="0"/>
              </a:rPr>
              <a:t>Pra-podstawy kulturowego </a:t>
            </a:r>
            <a:r>
              <a:rPr lang="pl-PL" sz="1400" dirty="0" err="1">
                <a:latin typeface="Arial Narrow" panose="020B0606020202030204" pitchFamily="34" charset="0"/>
              </a:rPr>
              <a:t>genderyzmu</a:t>
            </a:r>
            <a:r>
              <a:rPr lang="pl-PL" sz="1400" dirty="0">
                <a:latin typeface="Arial Narrow" panose="020B0606020202030204" pitchFamily="34" charset="0"/>
              </a:rPr>
              <a:t> stworzyła dwójka antropologów amerykańskich Franz </a:t>
            </a:r>
            <a:r>
              <a:rPr lang="pl-PL" sz="1400" dirty="0" err="1">
                <a:latin typeface="Arial Narrow" panose="020B0606020202030204" pitchFamily="34" charset="0"/>
              </a:rPr>
              <a:t>Boas</a:t>
            </a:r>
            <a:r>
              <a:rPr lang="pl-PL" sz="1400" dirty="0">
                <a:latin typeface="Arial Narrow" panose="020B0606020202030204" pitchFamily="34" charset="0"/>
              </a:rPr>
              <a:t> (1858-1942) i jego uczennica </a:t>
            </a:r>
            <a:r>
              <a:rPr lang="pl-PL" sz="1400" b="1" dirty="0">
                <a:solidFill>
                  <a:schemeClr val="accent6"/>
                </a:solidFill>
                <a:latin typeface="Arial Narrow" panose="020B0606020202030204" pitchFamily="34" charset="0"/>
              </a:rPr>
              <a:t>Margaret Mead</a:t>
            </a:r>
            <a:r>
              <a:rPr lang="pl-PL" sz="1400" dirty="0">
                <a:solidFill>
                  <a:schemeClr val="accent6"/>
                </a:solidFill>
                <a:latin typeface="Arial Narrow" panose="020B0606020202030204" pitchFamily="34" charset="0"/>
              </a:rPr>
              <a:t> </a:t>
            </a:r>
            <a:r>
              <a:rPr lang="pl-PL" sz="1400" dirty="0">
                <a:latin typeface="Arial Narrow" panose="020B0606020202030204" pitchFamily="34" charset="0"/>
              </a:rPr>
              <a:t>(1901-1978). </a:t>
            </a:r>
            <a:r>
              <a:rPr lang="pl-PL" sz="1400" dirty="0" err="1">
                <a:latin typeface="Arial Narrow" panose="020B0606020202030204" pitchFamily="34" charset="0"/>
              </a:rPr>
              <a:t>Boas</a:t>
            </a:r>
            <a:r>
              <a:rPr lang="pl-PL" sz="1400" dirty="0">
                <a:latin typeface="Arial Narrow" panose="020B0606020202030204" pitchFamily="34" charset="0"/>
              </a:rPr>
              <a:t> był przeciwnikiem rodzącej się wówczas </a:t>
            </a:r>
            <a:r>
              <a:rPr lang="pl-PL" sz="1400" dirty="0" err="1">
                <a:latin typeface="Arial Narrow" panose="020B0606020202030204" pitchFamily="34" charset="0"/>
              </a:rPr>
              <a:t>socjaldarwinistycznej</a:t>
            </a:r>
            <a:r>
              <a:rPr lang="pl-PL" sz="1400" dirty="0">
                <a:latin typeface="Arial Narrow" panose="020B0606020202030204" pitchFamily="34" charset="0"/>
              </a:rPr>
              <a:t> eugeniki akcentującej kwestię dziedziczenia patologii i podkreślał znaczenie uwarunkowań kulturowych ludzkiej psychiki. Sformułował on teorię tzw. relatywizmu kulturowego, zgodnie z którą wszystkie kultury rządzą się prawami zrozumiałymi wyłącznie w ich granicach i nie ma podstaw do ich porównywania lub oceny. W tym samym duchu działała Mead, twierdząc: „Chcieliśmy udowodnić, że biologiczne podstawy ludzkiego charakteru mogą się zmieniać w różnych warunkach społecznych”. Rzecz w tym, że „chcieli”.</a:t>
            </a:r>
          </a:p>
        </p:txBody>
      </p:sp>
      <p:pic>
        <p:nvPicPr>
          <p:cNvPr id="8" name="Symbol zastępczy zawartości 7" descr="Obraz zawierający osoba, wewnątrz, zdjęcie, pozujący&#10;&#10;Opis wygenerowany automatycznie">
            <a:extLst>
              <a:ext uri="{FF2B5EF4-FFF2-40B4-BE49-F238E27FC236}">
                <a16:creationId xmlns:a16="http://schemas.microsoft.com/office/drawing/2014/main" id="{6B1345FD-1153-4F48-86A0-8ADBC1F8D297}"/>
              </a:ext>
            </a:extLst>
          </p:cNvPr>
          <p:cNvPicPr>
            <a:picLocks noGrp="1" noChangeAspect="1"/>
          </p:cNvPicPr>
          <p:nvPr>
            <p:ph sz="half" idx="2"/>
          </p:nvPr>
        </p:nvPicPr>
        <p:blipFill>
          <a:blip r:embed="rId2"/>
          <a:stretch>
            <a:fillRect/>
          </a:stretch>
        </p:blipFill>
        <p:spPr>
          <a:xfrm>
            <a:off x="490196" y="488474"/>
            <a:ext cx="2054274" cy="2547937"/>
          </a:xfrm>
        </p:spPr>
      </p:pic>
      <p:sp>
        <p:nvSpPr>
          <p:cNvPr id="5" name="Symbol zastępczy tekstu 4">
            <a:extLst>
              <a:ext uri="{FF2B5EF4-FFF2-40B4-BE49-F238E27FC236}">
                <a16:creationId xmlns:a16="http://schemas.microsoft.com/office/drawing/2014/main" id="{41C023DB-B803-4C0F-9644-B20787F27076}"/>
              </a:ext>
            </a:extLst>
          </p:cNvPr>
          <p:cNvSpPr>
            <a:spLocks noGrp="1"/>
          </p:cNvSpPr>
          <p:nvPr>
            <p:ph type="body" sz="quarter" idx="3"/>
          </p:nvPr>
        </p:nvSpPr>
        <p:spPr>
          <a:xfrm>
            <a:off x="7316281" y="2708378"/>
            <a:ext cx="4604280" cy="576262"/>
          </a:xfrm>
        </p:spPr>
        <p:txBody>
          <a:bodyPr/>
          <a:lstStyle/>
          <a:p>
            <a:pPr algn="just"/>
            <a:r>
              <a:rPr lang="pl-PL" sz="1400" dirty="0">
                <a:latin typeface="Arial Narrow" panose="020B0606020202030204" pitchFamily="34" charset="0"/>
              </a:rPr>
              <a:t>Decydujący i tragiczny wpływ na rozwój teorii </a:t>
            </a:r>
            <a:r>
              <a:rPr lang="pl-PL" sz="1400" dirty="0" err="1">
                <a:latin typeface="Arial Narrow" panose="020B0606020202030204" pitchFamily="34" charset="0"/>
              </a:rPr>
              <a:t>gender</a:t>
            </a:r>
            <a:r>
              <a:rPr lang="pl-PL" sz="1400" dirty="0">
                <a:latin typeface="Arial Narrow" panose="020B0606020202030204" pitchFamily="34" charset="0"/>
              </a:rPr>
              <a:t> miał nowozelandzki seksuolog </a:t>
            </a:r>
            <a:r>
              <a:rPr lang="pl-PL" sz="1400" b="1" dirty="0">
                <a:solidFill>
                  <a:schemeClr val="accent6"/>
                </a:solidFill>
                <a:latin typeface="Arial Narrow" panose="020B0606020202030204" pitchFamily="34" charset="0"/>
              </a:rPr>
              <a:t>John Money</a:t>
            </a:r>
            <a:r>
              <a:rPr lang="pl-PL" sz="1400" dirty="0">
                <a:solidFill>
                  <a:schemeClr val="accent6"/>
                </a:solidFill>
                <a:latin typeface="Arial Narrow" panose="020B0606020202030204" pitchFamily="34" charset="0"/>
              </a:rPr>
              <a:t> </a:t>
            </a:r>
            <a:r>
              <a:rPr lang="pl-PL" sz="1400" dirty="0">
                <a:latin typeface="Arial Narrow" panose="020B0606020202030204" pitchFamily="34" charset="0"/>
              </a:rPr>
              <a:t>(1921-2006). Money był od 1951 r. profesorem psychologii medycznej na Uniwersytecie Johnsa Hopkinsa w Baltimore. W 1955 r. wprowadził pojęcie „</a:t>
            </a:r>
            <a:r>
              <a:rPr lang="pl-PL" sz="1400" dirty="0" err="1">
                <a:latin typeface="Arial Narrow" panose="020B0606020202030204" pitchFamily="34" charset="0"/>
              </a:rPr>
              <a:t>gender</a:t>
            </a:r>
            <a:r>
              <a:rPr lang="pl-PL" sz="1400" dirty="0">
                <a:latin typeface="Arial Narrow" panose="020B0606020202030204" pitchFamily="34" charset="0"/>
              </a:rPr>
              <a:t> role” i „</a:t>
            </a:r>
            <a:r>
              <a:rPr lang="pl-PL" sz="1400" dirty="0" err="1">
                <a:latin typeface="Arial Narrow" panose="020B0606020202030204" pitchFamily="34" charset="0"/>
              </a:rPr>
              <a:t>gender</a:t>
            </a:r>
            <a:r>
              <a:rPr lang="pl-PL" sz="1400" dirty="0">
                <a:latin typeface="Arial Narrow" panose="020B0606020202030204" pitchFamily="34" charset="0"/>
              </a:rPr>
              <a:t> </a:t>
            </a:r>
            <a:r>
              <a:rPr lang="pl-PL" sz="1400" dirty="0" err="1">
                <a:latin typeface="Arial Narrow" panose="020B0606020202030204" pitchFamily="34" charset="0"/>
              </a:rPr>
              <a:t>identity</a:t>
            </a:r>
            <a:r>
              <a:rPr lang="pl-PL" sz="1400" dirty="0">
                <a:latin typeface="Arial Narrow" panose="020B0606020202030204" pitchFamily="34" charset="0"/>
              </a:rPr>
              <a:t>”. Rozwijał również teorię „</a:t>
            </a:r>
            <a:r>
              <a:rPr lang="pl-PL" sz="1400" dirty="0" err="1">
                <a:latin typeface="Arial Narrow" panose="020B0606020202030204" pitchFamily="34" charset="0"/>
              </a:rPr>
              <a:t>bodymind</a:t>
            </a:r>
            <a:r>
              <a:rPr lang="pl-PL" sz="1400" dirty="0">
                <a:latin typeface="Arial Narrow" panose="020B0606020202030204" pitchFamily="34" charset="0"/>
              </a:rPr>
              <a:t>” mającą przezwyciężyć dualizm ciało-dusza i stworzyć nową koncepcję ludzkiej osobowości,  której podstawę stanowi właśnie </a:t>
            </a:r>
            <a:r>
              <a:rPr lang="pl-PL" sz="1400" dirty="0" err="1">
                <a:latin typeface="Arial Narrow" panose="020B0606020202030204" pitchFamily="34" charset="0"/>
              </a:rPr>
              <a:t>gender</a:t>
            </a:r>
            <a:r>
              <a:rPr lang="pl-PL" sz="1400" dirty="0">
                <a:latin typeface="Arial Narrow" panose="020B0606020202030204" pitchFamily="34" charset="0"/>
              </a:rPr>
              <a:t>, a więc płeć kulturowa, a nie biologiczna. Do historii </a:t>
            </a:r>
            <a:r>
              <a:rPr lang="pl-PL" sz="1400" dirty="0" err="1">
                <a:latin typeface="Arial Narrow" panose="020B0606020202030204" pitchFamily="34" charset="0"/>
              </a:rPr>
              <a:t>gender</a:t>
            </a:r>
            <a:r>
              <a:rPr lang="pl-PL" sz="1400" dirty="0">
                <a:latin typeface="Arial Narrow" panose="020B0606020202030204" pitchFamily="34" charset="0"/>
              </a:rPr>
              <a:t> przeszedł Money z innego powodu.</a:t>
            </a:r>
          </a:p>
        </p:txBody>
      </p:sp>
      <p:pic>
        <p:nvPicPr>
          <p:cNvPr id="10" name="Symbol zastępczy zawartości 9" descr="Obraz zawierający mężczyzna, osoba, wewnątrz, trzymający&#10;&#10;Opis wygenerowany automatycznie">
            <a:extLst>
              <a:ext uri="{FF2B5EF4-FFF2-40B4-BE49-F238E27FC236}">
                <a16:creationId xmlns:a16="http://schemas.microsoft.com/office/drawing/2014/main" id="{A681C866-F24F-4CD9-8B27-083E92200490}"/>
              </a:ext>
            </a:extLst>
          </p:cNvPr>
          <p:cNvPicPr>
            <a:picLocks noGrp="1" noChangeAspect="1"/>
          </p:cNvPicPr>
          <p:nvPr>
            <p:ph sz="quarter" idx="4"/>
          </p:nvPr>
        </p:nvPicPr>
        <p:blipFill>
          <a:blip r:embed="rId3"/>
          <a:stretch>
            <a:fillRect/>
          </a:stretch>
        </p:blipFill>
        <p:spPr>
          <a:xfrm>
            <a:off x="9251851" y="3448657"/>
            <a:ext cx="2668710" cy="2894091"/>
          </a:xfrm>
        </p:spPr>
      </p:pic>
      <p:pic>
        <p:nvPicPr>
          <p:cNvPr id="13" name="Obraz 12" descr="Obraz zawierający osoba, wewnątrz, mężczyzna, żywność&#10;&#10;Opis wygenerowany automatycznie">
            <a:extLst>
              <a:ext uri="{FF2B5EF4-FFF2-40B4-BE49-F238E27FC236}">
                <a16:creationId xmlns:a16="http://schemas.microsoft.com/office/drawing/2014/main" id="{C4E3FE57-C8F4-4F49-9372-8F1AA2F308E2}"/>
              </a:ext>
            </a:extLst>
          </p:cNvPr>
          <p:cNvPicPr>
            <a:picLocks noChangeAspect="1"/>
          </p:cNvPicPr>
          <p:nvPr/>
        </p:nvPicPr>
        <p:blipFill>
          <a:blip r:embed="rId4"/>
          <a:stretch>
            <a:fillRect/>
          </a:stretch>
        </p:blipFill>
        <p:spPr>
          <a:xfrm>
            <a:off x="467516" y="3448657"/>
            <a:ext cx="1729757" cy="1336457"/>
          </a:xfrm>
          <a:prstGeom prst="rect">
            <a:avLst/>
          </a:prstGeom>
        </p:spPr>
      </p:pic>
      <p:sp>
        <p:nvSpPr>
          <p:cNvPr id="11" name="pole tekstowe 10">
            <a:extLst>
              <a:ext uri="{FF2B5EF4-FFF2-40B4-BE49-F238E27FC236}">
                <a16:creationId xmlns:a16="http://schemas.microsoft.com/office/drawing/2014/main" id="{FD297B12-CFF7-4671-9CA9-393AFC986004}"/>
              </a:ext>
            </a:extLst>
          </p:cNvPr>
          <p:cNvSpPr txBox="1"/>
          <p:nvPr/>
        </p:nvSpPr>
        <p:spPr>
          <a:xfrm>
            <a:off x="2319503" y="3348692"/>
            <a:ext cx="6804332" cy="1600438"/>
          </a:xfrm>
          <a:prstGeom prst="rect">
            <a:avLst/>
          </a:prstGeom>
          <a:noFill/>
        </p:spPr>
        <p:txBody>
          <a:bodyPr wrap="square" rtlCol="0">
            <a:spAutoFit/>
          </a:bodyPr>
          <a:lstStyle/>
          <a:p>
            <a:pPr algn="just"/>
            <a:r>
              <a:rPr lang="pl-PL" sz="1400" dirty="0">
                <a:latin typeface="Arial Narrow" panose="020B0606020202030204" pitchFamily="34" charset="0"/>
              </a:rPr>
              <a:t>W 1966 r. do </a:t>
            </a:r>
            <a:r>
              <a:rPr lang="pl-PL" sz="1400" dirty="0" err="1">
                <a:latin typeface="Arial Narrow" panose="020B0606020202030204" pitchFamily="34" charset="0"/>
              </a:rPr>
              <a:t>Moneya</a:t>
            </a:r>
            <a:r>
              <a:rPr lang="pl-PL" sz="1400" dirty="0">
                <a:latin typeface="Arial Narrow" panose="020B0606020202030204" pitchFamily="34" charset="0"/>
              </a:rPr>
              <a:t> zgłosili się rodzice 8-miesięcznych braci bliźniaków, z których jeden został podczas zabiegu obrzezania pozbawiony penisa. Za namową </a:t>
            </a:r>
            <a:r>
              <a:rPr lang="pl-PL" sz="1400" dirty="0" err="1">
                <a:latin typeface="Arial Narrow" panose="020B0606020202030204" pitchFamily="34" charset="0"/>
              </a:rPr>
              <a:t>Moneya</a:t>
            </a:r>
            <a:r>
              <a:rPr lang="pl-PL" sz="1400" dirty="0">
                <a:latin typeface="Arial Narrow" panose="020B0606020202030204" pitchFamily="34" charset="0"/>
              </a:rPr>
              <a:t> kilka miesięcy później okaleczonego już chłopca (Davida) pozbawiono operacyjnie jąder, nadano mu żeńskie imię (Brenda) i przez następne lata wychowywano jako dziewczynkę. W tym czasie Money poddał chłopca (?) długotrwałej kuracji hormonalnej, szeregowi operacji chirurgicznej zmiany płci i prowadził „badania” z udziałem drugiego, normalnie rozwijającego się bliźniaka. Wyniki badań publikował jako potwierdzenie własnej teorii </a:t>
            </a:r>
            <a:r>
              <a:rPr lang="pl-PL" sz="1400" dirty="0" err="1">
                <a:latin typeface="Arial Narrow" panose="020B0606020202030204" pitchFamily="34" charset="0"/>
              </a:rPr>
              <a:t>gender</a:t>
            </a:r>
            <a:r>
              <a:rPr lang="pl-PL" sz="1400" dirty="0">
                <a:latin typeface="Arial Narrow" panose="020B0606020202030204" pitchFamily="34" charset="0"/>
              </a:rPr>
              <a:t> role.</a:t>
            </a:r>
          </a:p>
        </p:txBody>
      </p:sp>
      <p:sp>
        <p:nvSpPr>
          <p:cNvPr id="14" name="pole tekstowe 13">
            <a:extLst>
              <a:ext uri="{FF2B5EF4-FFF2-40B4-BE49-F238E27FC236}">
                <a16:creationId xmlns:a16="http://schemas.microsoft.com/office/drawing/2014/main" id="{5613259F-DEB6-485A-B663-6216077BF2E0}"/>
              </a:ext>
            </a:extLst>
          </p:cNvPr>
          <p:cNvSpPr txBox="1"/>
          <p:nvPr/>
        </p:nvSpPr>
        <p:spPr>
          <a:xfrm>
            <a:off x="286397" y="4891822"/>
            <a:ext cx="8837438" cy="2031325"/>
          </a:xfrm>
          <a:prstGeom prst="rect">
            <a:avLst/>
          </a:prstGeom>
          <a:noFill/>
        </p:spPr>
        <p:txBody>
          <a:bodyPr wrap="square" rtlCol="0">
            <a:spAutoFit/>
          </a:bodyPr>
          <a:lstStyle/>
          <a:p>
            <a:pPr algn="just"/>
            <a:r>
              <a:rPr lang="pl-PL" sz="1400" dirty="0">
                <a:latin typeface="Arial Narrow" panose="020B0606020202030204" pitchFamily="34" charset="0"/>
              </a:rPr>
              <a:t>W wieku 13 lat popadający w coraz głębszą depresję Dawid/Brenda chciał popełnić samobójstwo i dopiero wtedy zrozpaczeni rodzice powiedzieli dziecku prawdę. Chłopak na własne żądanie powrócił do oryginalnego imienia i poddał się kontr-kuracji hormonalnej i chirurgicznej. W 1990 r. ożenił się i adoptował dzieci swojej żony.  W 1997 r. Dawid zgodził się na upublicznienie swojej historii. W 2000 r. opublikowana została książka pt. „As Nature </a:t>
            </a:r>
            <a:r>
              <a:rPr lang="pl-PL" sz="1400" dirty="0" err="1">
                <a:latin typeface="Arial Narrow" panose="020B0606020202030204" pitchFamily="34" charset="0"/>
              </a:rPr>
              <a:t>Made</a:t>
            </a:r>
            <a:r>
              <a:rPr lang="pl-PL" sz="1400" dirty="0">
                <a:latin typeface="Arial Narrow" panose="020B0606020202030204" pitchFamily="34" charset="0"/>
              </a:rPr>
              <a:t> </a:t>
            </a:r>
            <a:r>
              <a:rPr lang="pl-PL" sz="1400" dirty="0" err="1">
                <a:latin typeface="Arial Narrow" panose="020B0606020202030204" pitchFamily="34" charset="0"/>
              </a:rPr>
              <a:t>Him</a:t>
            </a:r>
            <a:r>
              <a:rPr lang="pl-PL" sz="1400" dirty="0">
                <a:latin typeface="Arial Narrow" panose="020B0606020202030204" pitchFamily="34" charset="0"/>
              </a:rPr>
              <a:t>: The Boy </a:t>
            </a:r>
            <a:r>
              <a:rPr lang="pl-PL" sz="1400" dirty="0" err="1">
                <a:latin typeface="Arial Narrow" panose="020B0606020202030204" pitchFamily="34" charset="0"/>
              </a:rPr>
              <a:t>Who</a:t>
            </a:r>
            <a:r>
              <a:rPr lang="pl-PL" sz="1400" dirty="0">
                <a:latin typeface="Arial Narrow" panose="020B0606020202030204" pitchFamily="34" charset="0"/>
              </a:rPr>
              <a:t> Was </a:t>
            </a:r>
            <a:r>
              <a:rPr lang="pl-PL" sz="1400" dirty="0" err="1">
                <a:latin typeface="Arial Narrow" panose="020B0606020202030204" pitchFamily="34" charset="0"/>
              </a:rPr>
              <a:t>Raised</a:t>
            </a:r>
            <a:r>
              <a:rPr lang="pl-PL" sz="1400" dirty="0">
                <a:latin typeface="Arial Narrow" panose="020B0606020202030204" pitchFamily="34" charset="0"/>
              </a:rPr>
              <a:t> as a Girl”. Również w 2000 r. BBC pokazało film przedstawiający tę historię. Z zachowanych wspomnień obydwu braci wynika, że gdy mieli ok. 5-7 lat, Money zmuszał ich do seksualnych zabaw polegających na próbach stosunku między „Brendą” i jej bratem i eksperymenty te fotografował. W 2002 r. cierpiący na schizofrenię brat Davida zmarł od przedawkowania leków. W 2004 r. samobójstwo popełnił Dawid. Czy śmierć brata Dawida była również samobójstwem, nie wiadomo. Nie wiadomo również, w jakim stopniu jego „schizofrenia” była wynikiem koszmarnych eksperymentów Johna </a:t>
            </a:r>
            <a:r>
              <a:rPr lang="pl-PL" sz="1400" dirty="0" err="1">
                <a:latin typeface="Arial Narrow" panose="020B0606020202030204" pitchFamily="34" charset="0"/>
              </a:rPr>
              <a:t>Moneya</a:t>
            </a:r>
            <a:r>
              <a:rPr lang="pl-PL" sz="1400" dirty="0">
                <a:latin typeface="Arial Narrow" panose="020B0606020202030204" pitchFamily="34" charset="0"/>
              </a:rPr>
              <a:t>, klasyka </a:t>
            </a:r>
            <a:r>
              <a:rPr lang="pl-PL" sz="1400" dirty="0" err="1">
                <a:latin typeface="Arial Narrow" panose="020B0606020202030204" pitchFamily="34" charset="0"/>
              </a:rPr>
              <a:t>genderologii</a:t>
            </a:r>
            <a:r>
              <a:rPr lang="pl-PL" sz="1400" dirty="0">
                <a:latin typeface="Arial Narrow" panose="020B0606020202030204" pitchFamily="34" charset="0"/>
              </a:rPr>
              <a:t>.</a:t>
            </a:r>
            <a:endParaRPr lang="pl-PL" sz="1400" dirty="0"/>
          </a:p>
        </p:txBody>
      </p:sp>
    </p:spTree>
    <p:extLst>
      <p:ext uri="{BB962C8B-B14F-4D97-AF65-F5344CB8AC3E}">
        <p14:creationId xmlns:p14="http://schemas.microsoft.com/office/powerpoint/2010/main" val="131881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E4E6DB70-6BFD-4E33-ABA7-748D9F9D54BB}"/>
              </a:ext>
            </a:extLst>
          </p:cNvPr>
          <p:cNvSpPr>
            <a:spLocks noGrp="1"/>
          </p:cNvSpPr>
          <p:nvPr>
            <p:ph type="title"/>
          </p:nvPr>
        </p:nvSpPr>
        <p:spPr>
          <a:xfrm>
            <a:off x="749525" y="296454"/>
            <a:ext cx="3549121" cy="607423"/>
          </a:xfrm>
        </p:spPr>
        <p:txBody>
          <a:bodyPr/>
          <a:lstStyle/>
          <a:p>
            <a:r>
              <a:rPr lang="pl-PL" b="1" u="sng" dirty="0">
                <a:solidFill>
                  <a:schemeClr val="accent6"/>
                </a:solidFill>
              </a:rPr>
              <a:t>Istota sporu</a:t>
            </a:r>
          </a:p>
        </p:txBody>
      </p:sp>
      <p:pic>
        <p:nvPicPr>
          <p:cNvPr id="11" name="Symbol zastępczy zawartości 10" descr="Obraz zawierający osoba, zewnętrzne, siedzi, kobieta&#10;&#10;Opis wygenerowany automatycznie">
            <a:extLst>
              <a:ext uri="{FF2B5EF4-FFF2-40B4-BE49-F238E27FC236}">
                <a16:creationId xmlns:a16="http://schemas.microsoft.com/office/drawing/2014/main" id="{1EDDE745-1B9A-4EDA-B4A7-B980C38BEF6E}"/>
              </a:ext>
            </a:extLst>
          </p:cNvPr>
          <p:cNvPicPr>
            <a:picLocks noGrp="1" noChangeAspect="1"/>
          </p:cNvPicPr>
          <p:nvPr>
            <p:ph idx="1"/>
          </p:nvPr>
        </p:nvPicPr>
        <p:blipFill>
          <a:blip r:embed="rId2"/>
          <a:stretch>
            <a:fillRect/>
          </a:stretch>
        </p:blipFill>
        <p:spPr>
          <a:xfrm>
            <a:off x="6868024" y="298450"/>
            <a:ext cx="5080000" cy="3975100"/>
          </a:xfrm>
        </p:spPr>
      </p:pic>
      <p:sp>
        <p:nvSpPr>
          <p:cNvPr id="9" name="Symbol zastępczy tekstu 8">
            <a:extLst>
              <a:ext uri="{FF2B5EF4-FFF2-40B4-BE49-F238E27FC236}">
                <a16:creationId xmlns:a16="http://schemas.microsoft.com/office/drawing/2014/main" id="{31896373-E589-4594-8018-D7163639BFCB}"/>
              </a:ext>
            </a:extLst>
          </p:cNvPr>
          <p:cNvSpPr>
            <a:spLocks noGrp="1"/>
          </p:cNvSpPr>
          <p:nvPr>
            <p:ph type="body" sz="half" idx="2"/>
          </p:nvPr>
        </p:nvSpPr>
        <p:spPr>
          <a:xfrm>
            <a:off x="658085" y="1090748"/>
            <a:ext cx="5912532" cy="1828800"/>
          </a:xfrm>
        </p:spPr>
        <p:txBody>
          <a:bodyPr>
            <a:normAutofit/>
          </a:bodyPr>
          <a:lstStyle/>
          <a:p>
            <a:pPr algn="just"/>
            <a:r>
              <a:rPr lang="pl-PL" dirty="0">
                <a:latin typeface="Arial Narrow" panose="020B0606020202030204" pitchFamily="34" charset="0"/>
              </a:rPr>
              <a:t>Do czego sprowadza się teoria </a:t>
            </a:r>
            <a:r>
              <a:rPr lang="pl-PL" dirty="0" err="1">
                <a:latin typeface="Arial Narrow" panose="020B0606020202030204" pitchFamily="34" charset="0"/>
              </a:rPr>
              <a:t>genderyzmu</a:t>
            </a:r>
            <a:r>
              <a:rPr lang="pl-PL" dirty="0">
                <a:latin typeface="Arial Narrow" panose="020B0606020202030204" pitchFamily="34" charset="0"/>
              </a:rPr>
              <a:t>? Do tego, że - z wyjątkiem techniki zapłodnienia i rodzenia dzieci - nie ma żadnych biologicznych uwarunkowań określających odmienność ról społecznych wypełnianych w społeczeństwie przez osoby mające różną płeć biologiczną. Jednym słowem – rozróżnienie męskości i kobiecości jest sztucznym tworem kultury, a jego celem jest poddanie kobiety dominacji mężczyzny.</a:t>
            </a:r>
          </a:p>
        </p:txBody>
      </p:sp>
      <p:sp>
        <p:nvSpPr>
          <p:cNvPr id="12" name="pole tekstowe 11">
            <a:extLst>
              <a:ext uri="{FF2B5EF4-FFF2-40B4-BE49-F238E27FC236}">
                <a16:creationId xmlns:a16="http://schemas.microsoft.com/office/drawing/2014/main" id="{7568C136-BA03-44E0-B04D-54DE6C0ADCB3}"/>
              </a:ext>
            </a:extLst>
          </p:cNvPr>
          <p:cNvSpPr txBox="1"/>
          <p:nvPr/>
        </p:nvSpPr>
        <p:spPr>
          <a:xfrm>
            <a:off x="749525" y="3108960"/>
            <a:ext cx="5821092" cy="1477328"/>
          </a:xfrm>
          <a:prstGeom prst="rect">
            <a:avLst/>
          </a:prstGeom>
          <a:noFill/>
        </p:spPr>
        <p:txBody>
          <a:bodyPr wrap="square" rtlCol="0">
            <a:spAutoFit/>
          </a:bodyPr>
          <a:lstStyle/>
          <a:p>
            <a:pPr algn="just"/>
            <a:r>
              <a:rPr lang="pl-PL" b="1" dirty="0">
                <a:latin typeface="Arial Narrow" panose="020B0606020202030204" pitchFamily="34" charset="0"/>
              </a:rPr>
              <a:t>Kibuc</a:t>
            </a:r>
            <a:r>
              <a:rPr lang="pl-PL" dirty="0">
                <a:latin typeface="Arial Narrow" panose="020B0606020202030204" pitchFamily="34" charset="0"/>
              </a:rPr>
              <a:t> to samowystarczalna wspólnota żydowska prowadząca samodzielną działalność gospodarczą. Ruch kibucowy był wynikiem ruchu syjonistycznego i zaczął się na początku XX wieku, ale zorganizowana formę przyjął w 1927 r. Najstarszy kibuc powstał w 1909 r. w Galilei i liczył 12 kibucników.</a:t>
            </a:r>
          </a:p>
        </p:txBody>
      </p:sp>
      <p:sp>
        <p:nvSpPr>
          <p:cNvPr id="13" name="pole tekstowe 12">
            <a:extLst>
              <a:ext uri="{FF2B5EF4-FFF2-40B4-BE49-F238E27FC236}">
                <a16:creationId xmlns:a16="http://schemas.microsoft.com/office/drawing/2014/main" id="{D22C9FC0-49E0-4CBB-AF7D-FA24AA5C220A}"/>
              </a:ext>
            </a:extLst>
          </p:cNvPr>
          <p:cNvSpPr txBox="1"/>
          <p:nvPr/>
        </p:nvSpPr>
        <p:spPr>
          <a:xfrm>
            <a:off x="749525" y="4558937"/>
            <a:ext cx="11198499" cy="2031325"/>
          </a:xfrm>
          <a:prstGeom prst="rect">
            <a:avLst/>
          </a:prstGeom>
          <a:noFill/>
        </p:spPr>
        <p:txBody>
          <a:bodyPr wrap="square" rtlCol="0">
            <a:spAutoFit/>
          </a:bodyPr>
          <a:lstStyle/>
          <a:p>
            <a:pPr algn="just"/>
            <a:r>
              <a:rPr lang="pl-PL" dirty="0">
                <a:latin typeface="Arial Narrow" panose="020B0606020202030204" pitchFamily="34" charset="0"/>
              </a:rPr>
              <a:t>O fenomenie kibuców zdecydowały założenia ideologiczne. Z jednej strony określiła je równościowa idea syjonizmu socjalistycznego, z drugiej dążenie do przełamania schematu tradycyjnej, patriarchalnej rodziny typowej dla wschodnioeuropejskiego sztetl, z których pochodzili izraelscy imigranci. W rezultacie typowy kibuc był </a:t>
            </a:r>
            <a:r>
              <a:rPr lang="pl-PL" dirty="0" err="1">
                <a:latin typeface="Arial Narrow" panose="020B0606020202030204" pitchFamily="34" charset="0"/>
              </a:rPr>
              <a:t>anarcho</a:t>
            </a:r>
            <a:r>
              <a:rPr lang="pl-PL" dirty="0">
                <a:latin typeface="Arial Narrow" panose="020B0606020202030204" pitchFamily="34" charset="0"/>
              </a:rPr>
              <a:t>-komunistyczną wspólnotą, której uczestnicy mieli równe prawa i obowiązki, nie istniała w nich własność prywatna, pieniądz ani indywidualne wynagrodzenie za pracę, wszelkie istotne decyzje podejmowano kolektywnie na walnych zgromadzeniach, a wszelkie funkcje sprawowano rotacyjnie. Równość, wspólność, podporządkowanie jednostki interesowi wspólnoty to podstawa funkcjonowania kibucu</a:t>
            </a:r>
          </a:p>
        </p:txBody>
      </p:sp>
    </p:spTree>
    <p:extLst>
      <p:ext uri="{BB962C8B-B14F-4D97-AF65-F5344CB8AC3E}">
        <p14:creationId xmlns:p14="http://schemas.microsoft.com/office/powerpoint/2010/main" val="162849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B49ED6-2CFD-4782-95BF-47363F9E7E03}"/>
              </a:ext>
            </a:extLst>
          </p:cNvPr>
          <p:cNvSpPr>
            <a:spLocks noGrp="1"/>
          </p:cNvSpPr>
          <p:nvPr>
            <p:ph type="title"/>
          </p:nvPr>
        </p:nvSpPr>
        <p:spPr>
          <a:xfrm>
            <a:off x="3487782" y="420188"/>
            <a:ext cx="8490858" cy="1905000"/>
          </a:xfrm>
        </p:spPr>
        <p:txBody>
          <a:bodyPr>
            <a:normAutofit/>
          </a:bodyPr>
          <a:lstStyle/>
          <a:p>
            <a:pPr algn="just"/>
            <a:r>
              <a:rPr lang="pl-PL" sz="1400" dirty="0">
                <a:latin typeface="Arial Narrow" panose="020B0606020202030204" pitchFamily="34" charset="0"/>
              </a:rPr>
              <a:t>najsłynniejszym badaczem społeczności kibucowych jest amerykański antropolog kultury </a:t>
            </a:r>
            <a:r>
              <a:rPr lang="pl-PL" sz="1400" b="1" dirty="0" err="1">
                <a:solidFill>
                  <a:schemeClr val="accent6"/>
                </a:solidFill>
                <a:latin typeface="Arial Narrow" panose="020B0606020202030204" pitchFamily="34" charset="0"/>
              </a:rPr>
              <a:t>Melford</a:t>
            </a:r>
            <a:r>
              <a:rPr lang="pl-PL" sz="1400" b="1" dirty="0">
                <a:solidFill>
                  <a:schemeClr val="accent6"/>
                </a:solidFill>
                <a:latin typeface="Arial Narrow" panose="020B0606020202030204" pitchFamily="34" charset="0"/>
              </a:rPr>
              <a:t> Spiro</a:t>
            </a:r>
            <a:r>
              <a:rPr lang="pl-PL" sz="1400" dirty="0">
                <a:latin typeface="Arial Narrow" panose="020B0606020202030204" pitchFamily="34" charset="0"/>
              </a:rPr>
              <a:t>, członek </a:t>
            </a:r>
            <a:r>
              <a:rPr lang="pl-PL" sz="1400" dirty="0" err="1">
                <a:latin typeface="Arial Narrow" panose="020B0606020202030204" pitchFamily="34" charset="0"/>
              </a:rPr>
              <a:t>National</a:t>
            </a:r>
            <a:r>
              <a:rPr lang="pl-PL" sz="1400" dirty="0">
                <a:latin typeface="Arial Narrow" panose="020B0606020202030204" pitchFamily="34" charset="0"/>
              </a:rPr>
              <a:t> </a:t>
            </a:r>
            <a:r>
              <a:rPr lang="pl-PL" sz="1400" dirty="0" err="1">
                <a:latin typeface="Arial Narrow" panose="020B0606020202030204" pitchFamily="34" charset="0"/>
              </a:rPr>
              <a:t>Academy</a:t>
            </a:r>
            <a:r>
              <a:rPr lang="pl-PL" sz="1400" dirty="0">
                <a:latin typeface="Arial Narrow" panose="020B0606020202030204" pitchFamily="34" charset="0"/>
              </a:rPr>
              <a:t> of </a:t>
            </a:r>
            <a:r>
              <a:rPr lang="pl-PL" sz="1400" dirty="0" err="1">
                <a:latin typeface="Arial Narrow" panose="020B0606020202030204" pitchFamily="34" charset="0"/>
              </a:rPr>
              <a:t>Sciences</a:t>
            </a:r>
            <a:r>
              <a:rPr lang="pl-PL" sz="1400" dirty="0">
                <a:latin typeface="Arial Narrow" panose="020B0606020202030204" pitchFamily="34" charset="0"/>
              </a:rPr>
              <a:t> i American </a:t>
            </a:r>
            <a:r>
              <a:rPr lang="pl-PL" sz="1400" dirty="0" err="1">
                <a:latin typeface="Arial Narrow" panose="020B0606020202030204" pitchFamily="34" charset="0"/>
              </a:rPr>
              <a:t>Academy</a:t>
            </a:r>
            <a:r>
              <a:rPr lang="pl-PL" sz="1400" dirty="0">
                <a:latin typeface="Arial Narrow" panose="020B0606020202030204" pitchFamily="34" charset="0"/>
              </a:rPr>
              <a:t> of </a:t>
            </a:r>
            <a:r>
              <a:rPr lang="pl-PL" sz="1400" dirty="0" err="1">
                <a:latin typeface="Arial Narrow" panose="020B0606020202030204" pitchFamily="34" charset="0"/>
              </a:rPr>
              <a:t>Arts</a:t>
            </a:r>
            <a:r>
              <a:rPr lang="pl-PL" sz="1400" dirty="0">
                <a:latin typeface="Arial Narrow" panose="020B0606020202030204" pitchFamily="34" charset="0"/>
              </a:rPr>
              <a:t> and </a:t>
            </a:r>
            <a:r>
              <a:rPr lang="pl-PL" sz="1400" dirty="0" err="1">
                <a:latin typeface="Arial Narrow" panose="020B0606020202030204" pitchFamily="34" charset="0"/>
              </a:rPr>
              <a:t>Sciences</a:t>
            </a:r>
            <a:r>
              <a:rPr lang="pl-PL" sz="1400" dirty="0">
                <a:latin typeface="Arial Narrow" panose="020B0606020202030204" pitchFamily="34" charset="0"/>
              </a:rPr>
              <a:t>, prezes American </a:t>
            </a:r>
            <a:r>
              <a:rPr lang="pl-PL" sz="1400" dirty="0" err="1">
                <a:latin typeface="Arial Narrow" panose="020B0606020202030204" pitchFamily="34" charset="0"/>
              </a:rPr>
              <a:t>Ethnological</a:t>
            </a:r>
            <a:r>
              <a:rPr lang="pl-PL" sz="1400" dirty="0">
                <a:latin typeface="Arial Narrow" panose="020B0606020202030204" pitchFamily="34" charset="0"/>
              </a:rPr>
              <a:t> </a:t>
            </a:r>
            <a:r>
              <a:rPr lang="pl-PL" sz="1400" dirty="0" err="1">
                <a:latin typeface="Arial Narrow" panose="020B0606020202030204" pitchFamily="34" charset="0"/>
              </a:rPr>
              <a:t>Society</a:t>
            </a:r>
            <a:r>
              <a:rPr lang="pl-PL" sz="1400" dirty="0">
                <a:latin typeface="Arial Narrow" panose="020B0606020202030204" pitchFamily="34" charset="0"/>
              </a:rPr>
              <a:t> i </a:t>
            </a:r>
            <a:r>
              <a:rPr lang="pl-PL" sz="1400" dirty="0" err="1">
                <a:latin typeface="Arial Narrow" panose="020B0606020202030204" pitchFamily="34" charset="0"/>
              </a:rPr>
              <a:t>Society</a:t>
            </a:r>
            <a:r>
              <a:rPr lang="pl-PL" sz="1400" dirty="0">
                <a:latin typeface="Arial Narrow" panose="020B0606020202030204" pitchFamily="34" charset="0"/>
              </a:rPr>
              <a:t> for </a:t>
            </a:r>
            <a:r>
              <a:rPr lang="pl-PL" sz="1400" dirty="0" err="1">
                <a:latin typeface="Arial Narrow" panose="020B0606020202030204" pitchFamily="34" charset="0"/>
              </a:rPr>
              <a:t>Psychological</a:t>
            </a:r>
            <a:r>
              <a:rPr lang="pl-PL" sz="1400" dirty="0">
                <a:latin typeface="Arial Narrow" panose="020B0606020202030204" pitchFamily="34" charset="0"/>
              </a:rPr>
              <a:t> </a:t>
            </a:r>
            <a:r>
              <a:rPr lang="pl-PL" sz="1400" dirty="0" err="1">
                <a:latin typeface="Arial Narrow" panose="020B0606020202030204" pitchFamily="34" charset="0"/>
              </a:rPr>
              <a:t>Anthropology</a:t>
            </a:r>
            <a:r>
              <a:rPr lang="pl-PL" sz="1400" dirty="0">
                <a:latin typeface="Arial Narrow" panose="020B0606020202030204" pitchFamily="34" charset="0"/>
              </a:rPr>
              <a:t>. Spiro przeprowadził w latach 1951-1975 badania w kibucach założonych i opisanych na początku lat 20-tych, a ich wyniki opublikował m.in. w książkach pt. „</a:t>
            </a:r>
            <a:r>
              <a:rPr lang="pl-PL" sz="1400" dirty="0" err="1">
                <a:latin typeface="Arial Narrow" panose="020B0606020202030204" pitchFamily="34" charset="0"/>
              </a:rPr>
              <a:t>Gender</a:t>
            </a:r>
            <a:r>
              <a:rPr lang="pl-PL" sz="1400" dirty="0">
                <a:latin typeface="Arial Narrow" panose="020B0606020202030204" pitchFamily="34" charset="0"/>
              </a:rPr>
              <a:t> and </a:t>
            </a:r>
            <a:r>
              <a:rPr lang="pl-PL" sz="1400" dirty="0" err="1">
                <a:latin typeface="Arial Narrow" panose="020B0606020202030204" pitchFamily="34" charset="0"/>
              </a:rPr>
              <a:t>Society</a:t>
            </a:r>
            <a:r>
              <a:rPr lang="pl-PL" sz="1400" dirty="0">
                <a:latin typeface="Arial Narrow" panose="020B0606020202030204" pitchFamily="34" charset="0"/>
              </a:rPr>
              <a:t>” z 1979 r. i „</a:t>
            </a:r>
            <a:r>
              <a:rPr lang="pl-PL" sz="1400" dirty="0" err="1">
                <a:latin typeface="Arial Narrow" panose="020B0606020202030204" pitchFamily="34" charset="0"/>
              </a:rPr>
              <a:t>Gender</a:t>
            </a:r>
            <a:r>
              <a:rPr lang="pl-PL" sz="1400" dirty="0">
                <a:latin typeface="Arial Narrow" panose="020B0606020202030204" pitchFamily="34" charset="0"/>
              </a:rPr>
              <a:t> and </a:t>
            </a:r>
            <a:r>
              <a:rPr lang="pl-PL" sz="1400" dirty="0" err="1">
                <a:latin typeface="Arial Narrow" panose="020B0606020202030204" pitchFamily="34" charset="0"/>
              </a:rPr>
              <a:t>Culture</a:t>
            </a:r>
            <a:r>
              <a:rPr lang="pl-PL" sz="1400" dirty="0">
                <a:latin typeface="Arial Narrow" panose="020B0606020202030204" pitchFamily="34" charset="0"/>
              </a:rPr>
              <a:t>: </a:t>
            </a:r>
            <a:r>
              <a:rPr lang="pl-PL" sz="1400" dirty="0" err="1">
                <a:latin typeface="Arial Narrow" panose="020B0606020202030204" pitchFamily="34" charset="0"/>
              </a:rPr>
              <a:t>Kibbutz</a:t>
            </a:r>
            <a:r>
              <a:rPr lang="pl-PL" sz="1400" dirty="0">
                <a:latin typeface="Arial Narrow" panose="020B0606020202030204" pitchFamily="34" charset="0"/>
              </a:rPr>
              <a:t> </a:t>
            </a:r>
            <a:r>
              <a:rPr lang="pl-PL" sz="1400" dirty="0" err="1">
                <a:latin typeface="Arial Narrow" panose="020B0606020202030204" pitchFamily="34" charset="0"/>
              </a:rPr>
              <a:t>Women</a:t>
            </a:r>
            <a:r>
              <a:rPr lang="pl-PL" sz="1400" dirty="0">
                <a:latin typeface="Arial Narrow" panose="020B0606020202030204" pitchFamily="34" charset="0"/>
              </a:rPr>
              <a:t> </a:t>
            </a:r>
            <a:r>
              <a:rPr lang="pl-PL" sz="1400" dirty="0" err="1">
                <a:latin typeface="Arial Narrow" panose="020B0606020202030204" pitchFamily="34" charset="0"/>
              </a:rPr>
              <a:t>Revisited</a:t>
            </a:r>
            <a:r>
              <a:rPr lang="pl-PL" sz="1400" dirty="0">
                <a:latin typeface="Arial Narrow" panose="020B0606020202030204" pitchFamily="34" charset="0"/>
              </a:rPr>
              <a:t>” z 1995r. Są one o tyle cenne i wiarygodne, że opisują procesy zachodzące w normalnie funkcjonujących wspólnotach, a nie w grupach zestawionych w celach badawczych.</a:t>
            </a:r>
          </a:p>
        </p:txBody>
      </p:sp>
      <p:pic>
        <p:nvPicPr>
          <p:cNvPr id="6" name="Symbol zastępczy zawartości 5" descr="Obraz zawierający osoba, mężczyzna, wewnątrz, siedzi&#10;&#10;Opis wygenerowany automatycznie">
            <a:extLst>
              <a:ext uri="{FF2B5EF4-FFF2-40B4-BE49-F238E27FC236}">
                <a16:creationId xmlns:a16="http://schemas.microsoft.com/office/drawing/2014/main" id="{4BC48D20-F155-4D76-9BB6-275FCCC8C774}"/>
              </a:ext>
            </a:extLst>
          </p:cNvPr>
          <p:cNvPicPr>
            <a:picLocks noGrp="1" noChangeAspect="1"/>
          </p:cNvPicPr>
          <p:nvPr>
            <p:ph sz="half" idx="1"/>
          </p:nvPr>
        </p:nvPicPr>
        <p:blipFill>
          <a:blip r:embed="rId2"/>
          <a:stretch>
            <a:fillRect/>
          </a:stretch>
        </p:blipFill>
        <p:spPr>
          <a:xfrm>
            <a:off x="639107" y="420188"/>
            <a:ext cx="2746326" cy="3124200"/>
          </a:xfrm>
        </p:spPr>
      </p:pic>
      <p:sp>
        <p:nvSpPr>
          <p:cNvPr id="4" name="Symbol zastępczy zawartości 3">
            <a:extLst>
              <a:ext uri="{FF2B5EF4-FFF2-40B4-BE49-F238E27FC236}">
                <a16:creationId xmlns:a16="http://schemas.microsoft.com/office/drawing/2014/main" id="{E36C9D17-3A56-49C0-920F-4DBC6EA3723F}"/>
              </a:ext>
            </a:extLst>
          </p:cNvPr>
          <p:cNvSpPr>
            <a:spLocks noGrp="1"/>
          </p:cNvSpPr>
          <p:nvPr>
            <p:ph sz="half" idx="2"/>
          </p:nvPr>
        </p:nvSpPr>
        <p:spPr>
          <a:xfrm>
            <a:off x="3605348" y="2418805"/>
            <a:ext cx="8255725" cy="1291046"/>
          </a:xfrm>
        </p:spPr>
        <p:txBody>
          <a:bodyPr/>
          <a:lstStyle/>
          <a:p>
            <a:pPr marL="0" indent="0" algn="just">
              <a:buNone/>
            </a:pPr>
            <a:r>
              <a:rPr lang="pl-PL" dirty="0">
                <a:latin typeface="Arial Narrow" panose="020B0606020202030204" pitchFamily="34" charset="0"/>
              </a:rPr>
              <a:t>Wynika z nich, że kibuce wzorowane na anarchistycznych wspólnotach produkcyjnych poniosły klęskę ekonomiczną, a wszystkie zasady równościowe przyjęte przy tworzeniu społeczności kibucowych zostały przez ich członków odrzucone.</a:t>
            </a:r>
          </a:p>
        </p:txBody>
      </p:sp>
      <p:sp>
        <p:nvSpPr>
          <p:cNvPr id="7" name="pole tekstowe 6">
            <a:extLst>
              <a:ext uri="{FF2B5EF4-FFF2-40B4-BE49-F238E27FC236}">
                <a16:creationId xmlns:a16="http://schemas.microsoft.com/office/drawing/2014/main" id="{525DB2B9-B7AB-425A-965E-A883D0833857}"/>
              </a:ext>
            </a:extLst>
          </p:cNvPr>
          <p:cNvSpPr txBox="1"/>
          <p:nvPr/>
        </p:nvSpPr>
        <p:spPr>
          <a:xfrm flipH="1">
            <a:off x="639107" y="3836124"/>
            <a:ext cx="11221966" cy="2954655"/>
          </a:xfrm>
          <a:prstGeom prst="rect">
            <a:avLst/>
          </a:prstGeom>
          <a:noFill/>
        </p:spPr>
        <p:txBody>
          <a:bodyPr wrap="square" rtlCol="0">
            <a:spAutoFit/>
          </a:bodyPr>
          <a:lstStyle/>
          <a:p>
            <a:r>
              <a:rPr lang="pl-PL" dirty="0">
                <a:latin typeface="Arial Narrow" panose="020B0606020202030204" pitchFamily="34" charset="0"/>
              </a:rPr>
              <a:t>We wspomnianej pracy „</a:t>
            </a:r>
            <a:r>
              <a:rPr lang="pl-PL" dirty="0" err="1">
                <a:latin typeface="Arial Narrow" panose="020B0606020202030204" pitchFamily="34" charset="0"/>
              </a:rPr>
              <a:t>Gender</a:t>
            </a:r>
            <a:r>
              <a:rPr lang="pl-PL" dirty="0">
                <a:latin typeface="Arial Narrow" panose="020B0606020202030204" pitchFamily="34" charset="0"/>
              </a:rPr>
              <a:t> i społeczeństwo” Spiro stawia pytanie: „Jeśli zróżnicowanie </a:t>
            </a:r>
            <a:r>
              <a:rPr lang="pl-PL" dirty="0" err="1">
                <a:latin typeface="Arial Narrow" panose="020B0606020202030204" pitchFamily="34" charset="0"/>
              </a:rPr>
              <a:t>zachowań</a:t>
            </a:r>
            <a:r>
              <a:rPr lang="pl-PL" dirty="0">
                <a:latin typeface="Arial Narrow" panose="020B0606020202030204" pitchFamily="34" charset="0"/>
              </a:rPr>
              <a:t> typowych dla płci jest wynikiem wyłącznie wpływów kultury i może być dowolnie zmieniane, to dlaczego pojawiło się ono we wszystkich, nawet skrajnie odmiennych kulturach?” i cytuje odpowiedź feministek: „Ponieważ zniewolenie kobiet przez mężczyzn wynika z agresywności zakodowanej w męskiej seksualności”. Oznaczałoby to jednak, że – zdaniem zwolenników </a:t>
            </a:r>
            <a:r>
              <a:rPr lang="pl-PL" dirty="0" err="1">
                <a:latin typeface="Arial Narrow" panose="020B0606020202030204" pitchFamily="34" charset="0"/>
              </a:rPr>
              <a:t>genderyzmu</a:t>
            </a:r>
            <a:r>
              <a:rPr lang="pl-PL" dirty="0">
                <a:latin typeface="Arial Narrow" panose="020B0606020202030204" pitchFamily="34" charset="0"/>
              </a:rPr>
              <a:t> – istnieją dwie odmienne seksualności: agresywna męska i łagodna damska. Wobec tego należałoby uznać za logiczne, że te dwie różne seksualności muszą manifestować się różnymi </a:t>
            </a:r>
            <a:r>
              <a:rPr lang="pl-PL" dirty="0" err="1">
                <a:latin typeface="Arial Narrow" panose="020B0606020202030204" pitchFamily="34" charset="0"/>
              </a:rPr>
              <a:t>zachowaniami</a:t>
            </a:r>
            <a:r>
              <a:rPr lang="pl-PL" dirty="0">
                <a:latin typeface="Arial Narrow" panose="020B0606020202030204" pitchFamily="34" charset="0"/>
              </a:rPr>
              <a:t>? Taki logiczny wniosek nie jest jednak dopuszczalny, ponieważ prowadzi on do kolejnego logicznego wniosku, że odmienność ról społecznych nie jest społecznym „konstruktem”, ale wynikiem uwarunkowań biologicznych. </a:t>
            </a:r>
          </a:p>
          <a:p>
            <a:r>
              <a:rPr lang="pl-PL" sz="2400" b="1" dirty="0">
                <a:solidFill>
                  <a:schemeClr val="accent6"/>
                </a:solidFill>
                <a:latin typeface="Arial Narrow" panose="020B0606020202030204" pitchFamily="34" charset="0"/>
              </a:rPr>
              <a:t>Oznaczałoby to,  że teoria </a:t>
            </a:r>
            <a:r>
              <a:rPr lang="pl-PL" sz="2400" b="1" dirty="0" err="1">
                <a:solidFill>
                  <a:schemeClr val="accent6"/>
                </a:solidFill>
                <a:latin typeface="Arial Narrow" panose="020B0606020202030204" pitchFamily="34" charset="0"/>
              </a:rPr>
              <a:t>gender</a:t>
            </a:r>
            <a:r>
              <a:rPr lang="pl-PL" sz="2400" b="1" dirty="0">
                <a:solidFill>
                  <a:schemeClr val="accent6"/>
                </a:solidFill>
                <a:latin typeface="Arial Narrow" panose="020B0606020202030204" pitchFamily="34" charset="0"/>
              </a:rPr>
              <a:t> nie jest dyscypliną akademicką, ale ideologią</a:t>
            </a:r>
            <a:r>
              <a:rPr lang="pl-PL" sz="2400" b="1" dirty="0">
                <a:latin typeface="Arial Narrow" panose="020B0606020202030204" pitchFamily="34" charset="0"/>
              </a:rPr>
              <a:t>.</a:t>
            </a:r>
            <a:r>
              <a:rPr lang="pl-PL" dirty="0">
                <a:latin typeface="Arial Narrow" panose="020B0606020202030204" pitchFamily="34" charset="0"/>
              </a:rPr>
              <a:t> </a:t>
            </a:r>
          </a:p>
          <a:p>
            <a:r>
              <a:rPr lang="pl-PL" dirty="0">
                <a:latin typeface="Arial Narrow" panose="020B0606020202030204" pitchFamily="34" charset="0"/>
              </a:rPr>
              <a:t>Co wtedy zrobić z profesurami, docenturami i habilitacjami? Właśnie dlatego tacy naukowcy, jak </a:t>
            </a:r>
            <a:r>
              <a:rPr lang="pl-PL" dirty="0" err="1">
                <a:latin typeface="Arial Narrow" panose="020B0606020202030204" pitchFamily="34" charset="0"/>
              </a:rPr>
              <a:t>Meford</a:t>
            </a:r>
            <a:r>
              <a:rPr lang="pl-PL" dirty="0">
                <a:latin typeface="Arial Narrow" panose="020B0606020202030204" pitchFamily="34" charset="0"/>
              </a:rPr>
              <a:t> Spiro pisali swoje, a karawana postępu pojechała dalej.</a:t>
            </a:r>
          </a:p>
        </p:txBody>
      </p:sp>
    </p:spTree>
    <p:extLst>
      <p:ext uri="{BB962C8B-B14F-4D97-AF65-F5344CB8AC3E}">
        <p14:creationId xmlns:p14="http://schemas.microsoft.com/office/powerpoint/2010/main" val="347231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383ADA-F7BD-4413-9D48-6F51245D6B25}"/>
              </a:ext>
            </a:extLst>
          </p:cNvPr>
          <p:cNvSpPr>
            <a:spLocks noGrp="1"/>
          </p:cNvSpPr>
          <p:nvPr>
            <p:ph type="title"/>
          </p:nvPr>
        </p:nvSpPr>
        <p:spPr>
          <a:xfrm>
            <a:off x="7302137" y="522514"/>
            <a:ext cx="3745274" cy="966652"/>
          </a:xfrm>
        </p:spPr>
        <p:txBody>
          <a:bodyPr/>
          <a:lstStyle/>
          <a:p>
            <a:r>
              <a:rPr lang="pl-PL" dirty="0">
                <a:hlinkClick r:id="rId2"/>
              </a:rPr>
              <a:t>GENDER STUDIES</a:t>
            </a:r>
            <a:endParaRPr lang="pl-PL" dirty="0"/>
          </a:p>
        </p:txBody>
      </p:sp>
      <p:sp>
        <p:nvSpPr>
          <p:cNvPr id="3" name="Symbol zastępczy zawartości 2">
            <a:extLst>
              <a:ext uri="{FF2B5EF4-FFF2-40B4-BE49-F238E27FC236}">
                <a16:creationId xmlns:a16="http://schemas.microsoft.com/office/drawing/2014/main" id="{524C10B2-272F-44F5-AFA7-8B5BCBE7A29A}"/>
              </a:ext>
            </a:extLst>
          </p:cNvPr>
          <p:cNvSpPr>
            <a:spLocks noGrp="1"/>
          </p:cNvSpPr>
          <p:nvPr>
            <p:ph sz="half" idx="1"/>
          </p:nvPr>
        </p:nvSpPr>
        <p:spPr>
          <a:xfrm>
            <a:off x="627017" y="1347652"/>
            <a:ext cx="10881360" cy="1447800"/>
          </a:xfrm>
        </p:spPr>
        <p:txBody>
          <a:bodyPr>
            <a:normAutofit lnSpcReduction="10000"/>
          </a:bodyPr>
          <a:lstStyle/>
          <a:p>
            <a:pPr marL="0" indent="0" algn="just">
              <a:buNone/>
            </a:pPr>
            <a:r>
              <a:rPr lang="pl-PL" dirty="0">
                <a:latin typeface="Arial Narrow" panose="020B0606020202030204" pitchFamily="34" charset="0"/>
              </a:rPr>
              <a:t>Proces nadawania ideologii </a:t>
            </a:r>
            <a:r>
              <a:rPr lang="pl-PL" dirty="0" err="1">
                <a:latin typeface="Arial Narrow" panose="020B0606020202030204" pitchFamily="34" charset="0"/>
              </a:rPr>
              <a:t>gender</a:t>
            </a:r>
            <a:r>
              <a:rPr lang="pl-PL" dirty="0">
                <a:latin typeface="Arial Narrow" panose="020B0606020202030204" pitchFamily="34" charset="0"/>
              </a:rPr>
              <a:t> statusu dyscypliny akademickiej rozpoczął się w wyniku drugiej fali feminizmu, kiedy to w 1969 r. w </a:t>
            </a:r>
            <a:r>
              <a:rPr lang="pl-PL" dirty="0" err="1">
                <a:latin typeface="Arial Narrow" panose="020B0606020202030204" pitchFamily="34" charset="0"/>
              </a:rPr>
              <a:t>Cornell</a:t>
            </a:r>
            <a:r>
              <a:rPr lang="pl-PL" dirty="0">
                <a:latin typeface="Arial Narrow" panose="020B0606020202030204" pitchFamily="34" charset="0"/>
              </a:rPr>
              <a:t> University, a w 1970 r. w San Diego </a:t>
            </a:r>
            <a:r>
              <a:rPr lang="pl-PL" dirty="0" err="1">
                <a:latin typeface="Arial Narrow" panose="020B0606020202030204" pitchFamily="34" charset="0"/>
              </a:rPr>
              <a:t>State</a:t>
            </a:r>
            <a:r>
              <a:rPr lang="pl-PL" dirty="0">
                <a:latin typeface="Arial Narrow" panose="020B0606020202030204" pitchFamily="34" charset="0"/>
              </a:rPr>
              <a:t> University otwarto wydziały tzw. </a:t>
            </a:r>
            <a:r>
              <a:rPr lang="pl-PL" dirty="0" err="1">
                <a:latin typeface="Arial Narrow" panose="020B0606020202030204" pitchFamily="34" charset="0"/>
              </a:rPr>
              <a:t>women's</a:t>
            </a:r>
            <a:r>
              <a:rPr lang="pl-PL" dirty="0">
                <a:latin typeface="Arial Narrow" panose="020B0606020202030204" pitchFamily="34" charset="0"/>
              </a:rPr>
              <a:t> </a:t>
            </a:r>
            <a:r>
              <a:rPr lang="pl-PL" dirty="0" err="1">
                <a:latin typeface="Arial Narrow" panose="020B0606020202030204" pitchFamily="34" charset="0"/>
              </a:rPr>
              <a:t>studies</a:t>
            </a:r>
            <a:r>
              <a:rPr lang="pl-PL" dirty="0">
                <a:latin typeface="Arial Narrow" panose="020B0606020202030204" pitchFamily="34" charset="0"/>
              </a:rPr>
              <a:t>. Jest on częścią długotrwałego, opartego na teorii włoskiego komunisty Antonio Gramsciego, procesu tworzenia nowej kategorii intelektualistów uformowanych przez frankfurcką teorię krytyczną.</a:t>
            </a:r>
          </a:p>
        </p:txBody>
      </p:sp>
      <p:sp>
        <p:nvSpPr>
          <p:cNvPr id="4" name="Symbol zastępczy zawartości 3">
            <a:extLst>
              <a:ext uri="{FF2B5EF4-FFF2-40B4-BE49-F238E27FC236}">
                <a16:creationId xmlns:a16="http://schemas.microsoft.com/office/drawing/2014/main" id="{ED7BEFD1-210A-469C-9739-35AF1DD0F617}"/>
              </a:ext>
            </a:extLst>
          </p:cNvPr>
          <p:cNvSpPr>
            <a:spLocks noGrp="1"/>
          </p:cNvSpPr>
          <p:nvPr>
            <p:ph sz="half" idx="2"/>
          </p:nvPr>
        </p:nvSpPr>
        <p:spPr>
          <a:xfrm>
            <a:off x="683623" y="2667000"/>
            <a:ext cx="8395063" cy="4191000"/>
          </a:xfrm>
        </p:spPr>
        <p:txBody>
          <a:bodyPr>
            <a:normAutofit lnSpcReduction="10000"/>
          </a:bodyPr>
          <a:lstStyle/>
          <a:p>
            <a:pPr marL="0" indent="0" algn="just">
              <a:buNone/>
            </a:pPr>
            <a:r>
              <a:rPr lang="pl-PL" dirty="0">
                <a:latin typeface="Arial Narrow" panose="020B0606020202030204" pitchFamily="34" charset="0"/>
              </a:rPr>
              <a:t>Nadanie </a:t>
            </a:r>
            <a:r>
              <a:rPr lang="pl-PL" dirty="0" err="1">
                <a:latin typeface="Arial Narrow" panose="020B0606020202030204" pitchFamily="34" charset="0"/>
              </a:rPr>
              <a:t>genderologii</a:t>
            </a:r>
            <a:r>
              <a:rPr lang="pl-PL" dirty="0">
                <a:latin typeface="Arial Narrow" panose="020B0606020202030204" pitchFamily="34" charset="0"/>
              </a:rPr>
              <a:t> statusu nauki wymagało, wobec jej oczywistej sprzeczności Z wynikami badań doświadczalnych, przeniesienia jej teoretycznych uzasadnień na grunt czysto intelektualnej spekulacji. Dokonała tego amerykanka </a:t>
            </a:r>
            <a:r>
              <a:rPr lang="pl-PL" b="1" dirty="0" err="1">
                <a:solidFill>
                  <a:schemeClr val="accent6"/>
                </a:solidFill>
                <a:latin typeface="Arial Narrow" panose="020B0606020202030204" pitchFamily="34" charset="0"/>
              </a:rPr>
              <a:t>judith</a:t>
            </a:r>
            <a:r>
              <a:rPr lang="pl-PL" b="1" dirty="0">
                <a:solidFill>
                  <a:schemeClr val="accent6"/>
                </a:solidFill>
                <a:latin typeface="Arial Narrow" panose="020B0606020202030204" pitchFamily="34" charset="0"/>
              </a:rPr>
              <a:t> butler</a:t>
            </a:r>
            <a:r>
              <a:rPr lang="pl-PL" dirty="0">
                <a:latin typeface="Arial Narrow" panose="020B0606020202030204" pitchFamily="34" charset="0"/>
              </a:rPr>
              <a:t>. Butler nie jest socjologiem, ale specjalistką od żydowskiej etyki, retoryki I komparatystyki. Zaliczana jest do </a:t>
            </a:r>
            <a:r>
              <a:rPr lang="pl-PL" dirty="0" err="1">
                <a:latin typeface="Arial Narrow" panose="020B0606020202030204" pitchFamily="34" charset="0"/>
              </a:rPr>
              <a:t>człowych</a:t>
            </a:r>
            <a:r>
              <a:rPr lang="pl-PL" dirty="0">
                <a:latin typeface="Arial Narrow" panose="020B0606020202030204" pitchFamily="34" charset="0"/>
              </a:rPr>
              <a:t> przedstawicieli </a:t>
            </a:r>
            <a:r>
              <a:rPr lang="pl-PL" dirty="0" err="1">
                <a:latin typeface="Arial Narrow" panose="020B0606020202030204" pitchFamily="34" charset="0"/>
              </a:rPr>
              <a:t>poststrukturalizmu</a:t>
            </a:r>
            <a:r>
              <a:rPr lang="pl-PL" dirty="0">
                <a:latin typeface="Arial Narrow" panose="020B0606020202030204" pitchFamily="34" charset="0"/>
              </a:rPr>
              <a:t>, obok </a:t>
            </a:r>
            <a:r>
              <a:rPr lang="pl-PL" dirty="0" err="1">
                <a:latin typeface="Arial Narrow" panose="020B0606020202030204" pitchFamily="34" charset="0"/>
              </a:rPr>
              <a:t>michela</a:t>
            </a:r>
            <a:r>
              <a:rPr lang="pl-PL" dirty="0">
                <a:latin typeface="Arial Narrow" panose="020B0606020202030204" pitchFamily="34" charset="0"/>
              </a:rPr>
              <a:t> </a:t>
            </a:r>
            <a:r>
              <a:rPr lang="pl-PL" dirty="0" err="1">
                <a:latin typeface="Arial Narrow" panose="020B0606020202030204" pitchFamily="34" charset="0"/>
              </a:rPr>
              <a:t>foucault</a:t>
            </a:r>
            <a:r>
              <a:rPr lang="pl-PL" dirty="0">
                <a:latin typeface="Arial Narrow" panose="020B0606020202030204" pitchFamily="34" charset="0"/>
              </a:rPr>
              <a:t>, </a:t>
            </a:r>
            <a:r>
              <a:rPr lang="pl-PL" dirty="0" err="1">
                <a:latin typeface="Arial Narrow" panose="020B0606020202030204" pitchFamily="34" charset="0"/>
              </a:rPr>
              <a:t>jacquesa</a:t>
            </a:r>
            <a:r>
              <a:rPr lang="pl-PL" dirty="0">
                <a:latin typeface="Arial Narrow" panose="020B0606020202030204" pitchFamily="34" charset="0"/>
              </a:rPr>
              <a:t> </a:t>
            </a:r>
            <a:r>
              <a:rPr lang="pl-PL" dirty="0" err="1">
                <a:latin typeface="Arial Narrow" panose="020B0606020202030204" pitchFamily="34" charset="0"/>
              </a:rPr>
              <a:t>derridy</a:t>
            </a:r>
            <a:r>
              <a:rPr lang="pl-PL" dirty="0">
                <a:latin typeface="Arial Narrow" panose="020B0606020202030204" pitchFamily="34" charset="0"/>
              </a:rPr>
              <a:t>, </a:t>
            </a:r>
            <a:r>
              <a:rPr lang="pl-PL" dirty="0" err="1">
                <a:latin typeface="Arial Narrow" panose="020B0606020202030204" pitchFamily="34" charset="0"/>
              </a:rPr>
              <a:t>louisa</a:t>
            </a:r>
            <a:r>
              <a:rPr lang="pl-PL" dirty="0">
                <a:latin typeface="Arial Narrow" panose="020B0606020202030204" pitchFamily="34" charset="0"/>
              </a:rPr>
              <a:t> </a:t>
            </a:r>
            <a:r>
              <a:rPr lang="pl-PL" dirty="0" err="1">
                <a:latin typeface="Arial Narrow" panose="020B0606020202030204" pitchFamily="34" charset="0"/>
              </a:rPr>
              <a:t>althussera</a:t>
            </a:r>
            <a:r>
              <a:rPr lang="pl-PL" dirty="0">
                <a:latin typeface="Arial Narrow" panose="020B0606020202030204" pitchFamily="34" charset="0"/>
              </a:rPr>
              <a:t>, </a:t>
            </a:r>
            <a:r>
              <a:rPr lang="pl-PL" dirty="0" err="1">
                <a:latin typeface="Arial Narrow" panose="020B0606020202030204" pitchFamily="34" charset="0"/>
              </a:rPr>
              <a:t>rolanda</a:t>
            </a:r>
            <a:r>
              <a:rPr lang="pl-PL" dirty="0">
                <a:latin typeface="Arial Narrow" panose="020B0606020202030204" pitchFamily="34" charset="0"/>
              </a:rPr>
              <a:t> </a:t>
            </a:r>
            <a:r>
              <a:rPr lang="pl-PL" dirty="0" err="1">
                <a:latin typeface="Arial Narrow" panose="020B0606020202030204" pitchFamily="34" charset="0"/>
              </a:rPr>
              <a:t>barthesa</a:t>
            </a:r>
            <a:r>
              <a:rPr lang="pl-PL" dirty="0">
                <a:latin typeface="Arial Narrow" panose="020B0606020202030204" pitchFamily="34" charset="0"/>
              </a:rPr>
              <a:t>, </a:t>
            </a:r>
            <a:r>
              <a:rPr lang="pl-PL" dirty="0" err="1">
                <a:latin typeface="Arial Narrow" panose="020B0606020202030204" pitchFamily="34" charset="0"/>
              </a:rPr>
              <a:t>jacquesa</a:t>
            </a:r>
            <a:r>
              <a:rPr lang="pl-PL" dirty="0">
                <a:latin typeface="Arial Narrow" panose="020B0606020202030204" pitchFamily="34" charset="0"/>
              </a:rPr>
              <a:t> </a:t>
            </a:r>
            <a:r>
              <a:rPr lang="pl-PL" dirty="0" err="1">
                <a:latin typeface="Arial Narrow" panose="020B0606020202030204" pitchFamily="34" charset="0"/>
              </a:rPr>
              <a:t>lacana</a:t>
            </a:r>
            <a:r>
              <a:rPr lang="pl-PL" dirty="0">
                <a:latin typeface="Arial Narrow" panose="020B0606020202030204" pitchFamily="34" charset="0"/>
              </a:rPr>
              <a:t> itp. W wydanej W 1990 R. Książce „</a:t>
            </a:r>
            <a:r>
              <a:rPr lang="pl-PL" b="1" dirty="0" err="1">
                <a:latin typeface="Arial Narrow" panose="020B0606020202030204" pitchFamily="34" charset="0"/>
              </a:rPr>
              <a:t>gender</a:t>
            </a:r>
            <a:r>
              <a:rPr lang="pl-PL" b="1" dirty="0">
                <a:latin typeface="Arial Narrow" panose="020B0606020202030204" pitchFamily="34" charset="0"/>
              </a:rPr>
              <a:t> </a:t>
            </a:r>
            <a:r>
              <a:rPr lang="pl-PL" b="1" dirty="0" err="1">
                <a:latin typeface="Arial Narrow" panose="020B0606020202030204" pitchFamily="34" charset="0"/>
              </a:rPr>
              <a:t>trouble</a:t>
            </a:r>
            <a:r>
              <a:rPr lang="pl-PL" dirty="0">
                <a:latin typeface="Arial Narrow" panose="020B0606020202030204" pitchFamily="34" charset="0"/>
              </a:rPr>
              <a:t>” butler przedstawiła teorię </a:t>
            </a:r>
            <a:r>
              <a:rPr lang="pl-PL" dirty="0" err="1">
                <a:latin typeface="Arial Narrow" panose="020B0606020202030204" pitchFamily="34" charset="0"/>
              </a:rPr>
              <a:t>performatywności</a:t>
            </a:r>
            <a:r>
              <a:rPr lang="pl-PL" dirty="0">
                <a:latin typeface="Arial Narrow" panose="020B0606020202030204" pitchFamily="34" charset="0"/>
              </a:rPr>
              <a:t> płci. </a:t>
            </a:r>
            <a:r>
              <a:rPr lang="pl-PL" dirty="0" err="1">
                <a:latin typeface="Arial Narrow" panose="020B0606020202030204" pitchFamily="34" charset="0"/>
              </a:rPr>
              <a:t>Performatywizm</a:t>
            </a:r>
            <a:r>
              <a:rPr lang="pl-PL" dirty="0">
                <a:latin typeface="Arial Narrow" panose="020B0606020202030204" pitchFamily="34" charset="0"/>
              </a:rPr>
              <a:t> przypisuje językowi zdolność kreowania rzeczywistości, A jego ilustracją jest np. Nominacja na stopień wojskowy. W ten sam sposób społeczeństwo „mianuje” człowieka na mężczyznę lub kobietę, narzucając mu określoną tożsamość płciową I zmuszając do odgrywania odmiennych ról społecznych. Wprawdzie </a:t>
            </a:r>
            <a:r>
              <a:rPr lang="pl-PL" dirty="0" err="1">
                <a:latin typeface="Arial Narrow" panose="020B0606020202030204" pitchFamily="34" charset="0"/>
              </a:rPr>
              <a:t>performatywizm</a:t>
            </a:r>
            <a:r>
              <a:rPr lang="pl-PL" dirty="0">
                <a:latin typeface="Arial Narrow" panose="020B0606020202030204" pitchFamily="34" charset="0"/>
              </a:rPr>
              <a:t> W najmniejszym stopniu nie wyklucza tego, że społeczeństwo, opierając się na doświadczeniu utrwalonym W tradycji, może te role narzucać zgodnie Z płcią biologiczną, ale topiąc temat W niezrozumiałym dla przeciętnego człowieka socjolekcie odrywa go od przeczącej teoriom </a:t>
            </a:r>
            <a:r>
              <a:rPr lang="pl-PL" dirty="0" err="1">
                <a:latin typeface="Arial Narrow" panose="020B0606020202030204" pitchFamily="34" charset="0"/>
              </a:rPr>
              <a:t>gender</a:t>
            </a:r>
            <a:r>
              <a:rPr lang="pl-PL" dirty="0">
                <a:latin typeface="Arial Narrow" panose="020B0606020202030204" pitchFamily="34" charset="0"/>
              </a:rPr>
              <a:t> rzeczywistości.</a:t>
            </a:r>
          </a:p>
        </p:txBody>
      </p:sp>
      <p:pic>
        <p:nvPicPr>
          <p:cNvPr id="8" name="Obraz 7" descr="Obraz zawierający osoba, wewnątrz, telefon komórkowy, telefon&#10;&#10;Opis wygenerowany automatycznie">
            <a:extLst>
              <a:ext uri="{FF2B5EF4-FFF2-40B4-BE49-F238E27FC236}">
                <a16:creationId xmlns:a16="http://schemas.microsoft.com/office/drawing/2014/main" id="{7A22FDBF-484B-4B6B-A987-C94123DCD0DE}"/>
              </a:ext>
            </a:extLst>
          </p:cNvPr>
          <p:cNvPicPr>
            <a:picLocks noChangeAspect="1"/>
          </p:cNvPicPr>
          <p:nvPr/>
        </p:nvPicPr>
        <p:blipFill>
          <a:blip r:embed="rId3"/>
          <a:stretch>
            <a:fillRect/>
          </a:stretch>
        </p:blipFill>
        <p:spPr>
          <a:xfrm>
            <a:off x="9274627" y="3304903"/>
            <a:ext cx="2665549" cy="2544415"/>
          </a:xfrm>
          <a:prstGeom prst="rect">
            <a:avLst/>
          </a:prstGeom>
        </p:spPr>
      </p:pic>
    </p:spTree>
    <p:extLst>
      <p:ext uri="{BB962C8B-B14F-4D97-AF65-F5344CB8AC3E}">
        <p14:creationId xmlns:p14="http://schemas.microsoft.com/office/powerpoint/2010/main" val="40715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349215-80A3-4ADF-BB49-3153BE63E6BD}"/>
              </a:ext>
            </a:extLst>
          </p:cNvPr>
          <p:cNvSpPr>
            <a:spLocks noGrp="1"/>
          </p:cNvSpPr>
          <p:nvPr>
            <p:ph type="title"/>
          </p:nvPr>
        </p:nvSpPr>
        <p:spPr>
          <a:xfrm>
            <a:off x="1232853" y="714103"/>
            <a:ext cx="9905998" cy="1728651"/>
          </a:xfrm>
        </p:spPr>
        <p:txBody>
          <a:bodyPr>
            <a:normAutofit fontScale="90000"/>
          </a:bodyPr>
          <a:lstStyle/>
          <a:p>
            <a:pPr algn="r"/>
            <a:r>
              <a:rPr lang="pl-PL" dirty="0">
                <a:hlinkClick r:id="rId2"/>
              </a:rPr>
              <a:t>NURTY LEWICY</a:t>
            </a:r>
            <a:br>
              <a:rPr lang="pl-PL" dirty="0"/>
            </a:br>
            <a:br>
              <a:rPr lang="pl-PL" dirty="0"/>
            </a:br>
            <a:r>
              <a:rPr lang="pl-PL" sz="2000" dirty="0">
                <a:latin typeface="Arial Narrow" panose="020B0606020202030204" pitchFamily="34" charset="0"/>
              </a:rPr>
              <a:t>Wspólnymi hasłami lewicy były zawsze wolność, sprawiedliwość społeczna i tzw. prawa człowieka i obywatela, jednak była ona bardzo zróżnicowana zarówno co do szczegółów przyszłego ustroju, sprawiedliwości społecznej jak i metod jego wprowadzenia. Historia prób realizacji tych haseł miała kilka etapów i zawsze kończyła się ekonomiczną katastrofą.</a:t>
            </a:r>
            <a:br>
              <a:rPr lang="pl-PL" sz="2000" dirty="0">
                <a:latin typeface="Arial Narrow" panose="020B0606020202030204" pitchFamily="34" charset="0"/>
              </a:rPr>
            </a:br>
            <a:endParaRPr lang="pl-PL" sz="2000" dirty="0">
              <a:latin typeface="Arial Narrow" panose="020B0606020202030204" pitchFamily="34" charset="0"/>
            </a:endParaRPr>
          </a:p>
        </p:txBody>
      </p:sp>
      <p:sp>
        <p:nvSpPr>
          <p:cNvPr id="3" name="Symbol zastępczy zawartości 2">
            <a:extLst>
              <a:ext uri="{FF2B5EF4-FFF2-40B4-BE49-F238E27FC236}">
                <a16:creationId xmlns:a16="http://schemas.microsoft.com/office/drawing/2014/main" id="{005BEB86-0553-452C-81C8-C19554449B21}"/>
              </a:ext>
            </a:extLst>
          </p:cNvPr>
          <p:cNvSpPr>
            <a:spLocks noGrp="1"/>
          </p:cNvSpPr>
          <p:nvPr>
            <p:ph idx="1"/>
          </p:nvPr>
        </p:nvSpPr>
        <p:spPr>
          <a:xfrm>
            <a:off x="1141413" y="2666999"/>
            <a:ext cx="9905998" cy="4086498"/>
          </a:xfrm>
        </p:spPr>
        <p:txBody>
          <a:bodyPr>
            <a:normAutofit fontScale="85000" lnSpcReduction="10000"/>
          </a:bodyPr>
          <a:lstStyle/>
          <a:p>
            <a:r>
              <a:rPr lang="pl-PL" dirty="0">
                <a:hlinkClick r:id="rId2"/>
              </a:rPr>
              <a:t>REWOLUCJA FRANCUSKA</a:t>
            </a:r>
            <a:r>
              <a:rPr lang="pl-PL" dirty="0"/>
              <a:t> Wskutek buntów różnych sfer społecznych, wprowadzono terror społeczny. Ustanowiono powszechne laickie nauczanie podstawowe; rozpoczęto tworzenie nowoczesnej narodowej instytucji kultury choć pośrednio przyzwalano na dewastację dóbr kultury związanych z dawnym porządkiem i Kościołem; wprowadzono system metryczny oraz nowy, antychrześcijański kalendarz; wreszcie chrześcijaństwo zaczęto zastępować religią obywatelską — oświeceniową, ateistycznym kultem Rozumu. </a:t>
            </a:r>
          </a:p>
          <a:p>
            <a:r>
              <a:rPr lang="pl-PL" dirty="0">
                <a:hlinkClick r:id="rId2"/>
              </a:rPr>
              <a:t>SOCJALIZM UTOPIJNY</a:t>
            </a:r>
            <a:r>
              <a:rPr lang="pl-PL" dirty="0"/>
              <a:t> Koncepcje socjalistów utopijnych były z punktu widzenia ekonomicznych wymagań produkcji przemysłowej (a tylko masowa produkcja przemysłowa może zapewnić powszechną dostępność dóbr cywilizacyjnych) absurdalne. Ich szkodliwość była jednak niewielka lub żadna. Bankructwo pierwszych wspólnot socjalistycznych oznaczało stratę finansową tylko dla tych, którzy zainwestowali w ich powstanie (z reguły były to inwestycje samych teoretyków lub ich sponsorów). Ci, którzy naiwnie (bo chcieli rzeczywiście pracować), lub cynicznie (bo nie chcieli pracować, ale korzystać z pracy innych) do nich wstąpili, zawsze mieli możliwość opuszczenia eksperymentalnej wspólnoty i powrotu do społeczeństwa tworzącego normalną gospodarkę. </a:t>
            </a:r>
          </a:p>
        </p:txBody>
      </p:sp>
    </p:spTree>
    <p:extLst>
      <p:ext uri="{BB962C8B-B14F-4D97-AF65-F5344CB8AC3E}">
        <p14:creationId xmlns:p14="http://schemas.microsoft.com/office/powerpoint/2010/main" val="279272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BD3995-AC34-45A3-8EE5-FF29231A5EED}"/>
              </a:ext>
            </a:extLst>
          </p:cNvPr>
          <p:cNvSpPr>
            <a:spLocks noGrp="1"/>
          </p:cNvSpPr>
          <p:nvPr>
            <p:ph type="title"/>
          </p:nvPr>
        </p:nvSpPr>
        <p:spPr>
          <a:xfrm>
            <a:off x="899749" y="1949682"/>
            <a:ext cx="10366964" cy="365761"/>
          </a:xfrm>
        </p:spPr>
        <p:txBody>
          <a:bodyPr>
            <a:normAutofit fontScale="90000"/>
          </a:bodyPr>
          <a:lstStyle/>
          <a:p>
            <a:r>
              <a:rPr lang="pl-PL" sz="1800" dirty="0">
                <a:hlinkClick r:id="rId2"/>
              </a:rPr>
              <a:t>ANARCHIZM</a:t>
            </a:r>
            <a:r>
              <a:rPr lang="pl-PL" sz="1800" dirty="0"/>
              <a:t> zakładał likwidację państw i jakiejkolwiek formy hierarchicznej władzy. Był naturalnym następcą pierwszych nieudanych prób socjalizmu utopijnego, które w gruncie rzeczy były pierwszymi komunami anarchistycznymi. Podstawą społeczeństwa anarchistycznego miały być niewielkie, samorządne wspólnoty produkcyjne tworzące dobrowolne federacje. Myśl anarchistyczna wywodzi się z oświeceniowej idei wolności i równości i rozwijana była m.in. przez francuskiego rewolucjonistę </a:t>
            </a:r>
            <a:r>
              <a:rPr lang="pl-PL" sz="1800" dirty="0" err="1"/>
              <a:t>Sylvaina</a:t>
            </a:r>
            <a:r>
              <a:rPr lang="pl-PL" sz="1800" dirty="0"/>
              <a:t> </a:t>
            </a:r>
            <a:r>
              <a:rPr lang="pl-PL" sz="1800" dirty="0" err="1"/>
              <a:t>Maréchala</a:t>
            </a:r>
            <a:r>
              <a:rPr lang="pl-PL" sz="1800" dirty="0"/>
              <a:t> (1750-1803) i angielskiego dziennikarza i filozofa Williama Godwina (1756-1836). W drugiej połowie XIX wieku stworzyła trzy nurty: anarchizm indywidualistyczny, anarchizm kolektywistyczny i anarchizm komunistyczny.</a:t>
            </a:r>
          </a:p>
        </p:txBody>
      </p:sp>
      <p:sp>
        <p:nvSpPr>
          <p:cNvPr id="3" name="Symbol zastępczy zawartości 2">
            <a:extLst>
              <a:ext uri="{FF2B5EF4-FFF2-40B4-BE49-F238E27FC236}">
                <a16:creationId xmlns:a16="http://schemas.microsoft.com/office/drawing/2014/main" id="{79E36B04-3414-4837-AFBB-BE6DAB829AEA}"/>
              </a:ext>
            </a:extLst>
          </p:cNvPr>
          <p:cNvSpPr>
            <a:spLocks noGrp="1"/>
          </p:cNvSpPr>
          <p:nvPr>
            <p:ph idx="1"/>
          </p:nvPr>
        </p:nvSpPr>
        <p:spPr>
          <a:xfrm>
            <a:off x="912518" y="3720735"/>
            <a:ext cx="9905998" cy="2170614"/>
          </a:xfrm>
        </p:spPr>
        <p:txBody>
          <a:bodyPr>
            <a:normAutofit fontScale="85000" lnSpcReduction="10000"/>
          </a:bodyPr>
          <a:lstStyle/>
          <a:p>
            <a:pPr marL="0" indent="0">
              <a:buNone/>
            </a:pPr>
            <a:r>
              <a:rPr lang="pl-PL" dirty="0">
                <a:hlinkClick r:id="rId2"/>
              </a:rPr>
              <a:t>SOCJALIZM</a:t>
            </a:r>
            <a:r>
              <a:rPr lang="pl-PL" dirty="0"/>
              <a:t> jest systemem, w którym jedynym właścicielem środków produkcji jest państwo kierujące jednocześnie tzw. gospodarką planową i dystrybucją dóbr. Na początku lat 90-tych XIX wieku rozpoczął on tzw. spór rewizjonistyczny, w wyniku którego znaczna część socjalistów przeszła na pozycje socjaldemokratyczne. Pozycje bliższe marksizmu zajmowali tacy niemieccy socjaliści jak Wilhelm Liebknecht (1826–1900) i August Bebel (1840–1913). Ich partia (nazywająca się zresztą również socjaldemokratyczną) zmierzała do całkowitej zmiany systemu produkcji, likwidacji społeczeństwa klasowego, rozdziału państwa i kościoła, zniesienia podatków pośrednich, podziału całego zysku wśród pracowników najemnych itd.</a:t>
            </a:r>
          </a:p>
        </p:txBody>
      </p:sp>
      <p:sp>
        <p:nvSpPr>
          <p:cNvPr id="4" name="Prostokąt 3">
            <a:extLst>
              <a:ext uri="{FF2B5EF4-FFF2-40B4-BE49-F238E27FC236}">
                <a16:creationId xmlns:a16="http://schemas.microsoft.com/office/drawing/2014/main" id="{7D1DCAF6-D5E4-48AF-BDA9-3E4AC41B6706}"/>
              </a:ext>
            </a:extLst>
          </p:cNvPr>
          <p:cNvSpPr/>
          <p:nvPr/>
        </p:nvSpPr>
        <p:spPr>
          <a:xfrm>
            <a:off x="8919231" y="325378"/>
            <a:ext cx="3010761" cy="584775"/>
          </a:xfrm>
          <a:prstGeom prst="rect">
            <a:avLst/>
          </a:prstGeom>
        </p:spPr>
        <p:txBody>
          <a:bodyPr wrap="none">
            <a:spAutoFit/>
          </a:bodyPr>
          <a:lstStyle/>
          <a:p>
            <a:r>
              <a:rPr lang="pl-PL" sz="3200" b="1" dirty="0">
                <a:hlinkClick r:id="rId2"/>
              </a:rPr>
              <a:t>NURTY LEWICY</a:t>
            </a:r>
            <a:endParaRPr lang="pl-PL" sz="3200" b="1" dirty="0"/>
          </a:p>
        </p:txBody>
      </p:sp>
    </p:spTree>
    <p:extLst>
      <p:ext uri="{BB962C8B-B14F-4D97-AF65-F5344CB8AC3E}">
        <p14:creationId xmlns:p14="http://schemas.microsoft.com/office/powerpoint/2010/main" val="93046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9C77EA4-9725-43A0-8AF9-AC4283CCFD4B}"/>
              </a:ext>
            </a:extLst>
          </p:cNvPr>
          <p:cNvSpPr/>
          <p:nvPr/>
        </p:nvSpPr>
        <p:spPr>
          <a:xfrm>
            <a:off x="8919231" y="325378"/>
            <a:ext cx="3010761" cy="584775"/>
          </a:xfrm>
          <a:prstGeom prst="rect">
            <a:avLst/>
          </a:prstGeom>
        </p:spPr>
        <p:txBody>
          <a:bodyPr wrap="none">
            <a:spAutoFit/>
          </a:bodyPr>
          <a:lstStyle/>
          <a:p>
            <a:r>
              <a:rPr lang="pl-PL" sz="3200" b="1" dirty="0">
                <a:hlinkClick r:id="rId2"/>
              </a:rPr>
              <a:t>NURTY LEWICY</a:t>
            </a:r>
            <a:endParaRPr lang="pl-PL" sz="3200" b="1" dirty="0"/>
          </a:p>
        </p:txBody>
      </p:sp>
      <p:sp>
        <p:nvSpPr>
          <p:cNvPr id="3" name="Prostokąt 2">
            <a:extLst>
              <a:ext uri="{FF2B5EF4-FFF2-40B4-BE49-F238E27FC236}">
                <a16:creationId xmlns:a16="http://schemas.microsoft.com/office/drawing/2014/main" id="{C8EEE096-CF9E-40E3-B0E3-99D676463A0A}"/>
              </a:ext>
            </a:extLst>
          </p:cNvPr>
          <p:cNvSpPr/>
          <p:nvPr/>
        </p:nvSpPr>
        <p:spPr>
          <a:xfrm>
            <a:off x="339633" y="931089"/>
            <a:ext cx="11590359" cy="4647426"/>
          </a:xfrm>
          <a:prstGeom prst="rect">
            <a:avLst/>
          </a:prstGeom>
        </p:spPr>
        <p:txBody>
          <a:bodyPr wrap="square">
            <a:spAutoFit/>
          </a:bodyPr>
          <a:lstStyle/>
          <a:p>
            <a:r>
              <a:rPr lang="pl-PL" sz="2400" u="sng" dirty="0">
                <a:solidFill>
                  <a:schemeClr val="accent5"/>
                </a:solidFill>
                <a:latin typeface="Arial Narrow" panose="020B0606020202030204" pitchFamily="34" charset="0"/>
              </a:rPr>
              <a:t>KOMUNIZM</a:t>
            </a:r>
            <a:r>
              <a:rPr lang="pl-PL" sz="1600" u="sng" dirty="0">
                <a:latin typeface="Arial Narrow" panose="020B0606020202030204" pitchFamily="34" charset="0"/>
              </a:rPr>
              <a:t> </a:t>
            </a:r>
            <a:r>
              <a:rPr lang="pl-PL" sz="1700" dirty="0">
                <a:latin typeface="Arial Narrow" panose="020B0606020202030204" pitchFamily="34" charset="0"/>
              </a:rPr>
              <a:t>Ideowe korzenie komunizmu, jak zresztą całej lewicy, są chrześcijańskie, ponieważ tylko na gruncie chrześcijaństwa można sformułować postulat sprawiedliwości społecznej. Pojęcia tego nie da się uzasadnić poza systemem wartości chrześcijańskich, ponieważ tylko ten system wprowadza ograniczenia naturalnych instynktów rzetelnie opisanych w darwinizmie.</a:t>
            </a:r>
            <a:br>
              <a:rPr lang="pl-PL" sz="1700" dirty="0">
                <a:latin typeface="Arial Narrow" panose="020B0606020202030204" pitchFamily="34" charset="0"/>
              </a:rPr>
            </a:br>
            <a:r>
              <a:rPr lang="pl-PL" sz="1700" dirty="0">
                <a:latin typeface="Arial Narrow" panose="020B0606020202030204" pitchFamily="34" charset="0"/>
              </a:rPr>
              <a:t>Współczesny komunizm jest zsekularyzowanym komunizmem chrześcijańskim, odwołującym się do idei komun chrześcijańskich. Nawet „Manifest Komunistyczny” miał pierwotnie nosić tytuł „Katechizm Komunistyczny”.</a:t>
            </a:r>
          </a:p>
          <a:p>
            <a:r>
              <a:rPr lang="pl-PL" sz="1700" dirty="0">
                <a:latin typeface="Arial Narrow" panose="020B0606020202030204" pitchFamily="34" charset="0"/>
              </a:rPr>
              <a:t>Nie ma pewności, kto wymyślił termin „komunizm”. Za jednego z twórców tego pojęcia uważa się angielskiego socjalistę utopistę z nurtu </a:t>
            </a:r>
            <a:r>
              <a:rPr lang="pl-PL" sz="1700" dirty="0" err="1">
                <a:latin typeface="Arial Narrow" panose="020B0606020202030204" pitchFamily="34" charset="0"/>
              </a:rPr>
              <a:t>owenowskiego</a:t>
            </a:r>
            <a:r>
              <a:rPr lang="pl-PL" sz="1700" dirty="0">
                <a:latin typeface="Arial Narrow" panose="020B0606020202030204" pitchFamily="34" charset="0"/>
              </a:rPr>
              <a:t> Johna </a:t>
            </a:r>
            <a:r>
              <a:rPr lang="pl-PL" sz="1700" dirty="0" err="1">
                <a:latin typeface="Arial Narrow" panose="020B0606020202030204" pitchFamily="34" charset="0"/>
              </a:rPr>
              <a:t>Goodwyna</a:t>
            </a:r>
            <a:r>
              <a:rPr lang="pl-PL" sz="1700" dirty="0">
                <a:latin typeface="Arial Narrow" panose="020B0606020202030204" pitchFamily="34" charset="0"/>
              </a:rPr>
              <a:t> </a:t>
            </a:r>
            <a:r>
              <a:rPr lang="pl-PL" sz="1700" dirty="0" err="1">
                <a:latin typeface="Arial Narrow" panose="020B0606020202030204" pitchFamily="34" charset="0"/>
              </a:rPr>
              <a:t>Barmby’ego</a:t>
            </a:r>
            <a:r>
              <a:rPr lang="pl-PL" sz="1700" dirty="0">
                <a:latin typeface="Arial Narrow" panose="020B0606020202030204" pitchFamily="34" charset="0"/>
              </a:rPr>
              <a:t> (1820-1881). </a:t>
            </a:r>
            <a:r>
              <a:rPr lang="pl-PL" sz="1700" dirty="0" err="1">
                <a:latin typeface="Arial Narrow" panose="020B0606020202030204" pitchFamily="34" charset="0"/>
              </a:rPr>
              <a:t>Barmby</a:t>
            </a:r>
            <a:r>
              <a:rPr lang="pl-PL" sz="1700" dirty="0">
                <a:latin typeface="Arial Narrow" panose="020B0606020202030204" pitchFamily="34" charset="0"/>
              </a:rPr>
              <a:t> był chrześcijaninem, w 1841 r. założył London </a:t>
            </a:r>
            <a:r>
              <a:rPr lang="pl-PL" sz="1700" dirty="0" err="1">
                <a:latin typeface="Arial Narrow" panose="020B0606020202030204" pitchFamily="34" charset="0"/>
              </a:rPr>
              <a:t>Communist</a:t>
            </a:r>
            <a:r>
              <a:rPr lang="pl-PL" sz="1700" dirty="0">
                <a:latin typeface="Arial Narrow" panose="020B0606020202030204" pitchFamily="34" charset="0"/>
              </a:rPr>
              <a:t> Propaganda </a:t>
            </a:r>
            <a:r>
              <a:rPr lang="pl-PL" sz="1700" dirty="0" err="1">
                <a:latin typeface="Arial Narrow" panose="020B0606020202030204" pitchFamily="34" charset="0"/>
              </a:rPr>
              <a:t>Society</a:t>
            </a:r>
            <a:r>
              <a:rPr lang="pl-PL" sz="1700" dirty="0">
                <a:latin typeface="Arial Narrow" panose="020B0606020202030204" pitchFamily="34" charset="0"/>
              </a:rPr>
              <a:t> i próbował stworzyć Kościół Komunistyczny. Odwoływał się do idei komun wczesnochrześcijańskich i to on wprowadził Fryderyka Engelsa w kręgi francuskich socjalistów używających już pojęcia komunizm. Drugim mógł być francuski socjalista utopista Etienne </a:t>
            </a:r>
            <a:r>
              <a:rPr lang="pl-PL" sz="1700" dirty="0" err="1">
                <a:latin typeface="Arial Narrow" panose="020B0606020202030204" pitchFamily="34" charset="0"/>
              </a:rPr>
              <a:t>Cabet</a:t>
            </a:r>
            <a:r>
              <a:rPr lang="pl-PL" sz="1700" dirty="0">
                <a:latin typeface="Arial Narrow" panose="020B0606020202030204" pitchFamily="34" charset="0"/>
              </a:rPr>
              <a:t> (1788-1856), który w 1836 r. użył terminu komunizm dla oznaczenia społeczeństwa wzorowanego na pierwszych wspólnotach chrześcijańskich. Termin użyty został w nazwie Związku Komunistów, przekształconego w 1847 r. ze Związku Sprawiedliwych.</a:t>
            </a:r>
            <a:br>
              <a:rPr lang="pl-PL" sz="1700" dirty="0">
                <a:latin typeface="Arial Narrow" panose="020B0606020202030204" pitchFamily="34" charset="0"/>
              </a:rPr>
            </a:br>
            <a:r>
              <a:rPr lang="pl-PL" sz="1700" dirty="0">
                <a:latin typeface="Arial Narrow" panose="020B0606020202030204" pitchFamily="34" charset="0"/>
              </a:rPr>
              <a:t>Marks i Engels nie przedstawili precyzyjnej wizji systemu komunistycznego, ale można ją zrekonstruować na podstawie różnych rozproszonych uwag.</a:t>
            </a:r>
            <a:br>
              <a:rPr lang="pl-PL" sz="1700" dirty="0">
                <a:latin typeface="Arial Narrow" panose="020B0606020202030204" pitchFamily="34" charset="0"/>
              </a:rPr>
            </a:br>
            <a:r>
              <a:rPr lang="pl-PL" sz="1700" dirty="0">
                <a:latin typeface="Arial Narrow" panose="020B0606020202030204" pitchFamily="34" charset="0"/>
              </a:rPr>
              <a:t>Komunizm oznacza więc globalne, ponadnarodowe i bezklasowe społeczeństwo, w którym nie istnieje jakakolwiek własność środków produkcji (nawet społeczna lub państwowa), wszyscy mają obowiązek pracy, a całość kierowana jest przez partię komunistyczną. Ponieważ Marks uważał państwo za aparat strzegący interesów kapitalistów, a w komunizmie kapitalistów nie ma, państwo w potocznym rozumieniu staje się zbędne i „obumiera”.</a:t>
            </a:r>
          </a:p>
        </p:txBody>
      </p:sp>
      <p:pic>
        <p:nvPicPr>
          <p:cNvPr id="5" name="Obraz 4" descr="Obraz zawierający tekst, zdjęcie, stare, kobieta&#10;&#10;Opis wygenerowany automatycznie">
            <a:extLst>
              <a:ext uri="{FF2B5EF4-FFF2-40B4-BE49-F238E27FC236}">
                <a16:creationId xmlns:a16="http://schemas.microsoft.com/office/drawing/2014/main" id="{A612A40A-79D4-4A11-B78C-8424F38E0A42}"/>
              </a:ext>
            </a:extLst>
          </p:cNvPr>
          <p:cNvPicPr>
            <a:picLocks noChangeAspect="1"/>
          </p:cNvPicPr>
          <p:nvPr/>
        </p:nvPicPr>
        <p:blipFill>
          <a:blip r:embed="rId3"/>
          <a:stretch>
            <a:fillRect/>
          </a:stretch>
        </p:blipFill>
        <p:spPr>
          <a:xfrm>
            <a:off x="4412202" y="5351904"/>
            <a:ext cx="3435658" cy="1405969"/>
          </a:xfrm>
          <a:prstGeom prst="rect">
            <a:avLst/>
          </a:prstGeom>
        </p:spPr>
      </p:pic>
    </p:spTree>
    <p:extLst>
      <p:ext uri="{BB962C8B-B14F-4D97-AF65-F5344CB8AC3E}">
        <p14:creationId xmlns:p14="http://schemas.microsoft.com/office/powerpoint/2010/main" val="311559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4D58BF4A-4C53-41A4-AAFE-3F7091F60202}"/>
              </a:ext>
            </a:extLst>
          </p:cNvPr>
          <p:cNvSpPr/>
          <p:nvPr/>
        </p:nvSpPr>
        <p:spPr>
          <a:xfrm>
            <a:off x="613953" y="553054"/>
            <a:ext cx="11312435" cy="1508105"/>
          </a:xfrm>
          <a:prstGeom prst="rect">
            <a:avLst/>
          </a:prstGeom>
        </p:spPr>
        <p:txBody>
          <a:bodyPr wrap="square">
            <a:spAutoFit/>
          </a:bodyPr>
          <a:lstStyle/>
          <a:p>
            <a:r>
              <a:rPr lang="pl-PL" sz="2000" u="sng" dirty="0">
                <a:solidFill>
                  <a:schemeClr val="accent5"/>
                </a:solidFill>
                <a:latin typeface="Arial Narrow" panose="020B0606020202030204" pitchFamily="34" charset="0"/>
              </a:rPr>
              <a:t>MARKSIZM</a:t>
            </a:r>
            <a:r>
              <a:rPr lang="pl-PL" dirty="0">
                <a:latin typeface="Arial Narrow" panose="020B0606020202030204" pitchFamily="34" charset="0"/>
              </a:rPr>
              <a:t> jest ideologią komunizmu. Jego podstawą jest hasło, jakie Karol Marks (1818-1883) sformułował w 1845 r. w „Tezach o Feuerbachu”: „Filozofowie tylko różnie objaśniali świat, chodzi jednak o to, żeby go zmienić”. Wyznacza ono chyba największy przełom, jaki wydarzył się w historii filozofii.</a:t>
            </a:r>
            <a:br>
              <a:rPr lang="pl-PL" dirty="0">
                <a:latin typeface="Arial Narrow" panose="020B0606020202030204" pitchFamily="34" charset="0"/>
              </a:rPr>
            </a:br>
            <a:r>
              <a:rPr lang="pl-PL" dirty="0">
                <a:latin typeface="Arial Narrow" panose="020B0606020202030204" pitchFamily="34" charset="0"/>
              </a:rPr>
              <a:t>Filozofia (czyli umiłowanie mądrości) została sprowadzona do uzasadniania metod realizacji ideologicznych celów i zlikwidowana została różnica między filozofem, a ideologicznym aktywistą.</a:t>
            </a:r>
          </a:p>
        </p:txBody>
      </p:sp>
      <p:sp>
        <p:nvSpPr>
          <p:cNvPr id="4" name="Prostokąt 3">
            <a:extLst>
              <a:ext uri="{FF2B5EF4-FFF2-40B4-BE49-F238E27FC236}">
                <a16:creationId xmlns:a16="http://schemas.microsoft.com/office/drawing/2014/main" id="{54C0EF80-964D-48B9-99AE-14774F7B49A6}"/>
              </a:ext>
            </a:extLst>
          </p:cNvPr>
          <p:cNvSpPr/>
          <p:nvPr/>
        </p:nvSpPr>
        <p:spPr>
          <a:xfrm>
            <a:off x="613953" y="2548628"/>
            <a:ext cx="10998927" cy="2031325"/>
          </a:xfrm>
          <a:prstGeom prst="rect">
            <a:avLst/>
          </a:prstGeom>
        </p:spPr>
        <p:txBody>
          <a:bodyPr wrap="square">
            <a:spAutoFit/>
          </a:bodyPr>
          <a:lstStyle/>
          <a:p>
            <a:r>
              <a:rPr lang="pl-PL" dirty="0">
                <a:latin typeface="Arial Narrow" panose="020B0606020202030204" pitchFamily="34" charset="0"/>
              </a:rPr>
              <a:t>Sam Marks twierdził ironicznie, że nie jest marksistą, dlatego pojęcie "marksizm" oznacza właściwie ideologią zbudowaną na filozoficznych i ekonomicznych teoriach Marksa, ale zmodyfikowaną i rozwiniętą przez jego następców. Istotną rolę w powstaniu marksizmu odegrał Fryderyk Engels. Tzw. Manifest Komunistyczny z 1848 r. jest powtórzeniem pracy Engelsa w 1847 r. pt. "Zasady komunizmu", a więc z czasów, gdy Marks dopiero zaczynał studiować ekonomię. W duecie Marks-Engels Marks pełnił rolę wizjonera, natomiast Engels rolę solidnego administratora. Sam Engels przed śmiercią przeszedł na pozycje socjaldemokratyczne, natomiast ostateczną postać nadał marksizmowi Włodzimierz Lenin, który odrzucił koncepcję proletariatu jako świadomej siły rewolucyjnej</a:t>
            </a:r>
          </a:p>
        </p:txBody>
      </p:sp>
      <p:sp>
        <p:nvSpPr>
          <p:cNvPr id="5" name="Prostokąt 4">
            <a:extLst>
              <a:ext uri="{FF2B5EF4-FFF2-40B4-BE49-F238E27FC236}">
                <a16:creationId xmlns:a16="http://schemas.microsoft.com/office/drawing/2014/main" id="{43FDD594-765F-4102-B73F-D5D660F146EF}"/>
              </a:ext>
            </a:extLst>
          </p:cNvPr>
          <p:cNvSpPr/>
          <p:nvPr/>
        </p:nvSpPr>
        <p:spPr>
          <a:xfrm>
            <a:off x="613953" y="4918480"/>
            <a:ext cx="7464727" cy="1477328"/>
          </a:xfrm>
          <a:prstGeom prst="rect">
            <a:avLst/>
          </a:prstGeom>
        </p:spPr>
        <p:txBody>
          <a:bodyPr wrap="square">
            <a:spAutoFit/>
          </a:bodyPr>
          <a:lstStyle/>
          <a:p>
            <a:r>
              <a:rPr lang="pl-PL" dirty="0">
                <a:latin typeface="Arial Narrow" panose="020B0606020202030204" pitchFamily="34" charset="0"/>
              </a:rPr>
              <a:t>W marksizmie klasycznym konflikt ma podłoże ekonomiczne, ale główna myśl teorii zawiera się w opozycji </a:t>
            </a:r>
            <a:r>
              <a:rPr lang="pl-PL" dirty="0" err="1">
                <a:latin typeface="Arial Narrow" panose="020B0606020202030204" pitchFamily="34" charset="0"/>
              </a:rPr>
              <a:t>cięmiężcy</a:t>
            </a:r>
            <a:r>
              <a:rPr lang="pl-PL" dirty="0">
                <a:latin typeface="Arial Narrow" panose="020B0606020202030204" pitchFamily="34" charset="0"/>
              </a:rPr>
              <a:t> i ciemiężonych. Na niej opiera się zarówno teza o nieuchronności rewolucji proletariackiej jak i marksistowski "schemat wyzwoleńczy", który uzasadniał kolejne teorie kolejnych społecznych rewolucji prowadzonych przez kolejne proletariaty.</a:t>
            </a:r>
          </a:p>
        </p:txBody>
      </p:sp>
      <p:pic>
        <p:nvPicPr>
          <p:cNvPr id="6" name="Obraz 5" descr="Obraz zawierający osoba, mężczyzna, odzież, starsze&#10;&#10;Opis wygenerowany automatycznie">
            <a:extLst>
              <a:ext uri="{FF2B5EF4-FFF2-40B4-BE49-F238E27FC236}">
                <a16:creationId xmlns:a16="http://schemas.microsoft.com/office/drawing/2014/main" id="{2242D136-1C75-4339-BBB3-46FEF014C5CF}"/>
              </a:ext>
            </a:extLst>
          </p:cNvPr>
          <p:cNvPicPr>
            <a:picLocks noChangeAspect="1"/>
          </p:cNvPicPr>
          <p:nvPr/>
        </p:nvPicPr>
        <p:blipFill>
          <a:blip r:embed="rId2"/>
          <a:stretch>
            <a:fillRect/>
          </a:stretch>
        </p:blipFill>
        <p:spPr>
          <a:xfrm>
            <a:off x="8945880" y="4449747"/>
            <a:ext cx="2667000" cy="2095500"/>
          </a:xfrm>
          <a:prstGeom prst="rect">
            <a:avLst/>
          </a:prstGeom>
        </p:spPr>
      </p:pic>
    </p:spTree>
    <p:extLst>
      <p:ext uri="{BB962C8B-B14F-4D97-AF65-F5344CB8AC3E}">
        <p14:creationId xmlns:p14="http://schemas.microsoft.com/office/powerpoint/2010/main" val="3874406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TM03457485[[fn=Siatka]]</Template>
  <TotalTime>1913</TotalTime>
  <Words>2665</Words>
  <Application>Microsoft Office PowerPoint</Application>
  <PresentationFormat>Panoramiczny</PresentationFormat>
  <Paragraphs>53</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Arial Narrow</vt:lpstr>
      <vt:lpstr>Century Gothic</vt:lpstr>
      <vt:lpstr>Siatka</vt:lpstr>
      <vt:lpstr>Gender A małżeństwo  i rodzina</vt:lpstr>
      <vt:lpstr>początki</vt:lpstr>
      <vt:lpstr>Istota sporu</vt:lpstr>
      <vt:lpstr>najsłynniejszym badaczem społeczności kibucowych jest amerykański antropolog kultury Melford Spiro, członek National Academy of Sciences i American Academy of Arts and Sciences, prezes American Ethnological Society i Society for Psychological Anthropology. Spiro przeprowadził w latach 1951-1975 badania w kibucach założonych i opisanych na początku lat 20-tych, a ich wyniki opublikował m.in. w książkach pt. „Gender and Society” z 1979 r. i „Gender and Culture: Kibbutz Women Revisited” z 1995r. Są one o tyle cenne i wiarygodne, że opisują procesy zachodzące w normalnie funkcjonujących wspólnotach, a nie w grupach zestawionych w celach badawczych.</vt:lpstr>
      <vt:lpstr>GENDER STUDIES</vt:lpstr>
      <vt:lpstr>NURTY LEWICY  Wspólnymi hasłami lewicy były zawsze wolność, sprawiedliwość społeczna i tzw. prawa człowieka i obywatela, jednak była ona bardzo zróżnicowana zarówno co do szczegółów przyszłego ustroju, sprawiedliwości społecznej jak i metod jego wprowadzenia. Historia prób realizacji tych haseł miała kilka etapów i zawsze kończyła się ekonomiczną katastrofą. </vt:lpstr>
      <vt:lpstr>ANARCHIZM zakładał likwidację państw i jakiejkolwiek formy hierarchicznej władzy. Był naturalnym następcą pierwszych nieudanych prób socjalizmu utopijnego, które w gruncie rzeczy były pierwszymi komunami anarchistycznymi. Podstawą społeczeństwa anarchistycznego miały być niewielkie, samorządne wspólnoty produkcyjne tworzące dobrowolne federacje. Myśl anarchistyczna wywodzi się z oświeceniowej idei wolności i równości i rozwijana była m.in. przez francuskiego rewolucjonistę Sylvaina Maréchala (1750-1803) i angielskiego dziennikarza i filozofa Williama Godwina (1756-1836). W drugiej połowie XIX wieku stworzyła trzy nurty: anarchizm indywidualistyczny, anarchizm kolektywistyczny i anarchizm komunistyczny.</vt:lpstr>
      <vt:lpstr>Prezentacja programu PowerPoint</vt:lpstr>
      <vt:lpstr>Prezentacja programu PowerPoint</vt:lpstr>
      <vt:lpstr>Ideologia Gender (płeć społeczna)</vt:lpstr>
      <vt:lpstr>Typy gender</vt:lpstr>
      <vt:lpstr>Gender mainstreaming</vt:lpstr>
      <vt:lpstr>Zagrożenia i skutki ideologii gender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dc:title>
  <dc:creator>Cabaj Joanna</dc:creator>
  <cp:lastModifiedBy>Cabaj Joanna</cp:lastModifiedBy>
  <cp:revision>31</cp:revision>
  <dcterms:created xsi:type="dcterms:W3CDTF">2020-11-19T18:51:51Z</dcterms:created>
  <dcterms:modified xsi:type="dcterms:W3CDTF">2020-12-04T18:30:16Z</dcterms:modified>
</cp:coreProperties>
</file>