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sldIdLst>
    <p:sldId id="256" r:id="rId2"/>
    <p:sldId id="280" r:id="rId3"/>
    <p:sldId id="282" r:id="rId4"/>
    <p:sldId id="258" r:id="rId5"/>
    <p:sldId id="259" r:id="rId6"/>
    <p:sldId id="260" r:id="rId7"/>
    <p:sldId id="283" r:id="rId8"/>
    <p:sldId id="262" r:id="rId9"/>
    <p:sldId id="263" r:id="rId10"/>
    <p:sldId id="264" r:id="rId11"/>
    <p:sldId id="265" r:id="rId12"/>
    <p:sldId id="266" r:id="rId13"/>
    <p:sldId id="267" r:id="rId14"/>
    <p:sldId id="268" r:id="rId15"/>
    <p:sldId id="269" r:id="rId16"/>
    <p:sldId id="270" r:id="rId17"/>
    <p:sldId id="271" r:id="rId18"/>
    <p:sldId id="273" r:id="rId19"/>
    <p:sldId id="274" r:id="rId20"/>
    <p:sldId id="275" r:id="rId21"/>
    <p:sldId id="276" r:id="rId22"/>
    <p:sldId id="277" r:id="rId23"/>
    <p:sldId id="279" r:id="rId24"/>
    <p:sldId id="278" r:id="rId25"/>
    <p:sldId id="284" r:id="rId26"/>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75521"/>
    <a:srgbClr val="D3481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428" autoAdjust="0"/>
    <p:restoredTop sz="94660"/>
  </p:normalViewPr>
  <p:slideViewPr>
    <p:cSldViewPr snapToGrid="0">
      <p:cViewPr varScale="1">
        <p:scale>
          <a:sx n="74" d="100"/>
          <a:sy n="74" d="100"/>
        </p:scale>
        <p:origin x="35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bg>
      <p:bgRef idx="1001">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pl-PL"/>
              <a:t>Kliknij, aby edytować styl</a:t>
            </a:r>
            <a:endParaRPr lang="en-US" dirty="0"/>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spc="3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pl-PL"/>
              <a:t>Kliknij, aby edytować styl wzorca podtytułu</a:t>
            </a:r>
            <a:endParaRPr lang="en-US" dirty="0"/>
          </a:p>
        </p:txBody>
      </p:sp>
      <p:sp>
        <p:nvSpPr>
          <p:cNvPr id="7" name="Rectangle 6"/>
          <p:cNvSpPr/>
          <p:nvPr/>
        </p:nvSpPr>
        <p:spPr>
          <a:xfrm>
            <a:off x="0" y="0"/>
            <a:ext cx="457200" cy="685800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Date Placeholder 7"/>
          <p:cNvSpPr>
            <a:spLocks noGrp="1"/>
          </p:cNvSpPr>
          <p:nvPr>
            <p:ph type="dt" sz="half" idx="10"/>
          </p:nvPr>
        </p:nvSpPr>
        <p:spPr/>
        <p:txBody>
          <a:bodyPr/>
          <a:lstStyle/>
          <a:p>
            <a:fld id="{9E4F7982-8297-4F6F-A297-230935190EE8}" type="datetimeFigureOut">
              <a:rPr lang="pl-PL" smtClean="0"/>
              <a:t>2020-01-09</a:t>
            </a:fld>
            <a:endParaRPr lang="pl-PL"/>
          </a:p>
        </p:txBody>
      </p:sp>
      <p:sp>
        <p:nvSpPr>
          <p:cNvPr id="9" name="Footer Placeholder 8"/>
          <p:cNvSpPr>
            <a:spLocks noGrp="1"/>
          </p:cNvSpPr>
          <p:nvPr>
            <p:ph type="ftr" sz="quarter" idx="11"/>
          </p:nvPr>
        </p:nvSpPr>
        <p:spPr/>
        <p:txBody>
          <a:bodyPr/>
          <a:lstStyle/>
          <a:p>
            <a:endParaRPr lang="pl-PL"/>
          </a:p>
        </p:txBody>
      </p:sp>
      <p:sp>
        <p:nvSpPr>
          <p:cNvPr id="10" name="Slide Number Placeholder 9"/>
          <p:cNvSpPr>
            <a:spLocks noGrp="1"/>
          </p:cNvSpPr>
          <p:nvPr>
            <p:ph type="sldNum" sz="quarter" idx="12"/>
          </p:nvPr>
        </p:nvSpPr>
        <p:spPr/>
        <p:txBody>
          <a:bodyPr/>
          <a:lstStyle/>
          <a:p>
            <a:fld id="{3B6D4064-AB6D-4F14-B0BD-1E12A369F5D0}" type="slidenum">
              <a:rPr lang="pl-PL" smtClean="0"/>
              <a:t>‹#›</a:t>
            </a:fld>
            <a:endParaRPr lang="pl-PL"/>
          </a:p>
        </p:txBody>
      </p:sp>
    </p:spTree>
    <p:extLst>
      <p:ext uri="{BB962C8B-B14F-4D97-AF65-F5344CB8AC3E}">
        <p14:creationId xmlns:p14="http://schemas.microsoft.com/office/powerpoint/2010/main" val="1354299394"/>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Vertical Text Placeholder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9E4F7982-8297-4F6F-A297-230935190EE8}" type="datetimeFigureOut">
              <a:rPr lang="pl-PL" smtClean="0"/>
              <a:t>2020-01-09</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3B6D4064-AB6D-4F14-B0BD-1E12A369F5D0}" type="slidenum">
              <a:rPr lang="pl-PL" smtClean="0"/>
              <a:t>‹#›</a:t>
            </a:fld>
            <a:endParaRPr lang="pl-PL"/>
          </a:p>
        </p:txBody>
      </p:sp>
      <p:sp>
        <p:nvSpPr>
          <p:cNvPr id="7" name="Rectangle 6"/>
          <p:cNvSpPr/>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5159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pl-PL"/>
              <a:t>Kliknij, aby edytować styl</a:t>
            </a:r>
            <a:endParaRPr lang="en-US" dirty="0"/>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9E4F7982-8297-4F6F-A297-230935190EE8}" type="datetimeFigureOut">
              <a:rPr lang="pl-PL" smtClean="0"/>
              <a:t>2020-01-09</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3B6D4064-AB6D-4F14-B0BD-1E12A369F5D0}" type="slidenum">
              <a:rPr lang="pl-PL" smtClean="0"/>
              <a:t>‹#›</a:t>
            </a:fld>
            <a:endParaRPr lang="pl-PL"/>
          </a:p>
        </p:txBody>
      </p:sp>
      <p:sp>
        <p:nvSpPr>
          <p:cNvPr id="7" name="Rectangle 6"/>
          <p:cNvSpPr/>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4811652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9E4F7982-8297-4F6F-A297-230935190EE8}" type="datetimeFigureOut">
              <a:rPr lang="pl-PL" smtClean="0"/>
              <a:t>2020-01-09</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3B6D4064-AB6D-4F14-B0BD-1E12A369F5D0}" type="slidenum">
              <a:rPr lang="pl-PL" smtClean="0"/>
              <a:t>‹#›</a:t>
            </a:fld>
            <a:endParaRPr lang="pl-PL"/>
          </a:p>
        </p:txBody>
      </p:sp>
      <p:sp>
        <p:nvSpPr>
          <p:cNvPr id="8" name="Rectangle 7"/>
          <p:cNvSpPr/>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57043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1"/>
            </a:lvl1pPr>
          </a:lstStyle>
          <a:p>
            <a:r>
              <a:rPr lang="pl-PL"/>
              <a:t>Kliknij, aby edytować styl</a:t>
            </a:r>
            <a:endParaRPr lang="en-US" dirty="0"/>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spc="30" baseline="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9E4F7982-8297-4F6F-A297-230935190EE8}" type="datetimeFigureOut">
              <a:rPr lang="pl-PL" smtClean="0"/>
              <a:t>2020-01-09</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3B6D4064-AB6D-4F14-B0BD-1E12A369F5D0}" type="slidenum">
              <a:rPr lang="pl-PL" smtClean="0"/>
              <a:t>‹#›</a:t>
            </a:fld>
            <a:endParaRPr lang="pl-PL"/>
          </a:p>
        </p:txBody>
      </p:sp>
      <p:sp>
        <p:nvSpPr>
          <p:cNvPr id="8" name="Rectangle 7"/>
          <p:cNvSpPr/>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1289832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sz="half" idx="1"/>
          </p:nvPr>
        </p:nvSpPr>
        <p:spPr>
          <a:xfrm>
            <a:off x="1261872" y="1828800"/>
            <a:ext cx="4480560" cy="4351337"/>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Content Placeholder 3"/>
          <p:cNvSpPr>
            <a:spLocks noGrp="1"/>
          </p:cNvSpPr>
          <p:nvPr>
            <p:ph sz="half" idx="2"/>
          </p:nvPr>
        </p:nvSpPr>
        <p:spPr>
          <a:xfrm>
            <a:off x="6126480" y="1828800"/>
            <a:ext cx="4480560" cy="4351337"/>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Date Placeholder 4"/>
          <p:cNvSpPr>
            <a:spLocks noGrp="1"/>
          </p:cNvSpPr>
          <p:nvPr>
            <p:ph type="dt" sz="half" idx="10"/>
          </p:nvPr>
        </p:nvSpPr>
        <p:spPr/>
        <p:txBody>
          <a:bodyPr/>
          <a:lstStyle/>
          <a:p>
            <a:fld id="{9E4F7982-8297-4F6F-A297-230935190EE8}" type="datetimeFigureOut">
              <a:rPr lang="pl-PL" smtClean="0"/>
              <a:t>2020-01-09</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3B6D4064-AB6D-4F14-B0BD-1E12A369F5D0}" type="slidenum">
              <a:rPr lang="pl-PL" smtClean="0"/>
              <a:t>‹#›</a:t>
            </a:fld>
            <a:endParaRPr lang="pl-PL"/>
          </a:p>
        </p:txBody>
      </p:sp>
      <p:sp>
        <p:nvSpPr>
          <p:cNvPr id="8" name="Rectangle 7"/>
          <p:cNvSpPr/>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921120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pl-PL"/>
              <a:t>Kliknij, aby edytować styl</a:t>
            </a:r>
            <a:endParaRPr lang="en-US" dirty="0"/>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pl-PL"/>
              <a:t>Kliknij, aby edytować style wzorca tekstu</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7" name="Date Placeholder 6"/>
          <p:cNvSpPr>
            <a:spLocks noGrp="1"/>
          </p:cNvSpPr>
          <p:nvPr>
            <p:ph type="dt" sz="half" idx="10"/>
          </p:nvPr>
        </p:nvSpPr>
        <p:spPr/>
        <p:txBody>
          <a:bodyPr/>
          <a:lstStyle/>
          <a:p>
            <a:fld id="{9E4F7982-8297-4F6F-A297-230935190EE8}" type="datetimeFigureOut">
              <a:rPr lang="pl-PL" smtClean="0"/>
              <a:t>2020-01-09</a:t>
            </a:fld>
            <a:endParaRPr lang="pl-PL"/>
          </a:p>
        </p:txBody>
      </p:sp>
      <p:sp>
        <p:nvSpPr>
          <p:cNvPr id="8" name="Footer Placeholder 7"/>
          <p:cNvSpPr>
            <a:spLocks noGrp="1"/>
          </p:cNvSpPr>
          <p:nvPr>
            <p:ph type="ftr" sz="quarter" idx="11"/>
          </p:nvPr>
        </p:nvSpPr>
        <p:spPr/>
        <p:txBody>
          <a:bodyPr/>
          <a:lstStyle/>
          <a:p>
            <a:endParaRPr lang="pl-PL"/>
          </a:p>
        </p:txBody>
      </p:sp>
      <p:sp>
        <p:nvSpPr>
          <p:cNvPr id="9" name="Slide Number Placeholder 8"/>
          <p:cNvSpPr>
            <a:spLocks noGrp="1"/>
          </p:cNvSpPr>
          <p:nvPr>
            <p:ph type="sldNum" sz="quarter" idx="12"/>
          </p:nvPr>
        </p:nvSpPr>
        <p:spPr/>
        <p:txBody>
          <a:bodyPr/>
          <a:lstStyle/>
          <a:p>
            <a:fld id="{3B6D4064-AB6D-4F14-B0BD-1E12A369F5D0}" type="slidenum">
              <a:rPr lang="pl-PL" smtClean="0"/>
              <a:t>‹#›</a:t>
            </a:fld>
            <a:endParaRPr lang="pl-PL"/>
          </a:p>
        </p:txBody>
      </p:sp>
      <p:sp>
        <p:nvSpPr>
          <p:cNvPr id="11" name="Rectangle 10"/>
          <p:cNvSpPr/>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8811136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pl-PL"/>
              <a:t>Kliknij, aby edytować styl</a:t>
            </a:r>
            <a:endParaRPr lang="en-US" dirty="0"/>
          </a:p>
        </p:txBody>
      </p:sp>
      <p:sp>
        <p:nvSpPr>
          <p:cNvPr id="3" name="Date Placeholder 2"/>
          <p:cNvSpPr>
            <a:spLocks noGrp="1"/>
          </p:cNvSpPr>
          <p:nvPr>
            <p:ph type="dt" sz="half" idx="10"/>
          </p:nvPr>
        </p:nvSpPr>
        <p:spPr/>
        <p:txBody>
          <a:bodyPr/>
          <a:lstStyle/>
          <a:p>
            <a:fld id="{9E4F7982-8297-4F6F-A297-230935190EE8}" type="datetimeFigureOut">
              <a:rPr lang="pl-PL" smtClean="0"/>
              <a:t>2020-01-09</a:t>
            </a:fld>
            <a:endParaRPr lang="pl-PL"/>
          </a:p>
        </p:txBody>
      </p:sp>
      <p:sp>
        <p:nvSpPr>
          <p:cNvPr id="4" name="Footer Placeholder 3"/>
          <p:cNvSpPr>
            <a:spLocks noGrp="1"/>
          </p:cNvSpPr>
          <p:nvPr>
            <p:ph type="ftr" sz="quarter" idx="11"/>
          </p:nvPr>
        </p:nvSpPr>
        <p:spPr/>
        <p:txBody>
          <a:bodyPr/>
          <a:lstStyle/>
          <a:p>
            <a:endParaRPr lang="pl-PL"/>
          </a:p>
        </p:txBody>
      </p:sp>
      <p:sp>
        <p:nvSpPr>
          <p:cNvPr id="5" name="Slide Number Placeholder 4"/>
          <p:cNvSpPr>
            <a:spLocks noGrp="1"/>
          </p:cNvSpPr>
          <p:nvPr>
            <p:ph type="sldNum" sz="quarter" idx="12"/>
          </p:nvPr>
        </p:nvSpPr>
        <p:spPr/>
        <p:txBody>
          <a:bodyPr/>
          <a:lstStyle/>
          <a:p>
            <a:fld id="{3B6D4064-AB6D-4F14-B0BD-1E12A369F5D0}" type="slidenum">
              <a:rPr lang="pl-PL" smtClean="0"/>
              <a:t>‹#›</a:t>
            </a:fld>
            <a:endParaRPr lang="pl-PL"/>
          </a:p>
        </p:txBody>
      </p:sp>
      <p:sp>
        <p:nvSpPr>
          <p:cNvPr id="7" name="Rectangle 6"/>
          <p:cNvSpPr/>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838365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4F7982-8297-4F6F-A297-230935190EE8}" type="datetimeFigureOut">
              <a:rPr lang="pl-PL" smtClean="0"/>
              <a:t>2020-01-09</a:t>
            </a:fld>
            <a:endParaRPr lang="pl-PL"/>
          </a:p>
        </p:txBody>
      </p:sp>
      <p:sp>
        <p:nvSpPr>
          <p:cNvPr id="3" name="Footer Placeholder 2"/>
          <p:cNvSpPr>
            <a:spLocks noGrp="1"/>
          </p:cNvSpPr>
          <p:nvPr>
            <p:ph type="ftr" sz="quarter" idx="11"/>
          </p:nvPr>
        </p:nvSpPr>
        <p:spPr/>
        <p:txBody>
          <a:bodyPr/>
          <a:lstStyle/>
          <a:p>
            <a:endParaRPr lang="pl-PL"/>
          </a:p>
        </p:txBody>
      </p:sp>
      <p:sp>
        <p:nvSpPr>
          <p:cNvPr id="4" name="Slide Number Placeholder 3"/>
          <p:cNvSpPr>
            <a:spLocks noGrp="1"/>
          </p:cNvSpPr>
          <p:nvPr>
            <p:ph type="sldNum" sz="quarter" idx="12"/>
          </p:nvPr>
        </p:nvSpPr>
        <p:spPr/>
        <p:txBody>
          <a:bodyPr/>
          <a:lstStyle/>
          <a:p>
            <a:fld id="{3B6D4064-AB6D-4F14-B0BD-1E12A369F5D0}" type="slidenum">
              <a:rPr lang="pl-PL" smtClean="0"/>
              <a:t>‹#›</a:t>
            </a:fld>
            <a:endParaRPr lang="pl-PL"/>
          </a:p>
        </p:txBody>
      </p:sp>
      <p:sp>
        <p:nvSpPr>
          <p:cNvPr id="5" name="Rectangle 4"/>
          <p:cNvSpPr/>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5905477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2800" b="1" baseline="0"/>
            </a:lvl1pPr>
          </a:lstStyle>
          <a:p>
            <a:r>
              <a:rPr lang="pl-PL"/>
              <a:t>Kliknij, aby edytować styl</a:t>
            </a:r>
            <a:endParaRPr lang="en-US" dirty="0"/>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9E4F7982-8297-4F6F-A297-230935190EE8}" type="datetimeFigureOut">
              <a:rPr lang="pl-PL" smtClean="0"/>
              <a:t>2020-01-09</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3B6D4064-AB6D-4F14-B0BD-1E12A369F5D0}" type="slidenum">
              <a:rPr lang="pl-PL" smtClean="0"/>
              <a:t>‹#›</a:t>
            </a:fld>
            <a:endParaRPr lang="pl-PL"/>
          </a:p>
        </p:txBody>
      </p:sp>
    </p:spTree>
    <p:extLst>
      <p:ext uri="{BB962C8B-B14F-4D97-AF65-F5344CB8AC3E}">
        <p14:creationId xmlns:p14="http://schemas.microsoft.com/office/powerpoint/2010/main" val="3244700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1">
                <a:solidFill>
                  <a:schemeClr val="bg1"/>
                </a:solidFill>
              </a:defRPr>
            </a:lvl1pPr>
          </a:lstStyle>
          <a:p>
            <a:r>
              <a:rPr lang="pl-PL"/>
              <a:t>Kliknij, aby edytować styl</a:t>
            </a:r>
            <a:endParaRPr lang="en-US" dirty="0"/>
          </a:p>
        </p:txBody>
      </p:sp>
      <p:sp>
        <p:nvSpPr>
          <p:cNvPr id="3" name="Picture Placeholder 2"/>
          <p:cNvSpPr>
            <a:spLocks noGrp="1" noChangeAspect="1"/>
          </p:cNvSpPr>
          <p:nvPr>
            <p:ph type="pic" idx="1"/>
          </p:nvPr>
        </p:nvSpPr>
        <p:spPr>
          <a:xfrm>
            <a:off x="0" y="0"/>
            <a:ext cx="11292840" cy="512892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a:t>Kliknij ikonę, aby dodać obraz</a:t>
            </a:r>
            <a:endParaRPr lang="en-US" dirty="0"/>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400" baseline="0">
                <a:solidFill>
                  <a:schemeClr val="bg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9E4F7982-8297-4F6F-A297-230935190EE8}" type="datetimeFigureOut">
              <a:rPr lang="pl-PL" smtClean="0"/>
              <a:t>2020-01-09</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3B6D4064-AB6D-4F14-B0BD-1E12A369F5D0}" type="slidenum">
              <a:rPr lang="pl-PL" smtClean="0"/>
              <a:t>‹#›</a:t>
            </a:fld>
            <a:endParaRPr lang="pl-PL"/>
          </a:p>
        </p:txBody>
      </p:sp>
    </p:spTree>
    <p:extLst>
      <p:ext uri="{BB962C8B-B14F-4D97-AF65-F5344CB8AC3E}">
        <p14:creationId xmlns:p14="http://schemas.microsoft.com/office/powerpoint/2010/main" val="24172779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294198"/>
            <a:ext cx="9692640" cy="1397124"/>
          </a:xfrm>
          <a:prstGeom prst="rect">
            <a:avLst/>
          </a:prstGeom>
        </p:spPr>
        <p:txBody>
          <a:bodyPr vert="horz" lIns="91440" tIns="27432" rIns="91440" bIns="45720" rtlCol="0" anchor="b">
            <a:normAutofit/>
          </a:bodyPr>
          <a:lstStyle/>
          <a:p>
            <a:r>
              <a:rPr lang="pl-PL"/>
              <a:t>Kliknij, aby edytować styl</a:t>
            </a:r>
            <a:endParaRPr lang="en-US" dirty="0"/>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accent1">
                    <a:lumMod val="40000"/>
                    <a:lumOff val="60000"/>
                  </a:schemeClr>
                </a:solidFill>
              </a:defRPr>
            </a:lvl1pPr>
          </a:lstStyle>
          <a:p>
            <a:fld id="{9E4F7982-8297-4F6F-A297-230935190EE8}" type="datetimeFigureOut">
              <a:rPr lang="pl-PL" smtClean="0"/>
              <a:t>2020-01-09</a:t>
            </a:fld>
            <a:endParaRPr lang="pl-PL"/>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chemeClr val="accent1">
                    <a:lumMod val="40000"/>
                    <a:lumOff val="60000"/>
                  </a:schemeClr>
                </a:solidFill>
              </a:defRPr>
            </a:lvl1pPr>
          </a:lstStyle>
          <a:p>
            <a:endParaRPr lang="pl-PL"/>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accent1">
                    <a:lumMod val="60000"/>
                    <a:lumOff val="40000"/>
                  </a:schemeClr>
                </a:solidFill>
                <a:latin typeface="+mj-lt"/>
              </a:defRPr>
            </a:lvl1pPr>
          </a:lstStyle>
          <a:p>
            <a:fld id="{3B6D4064-AB6D-4F14-B0BD-1E12A369F5D0}" type="slidenum">
              <a:rPr lang="pl-PL" smtClean="0"/>
              <a:t>‹#›</a:t>
            </a:fld>
            <a:endParaRPr lang="pl-PL"/>
          </a:p>
        </p:txBody>
      </p:sp>
    </p:spTree>
    <p:extLst>
      <p:ext uri="{BB962C8B-B14F-4D97-AF65-F5344CB8AC3E}">
        <p14:creationId xmlns:p14="http://schemas.microsoft.com/office/powerpoint/2010/main" val="285559308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b="1" kern="1200" spc="-50" baseline="0">
          <a:solidFill>
            <a:schemeClr val="accent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2000" kern="1200" spc="10" baseline="0">
          <a:solidFill>
            <a:schemeClr val="tx1">
              <a:lumMod val="65000"/>
              <a:lumOff val="35000"/>
            </a:schemeClr>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4.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1517510" y="758952"/>
            <a:ext cx="7136963" cy="4041648"/>
          </a:xfrm>
        </p:spPr>
        <p:txBody>
          <a:bodyPr/>
          <a:lstStyle/>
          <a:p>
            <a:pPr algn="ctr"/>
            <a:r>
              <a:rPr lang="pl-PL" dirty="0"/>
              <a:t>Teologia ciała według  </a:t>
            </a:r>
            <a:br>
              <a:rPr lang="pl-PL" dirty="0"/>
            </a:br>
            <a:r>
              <a:rPr lang="pl-PL" dirty="0"/>
              <a:t>Jana Pawła II</a:t>
            </a:r>
          </a:p>
        </p:txBody>
      </p:sp>
      <p:pic>
        <p:nvPicPr>
          <p:cNvPr id="6" name="Obraz 5">
            <a:extLst>
              <a:ext uri="{FF2B5EF4-FFF2-40B4-BE49-F238E27FC236}">
                <a16:creationId xmlns:a16="http://schemas.microsoft.com/office/drawing/2014/main" xmlns="" id="{E09A7E45-F8AE-459A-B93A-32DA6EA25A4D}"/>
              </a:ext>
            </a:extLst>
          </p:cNvPr>
          <p:cNvPicPr>
            <a:picLocks noChangeAspect="1"/>
          </p:cNvPicPr>
          <p:nvPr/>
        </p:nvPicPr>
        <p:blipFill>
          <a:blip r:embed="rId2"/>
          <a:stretch>
            <a:fillRect/>
          </a:stretch>
        </p:blipFill>
        <p:spPr>
          <a:xfrm>
            <a:off x="0" y="0"/>
            <a:ext cx="12192000" cy="6858000"/>
          </a:xfrm>
          <a:prstGeom prst="rect">
            <a:avLst/>
          </a:prstGeom>
        </p:spPr>
      </p:pic>
      <p:pic>
        <p:nvPicPr>
          <p:cNvPr id="4" name="Obraz 3">
            <a:extLst>
              <a:ext uri="{FF2B5EF4-FFF2-40B4-BE49-F238E27FC236}">
                <a16:creationId xmlns:a16="http://schemas.microsoft.com/office/drawing/2014/main" xmlns="" id="{2BCFC76C-F9D3-4A3D-B050-30FAC3B1EEC7}"/>
              </a:ext>
            </a:extLst>
          </p:cNvPr>
          <p:cNvPicPr>
            <a:picLocks noChangeAspect="1"/>
          </p:cNvPicPr>
          <p:nvPr/>
        </p:nvPicPr>
        <p:blipFill>
          <a:blip r:embed="rId3"/>
          <a:stretch>
            <a:fillRect/>
          </a:stretch>
        </p:blipFill>
        <p:spPr>
          <a:xfrm>
            <a:off x="8346585" y="0"/>
            <a:ext cx="3845415" cy="6858000"/>
          </a:xfrm>
          <a:prstGeom prst="rect">
            <a:avLst/>
          </a:prstGeom>
        </p:spPr>
      </p:pic>
      <p:pic>
        <p:nvPicPr>
          <p:cNvPr id="7" name="Obraz 6">
            <a:extLst>
              <a:ext uri="{FF2B5EF4-FFF2-40B4-BE49-F238E27FC236}">
                <a16:creationId xmlns:a16="http://schemas.microsoft.com/office/drawing/2014/main" xmlns="" id="{FB6D1BB8-0940-4228-ACA9-8DE71278C9E2}"/>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Lst>
          </a:blip>
          <a:srcRect l="27984" t="8760" r="-2152"/>
          <a:stretch/>
        </p:blipFill>
        <p:spPr>
          <a:xfrm>
            <a:off x="0" y="0"/>
            <a:ext cx="3845414" cy="6858000"/>
          </a:xfrm>
          <a:prstGeom prst="rect">
            <a:avLst/>
          </a:prstGeom>
        </p:spPr>
      </p:pic>
    </p:spTree>
    <p:extLst>
      <p:ext uri="{BB962C8B-B14F-4D97-AF65-F5344CB8AC3E}">
        <p14:creationId xmlns:p14="http://schemas.microsoft.com/office/powerpoint/2010/main" val="3596180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500" fill="hold"/>
                                        <p:tgtEl>
                                          <p:spTgt spid="7"/>
                                        </p:tgtEl>
                                        <p:attrNameLst>
                                          <p:attrName>ppt_x</p:attrName>
                                        </p:attrNameLst>
                                      </p:cBhvr>
                                      <p:tavLst>
                                        <p:tav tm="0">
                                          <p:val>
                                            <p:strVal val="0-#ppt_w/2"/>
                                          </p:val>
                                        </p:tav>
                                        <p:tav tm="100000">
                                          <p:val>
                                            <p:strVal val="#ppt_x"/>
                                          </p:val>
                                        </p:tav>
                                      </p:tavLst>
                                    </p:anim>
                                    <p:anim calcmode="lin" valueType="num">
                                      <p:cBhvr additive="base">
                                        <p:cTn id="8" dur="1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500" fill="hold"/>
                                        <p:tgtEl>
                                          <p:spTgt spid="4"/>
                                        </p:tgtEl>
                                        <p:attrNameLst>
                                          <p:attrName>ppt_x</p:attrName>
                                        </p:attrNameLst>
                                      </p:cBhvr>
                                      <p:tavLst>
                                        <p:tav tm="0">
                                          <p:val>
                                            <p:strVal val="1+#ppt_w/2"/>
                                          </p:val>
                                        </p:tav>
                                        <p:tav tm="100000">
                                          <p:val>
                                            <p:strVal val="#ppt_x"/>
                                          </p:val>
                                        </p:tav>
                                      </p:tavLst>
                                    </p:anim>
                                    <p:anim calcmode="lin" valueType="num">
                                      <p:cBhvr additive="base">
                                        <p:cTn id="12" dur="1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499360" y="-293096"/>
            <a:ext cx="6431989" cy="1547737"/>
          </a:xfrm>
        </p:spPr>
        <p:txBody>
          <a:bodyPr/>
          <a:lstStyle/>
          <a:p>
            <a:r>
              <a:rPr lang="pl-PL" dirty="0"/>
              <a:t>Pierwotna nagość</a:t>
            </a:r>
          </a:p>
        </p:txBody>
      </p:sp>
      <p:sp>
        <p:nvSpPr>
          <p:cNvPr id="3" name="Symbol zastępczy zawartości 2"/>
          <p:cNvSpPr>
            <a:spLocks noGrp="1"/>
          </p:cNvSpPr>
          <p:nvPr>
            <p:ph idx="1"/>
          </p:nvPr>
        </p:nvSpPr>
        <p:spPr>
          <a:xfrm>
            <a:off x="6096000" y="1749348"/>
            <a:ext cx="4992482" cy="6889898"/>
          </a:xfrm>
        </p:spPr>
        <p:txBody>
          <a:bodyPr>
            <a:normAutofit/>
          </a:bodyPr>
          <a:lstStyle/>
          <a:p>
            <a:r>
              <a:rPr lang="pl-PL" dirty="0"/>
              <a:t>Z drzewem poznania dobra i zła wiąże się zjawisko wstydu, które jest doświadczeniem granicznym. </a:t>
            </a:r>
          </a:p>
          <a:p>
            <a:r>
              <a:rPr lang="pl-PL" dirty="0"/>
              <a:t> Przed zerwaniem zakazanego owocu, czyli przed popełnieniem grzechu, mężczyzna i kobieta „byli nadzy, nie odczuwali wobec siebie wstydu” (Rdz 2, 25), a po popełnieniu grzechu „poznali, że są nadzy” (Rdz 3, 7).  </a:t>
            </a:r>
          </a:p>
          <a:p>
            <a:r>
              <a:rPr lang="pl-PL" dirty="0"/>
              <a:t>Mężczyzna i kobieta nie tyle zorientowali się, że są nadzy, ile nastąpiła w nich samych, w ich wnętrzu jakaś istotna zmiana</a:t>
            </a:r>
          </a:p>
        </p:txBody>
      </p:sp>
      <p:pic>
        <p:nvPicPr>
          <p:cNvPr id="4" name="Obraz 3">
            <a:extLst>
              <a:ext uri="{FF2B5EF4-FFF2-40B4-BE49-F238E27FC236}">
                <a16:creationId xmlns:a16="http://schemas.microsoft.com/office/drawing/2014/main" xmlns="" id="{995B27B0-8009-4F7E-81DD-9468548B7A3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200000"/>
                    </a14:imgEffect>
                  </a14:imgLayer>
                </a14:imgProps>
              </a:ext>
            </a:extLst>
          </a:blip>
          <a:stretch>
            <a:fillRect/>
          </a:stretch>
        </p:blipFill>
        <p:spPr>
          <a:xfrm>
            <a:off x="170120" y="1749348"/>
            <a:ext cx="5741581" cy="5108651"/>
          </a:xfrm>
          <a:prstGeom prst="rect">
            <a:avLst/>
          </a:prstGeom>
        </p:spPr>
      </p:pic>
    </p:spTree>
    <p:extLst>
      <p:ext uri="{BB962C8B-B14F-4D97-AF65-F5344CB8AC3E}">
        <p14:creationId xmlns:p14="http://schemas.microsoft.com/office/powerpoint/2010/main" val="33316716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3016489" y="660103"/>
            <a:ext cx="8347348" cy="4351337"/>
          </a:xfrm>
        </p:spPr>
        <p:txBody>
          <a:bodyPr/>
          <a:lstStyle/>
          <a:p>
            <a:r>
              <a:rPr lang="pl-PL" dirty="0"/>
              <a:t>Papież pisze, że ta zmiana dotyczyła „poczucia sensu własnego ciała wobec Stwórcy i stworzeń” (MN 40). </a:t>
            </a:r>
          </a:p>
        </p:txBody>
      </p:sp>
      <p:pic>
        <p:nvPicPr>
          <p:cNvPr id="4" name="Obraz 3">
            <a:extLst>
              <a:ext uri="{FF2B5EF4-FFF2-40B4-BE49-F238E27FC236}">
                <a16:creationId xmlns:a16="http://schemas.microsoft.com/office/drawing/2014/main" xmlns="" id="{F39C3F57-3210-46C5-88DC-7E1BBAC20365}"/>
              </a:ext>
            </a:extLst>
          </p:cNvPr>
          <p:cNvPicPr>
            <a:picLocks noChangeAspect="1"/>
          </p:cNvPicPr>
          <p:nvPr/>
        </p:nvPicPr>
        <p:blipFill>
          <a:blip r:embed="rId2"/>
          <a:stretch>
            <a:fillRect/>
          </a:stretch>
        </p:blipFill>
        <p:spPr>
          <a:xfrm>
            <a:off x="0" y="0"/>
            <a:ext cx="6493025" cy="6858000"/>
          </a:xfrm>
          <a:prstGeom prst="rect">
            <a:avLst/>
          </a:prstGeom>
        </p:spPr>
      </p:pic>
      <p:sp>
        <p:nvSpPr>
          <p:cNvPr id="6" name="Prostokąt 5">
            <a:extLst>
              <a:ext uri="{FF2B5EF4-FFF2-40B4-BE49-F238E27FC236}">
                <a16:creationId xmlns:a16="http://schemas.microsoft.com/office/drawing/2014/main" xmlns="" id="{2D6449DA-86FC-4203-A4C4-5EB8E631EBBD}"/>
              </a:ext>
            </a:extLst>
          </p:cNvPr>
          <p:cNvSpPr/>
          <p:nvPr/>
        </p:nvSpPr>
        <p:spPr>
          <a:xfrm>
            <a:off x="5455920" y="4095591"/>
            <a:ext cx="1158240" cy="3087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Symbol zastępczy zawartości 2">
            <a:extLst>
              <a:ext uri="{FF2B5EF4-FFF2-40B4-BE49-F238E27FC236}">
                <a16:creationId xmlns:a16="http://schemas.microsoft.com/office/drawing/2014/main" xmlns="" id="{4B083348-D7ED-4CFF-8991-CADF0E10B7AF}"/>
              </a:ext>
            </a:extLst>
          </p:cNvPr>
          <p:cNvSpPr txBox="1">
            <a:spLocks/>
          </p:cNvSpPr>
          <p:nvPr/>
        </p:nvSpPr>
        <p:spPr>
          <a:xfrm>
            <a:off x="5068931" y="1848446"/>
            <a:ext cx="6294906" cy="4351337"/>
          </a:xfrm>
          <a:prstGeom prst="rect">
            <a:avLst/>
          </a:prstGeom>
        </p:spPr>
        <p:txBody>
          <a:bodyPr vert="horz" lIns="91440" tIns="45720" rIns="91440" bIns="45720" rtlCol="0">
            <a:normAutofit/>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2000" kern="1200" spc="10" baseline="0">
                <a:solidFill>
                  <a:schemeClr val="tx1">
                    <a:lumMod val="65000"/>
                    <a:lumOff val="35000"/>
                  </a:schemeClr>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r>
              <a:rPr lang="pl-PL" dirty="0"/>
              <a:t>Oni najpierw zmienili się w swym wnętrzu, w swym sercu, a dopiero potem na skutek tej zmiany zaczęli się siebie wstydzić. </a:t>
            </a:r>
          </a:p>
        </p:txBody>
      </p:sp>
      <p:sp>
        <p:nvSpPr>
          <p:cNvPr id="5" name="Symbol zastępczy zawartości 2">
            <a:extLst>
              <a:ext uri="{FF2B5EF4-FFF2-40B4-BE49-F238E27FC236}">
                <a16:creationId xmlns:a16="http://schemas.microsoft.com/office/drawing/2014/main" xmlns="" id="{BFD4562E-E0AB-4674-B401-09B7C757809D}"/>
              </a:ext>
            </a:extLst>
          </p:cNvPr>
          <p:cNvSpPr txBox="1">
            <a:spLocks/>
          </p:cNvSpPr>
          <p:nvPr/>
        </p:nvSpPr>
        <p:spPr>
          <a:xfrm>
            <a:off x="6384775" y="3429000"/>
            <a:ext cx="4678680" cy="4351337"/>
          </a:xfrm>
          <a:prstGeom prst="rect">
            <a:avLst/>
          </a:prstGeom>
        </p:spPr>
        <p:txBody>
          <a:bodyPr vert="horz" lIns="91440" tIns="45720" rIns="91440" bIns="45720" rtlCol="0">
            <a:normAutofit/>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2000" kern="1200" spc="10" baseline="0">
                <a:solidFill>
                  <a:schemeClr val="tx1">
                    <a:lumMod val="65000"/>
                    <a:lumOff val="35000"/>
                  </a:schemeClr>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r>
              <a:rPr lang="pl-PL" dirty="0"/>
              <a:t>Ciało ludzkie nabrało innego sensu, innego znaczenia. Aby zrozumieć, na czym dokładnie polegała ta zmiana, trzeba sobie odpowiedzieć na pytania: Czym jest wstyd? Jak tłumaczyć jego brak w sytuacji pierwotnej niewinności?</a:t>
            </a:r>
          </a:p>
        </p:txBody>
      </p:sp>
    </p:spTree>
    <p:extLst>
      <p:ext uri="{BB962C8B-B14F-4D97-AF65-F5344CB8AC3E}">
        <p14:creationId xmlns:p14="http://schemas.microsoft.com/office/powerpoint/2010/main" val="1791440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435493" y="212589"/>
            <a:ext cx="9692640" cy="927393"/>
          </a:xfrm>
        </p:spPr>
        <p:txBody>
          <a:bodyPr/>
          <a:lstStyle/>
          <a:p>
            <a:r>
              <a:rPr lang="pl-PL" dirty="0"/>
              <a:t>Znaczenie wstydu</a:t>
            </a:r>
          </a:p>
        </p:txBody>
      </p:sp>
      <p:sp>
        <p:nvSpPr>
          <p:cNvPr id="3" name="Symbol zastępczy zawartości 2"/>
          <p:cNvSpPr>
            <a:spLocks noGrp="1"/>
          </p:cNvSpPr>
          <p:nvPr>
            <p:ph idx="1"/>
          </p:nvPr>
        </p:nvSpPr>
        <p:spPr>
          <a:xfrm>
            <a:off x="4722106" y="1751041"/>
            <a:ext cx="5232122" cy="4894369"/>
          </a:xfrm>
        </p:spPr>
        <p:txBody>
          <a:bodyPr/>
          <a:lstStyle/>
          <a:p>
            <a:r>
              <a:rPr lang="pl-PL" dirty="0"/>
              <a:t>człowiek − również poprzez zasłonę wstydu − będzie stale odkrywał siebie jako stróża tajemnicy podmiotu, broniąc jej przed jakimkolwiek zepchnięciem na pozycje «bycia tylko przedmiotem»” (MN 61). Człowiek będzie pilnował, aby drugi człowiek nie traktował go jak przedmiot i będzie się przed tym bronił także za pomocą wstydu. </a:t>
            </a:r>
          </a:p>
          <a:p>
            <a:endParaRPr lang="pl-PL" dirty="0"/>
          </a:p>
        </p:txBody>
      </p:sp>
      <p:pic>
        <p:nvPicPr>
          <p:cNvPr id="4" name="Obraz 3">
            <a:extLst>
              <a:ext uri="{FF2B5EF4-FFF2-40B4-BE49-F238E27FC236}">
                <a16:creationId xmlns:a16="http://schemas.microsoft.com/office/drawing/2014/main" xmlns="" id="{034F96B1-FEFF-4E66-820A-7AE2413090CC}"/>
              </a:ext>
            </a:extLst>
          </p:cNvPr>
          <p:cNvPicPr>
            <a:picLocks noChangeAspect="1"/>
          </p:cNvPicPr>
          <p:nvPr/>
        </p:nvPicPr>
        <p:blipFill>
          <a:blip r:embed="rId2"/>
          <a:stretch>
            <a:fillRect/>
          </a:stretch>
        </p:blipFill>
        <p:spPr>
          <a:xfrm>
            <a:off x="6984" y="1456314"/>
            <a:ext cx="5080158" cy="5401686"/>
          </a:xfrm>
          <a:prstGeom prst="rect">
            <a:avLst/>
          </a:prstGeom>
        </p:spPr>
      </p:pic>
      <p:pic>
        <p:nvPicPr>
          <p:cNvPr id="5" name="Obraz 4">
            <a:extLst>
              <a:ext uri="{FF2B5EF4-FFF2-40B4-BE49-F238E27FC236}">
                <a16:creationId xmlns:a16="http://schemas.microsoft.com/office/drawing/2014/main" xmlns="" id="{03F01C98-C8D7-4DFA-A756-643CCC97564D}"/>
              </a:ext>
            </a:extLst>
          </p:cNvPr>
          <p:cNvPicPr>
            <a:picLocks noChangeAspect="1"/>
          </p:cNvPicPr>
          <p:nvPr/>
        </p:nvPicPr>
        <p:blipFill>
          <a:blip r:embed="rId3"/>
          <a:stretch>
            <a:fillRect/>
          </a:stretch>
        </p:blipFill>
        <p:spPr>
          <a:xfrm>
            <a:off x="9635126" y="3113898"/>
            <a:ext cx="2446849" cy="3744102"/>
          </a:xfrm>
          <a:prstGeom prst="rect">
            <a:avLst/>
          </a:prstGeom>
        </p:spPr>
      </p:pic>
    </p:spTree>
    <p:extLst>
      <p:ext uri="{BB962C8B-B14F-4D97-AF65-F5344CB8AC3E}">
        <p14:creationId xmlns:p14="http://schemas.microsoft.com/office/powerpoint/2010/main" val="5097433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xmlns="" id="{BDA3EF5D-1AA5-4BA5-B881-C9E3832EB56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457200" cy="6858000"/>
          </a:xfrm>
          <a:prstGeom prst="rect">
            <a:avLst/>
          </a:prstGeom>
          <a:solidFill>
            <a:schemeClr val="tx2">
              <a:lumMod val="60000"/>
              <a:lumOff val="4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ymbol zastępczy zawartości 2"/>
          <p:cNvSpPr>
            <a:spLocks noGrp="1"/>
          </p:cNvSpPr>
          <p:nvPr>
            <p:ph idx="1"/>
          </p:nvPr>
        </p:nvSpPr>
        <p:spPr>
          <a:xfrm>
            <a:off x="6248401" y="167640"/>
            <a:ext cx="4846320" cy="6568440"/>
          </a:xfrm>
        </p:spPr>
        <p:txBody>
          <a:bodyPr>
            <a:normAutofit/>
          </a:bodyPr>
          <a:lstStyle/>
          <a:p>
            <a:r>
              <a:rPr lang="pl-PL" dirty="0"/>
              <a:t>przed popełnieniem grzechu pierworodnego kobieta i mężczyzna „byli nadzy, nie odczuwali wobec siebie wstydu” (Rdz 2, 25), to nie zachowywali się bezwstydnie. </a:t>
            </a:r>
          </a:p>
          <a:p>
            <a:r>
              <a:rPr lang="pl-PL" dirty="0"/>
              <a:t> Brak wstydu w raju wskazuje na pełnię życia, a nie na jego niedorozwój </a:t>
            </a:r>
          </a:p>
          <a:p>
            <a:r>
              <a:rPr lang="pl-PL" dirty="0"/>
              <a:t>«nie odczuwali nawzajem wstydu» − to znaczy, że byli zjednoczeni świadomością daru, że mieli wzajemne poczucie oblubieńczego sensu swoich ciał, w którym wyraża się wolność daru, w którym dochodzi do głosu całe wewnętrzne bogactwo osoby-podmiotu” (MN 61). </a:t>
            </a:r>
          </a:p>
          <a:p>
            <a:r>
              <a:rPr lang="pl-PL" dirty="0"/>
              <a:t> Obdarowanie prowadzi do wolności, otwiera na wzajemność, wprowadza w komunię.</a:t>
            </a:r>
          </a:p>
        </p:txBody>
      </p:sp>
      <p:pic>
        <p:nvPicPr>
          <p:cNvPr id="10244" name="Picture 4" descr="Podobny obraz">
            <a:extLst>
              <a:ext uri="{FF2B5EF4-FFF2-40B4-BE49-F238E27FC236}">
                <a16:creationId xmlns:a16="http://schemas.microsoft.com/office/drawing/2014/main" xmlns="" id="{5649598D-8546-40B7-A998-CB31A6233B7F}"/>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5852"/>
          <a:stretch/>
        </p:blipFill>
        <p:spPr bwMode="auto">
          <a:xfrm>
            <a:off x="457200" y="0"/>
            <a:ext cx="557022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00812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637032" y="297180"/>
            <a:ext cx="5458968" cy="6263640"/>
          </a:xfrm>
        </p:spPr>
        <p:txBody>
          <a:bodyPr>
            <a:normAutofit/>
          </a:bodyPr>
          <a:lstStyle/>
          <a:p>
            <a:r>
              <a:rPr lang="pl-PL" dirty="0"/>
              <a:t>postrzegali się: „wedle miary «obrazu Boga»” (MN 43).  </a:t>
            </a:r>
          </a:p>
          <a:p>
            <a:r>
              <a:rPr lang="pl-PL" dirty="0"/>
              <a:t> odnosili do siebie jak do Bożego obrazu, czyli według pierwotnego zamysłu Stwórcy.  </a:t>
            </a:r>
          </a:p>
          <a:p>
            <a:r>
              <a:rPr lang="pl-PL" dirty="0"/>
              <a:t>oboje byli nadzy, czyli w pełni otwarci przed sobą, i nie odczuwali wstydu, czyli nie bali się siebie, gdyż potrafili być w pełni dla siebie. </a:t>
            </a:r>
          </a:p>
          <a:p>
            <a:r>
              <a:rPr lang="pl-PL" dirty="0"/>
              <a:t>„mężczyzna i kobieta byli pierwotnie dani sobie w (…) prawdzie właśnie dlatego, że «byli nadzy»” (MN 42). W raju kobieta i mężczyzna poprzez całkowitą nagość w pełni otwierali się na siebie nawzajem, tworząc komunię na podobieństwo Boga, który jest komunią Osób. </a:t>
            </a:r>
          </a:p>
        </p:txBody>
      </p:sp>
      <p:pic>
        <p:nvPicPr>
          <p:cNvPr id="11266" name="Picture 2" descr="Podobny obraz">
            <a:extLst>
              <a:ext uri="{FF2B5EF4-FFF2-40B4-BE49-F238E27FC236}">
                <a16:creationId xmlns:a16="http://schemas.microsoft.com/office/drawing/2014/main" xmlns="" id="{AAC4878A-6275-4243-9EDA-F91F5EA02E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8430" y="495300"/>
            <a:ext cx="4596130" cy="58674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1885810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2000"/>
                                  </p:stCondLst>
                                  <p:childTnLst>
                                    <p:set>
                                      <p:cBhvr>
                                        <p:cTn id="6" dur="1" fill="hold">
                                          <p:stCondLst>
                                            <p:cond delay="0"/>
                                          </p:stCondLst>
                                        </p:cTn>
                                        <p:tgtEl>
                                          <p:spTgt spid="11266"/>
                                        </p:tgtEl>
                                        <p:attrNameLst>
                                          <p:attrName>style.visibility</p:attrName>
                                        </p:attrNameLst>
                                      </p:cBhvr>
                                      <p:to>
                                        <p:strVal val="visible"/>
                                      </p:to>
                                    </p:set>
                                    <p:anim calcmode="lin" valueType="num">
                                      <p:cBhvr>
                                        <p:cTn id="7" dur="1000" fill="hold"/>
                                        <p:tgtEl>
                                          <p:spTgt spid="11266"/>
                                        </p:tgtEl>
                                        <p:attrNameLst>
                                          <p:attrName>ppt_w</p:attrName>
                                        </p:attrNameLst>
                                      </p:cBhvr>
                                      <p:tavLst>
                                        <p:tav tm="0">
                                          <p:val>
                                            <p:fltVal val="0"/>
                                          </p:val>
                                        </p:tav>
                                        <p:tav tm="100000">
                                          <p:val>
                                            <p:strVal val="#ppt_w"/>
                                          </p:val>
                                        </p:tav>
                                      </p:tavLst>
                                    </p:anim>
                                    <p:anim calcmode="lin" valueType="num">
                                      <p:cBhvr>
                                        <p:cTn id="8" dur="1000" fill="hold"/>
                                        <p:tgtEl>
                                          <p:spTgt spid="11266"/>
                                        </p:tgtEl>
                                        <p:attrNameLst>
                                          <p:attrName>ppt_h</p:attrName>
                                        </p:attrNameLst>
                                      </p:cBhvr>
                                      <p:tavLst>
                                        <p:tav tm="0">
                                          <p:val>
                                            <p:fltVal val="0"/>
                                          </p:val>
                                        </p:tav>
                                        <p:tav tm="100000">
                                          <p:val>
                                            <p:strVal val="#ppt_h"/>
                                          </p:val>
                                        </p:tav>
                                      </p:tavLst>
                                    </p:anim>
                                    <p:anim calcmode="lin" valueType="num">
                                      <p:cBhvr>
                                        <p:cTn id="9" dur="1000" fill="hold"/>
                                        <p:tgtEl>
                                          <p:spTgt spid="11266"/>
                                        </p:tgtEl>
                                        <p:attrNameLst>
                                          <p:attrName>style.rotation</p:attrName>
                                        </p:attrNameLst>
                                      </p:cBhvr>
                                      <p:tavLst>
                                        <p:tav tm="0">
                                          <p:val>
                                            <p:fltVal val="90"/>
                                          </p:val>
                                        </p:tav>
                                        <p:tav tm="100000">
                                          <p:val>
                                            <p:fltVal val="0"/>
                                          </p:val>
                                        </p:tav>
                                      </p:tavLst>
                                    </p:anim>
                                    <p:animEffect transition="in" filter="fade">
                                      <p:cBhvr>
                                        <p:cTn id="10" dur="10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Znaczenie ciała </a:t>
            </a:r>
          </a:p>
        </p:txBody>
      </p:sp>
      <p:sp>
        <p:nvSpPr>
          <p:cNvPr id="3" name="Symbol zastępczy zawartości 2"/>
          <p:cNvSpPr>
            <a:spLocks noGrp="1"/>
          </p:cNvSpPr>
          <p:nvPr>
            <p:ph idx="1"/>
          </p:nvPr>
        </p:nvSpPr>
        <p:spPr>
          <a:xfrm>
            <a:off x="1047314" y="1918267"/>
            <a:ext cx="8595360" cy="4351337"/>
          </a:xfrm>
        </p:spPr>
        <p:txBody>
          <a:bodyPr>
            <a:normAutofit/>
          </a:bodyPr>
          <a:lstStyle/>
          <a:p>
            <a:r>
              <a:rPr lang="pl-PL" dirty="0"/>
              <a:t>ciało wyraża osobę </a:t>
            </a:r>
          </a:p>
          <a:p>
            <a:r>
              <a:rPr lang="pl-PL" dirty="0"/>
              <a:t>do wnętrza drugiej osoby mamy dostęp poprzez jej ciało. </a:t>
            </a:r>
          </a:p>
          <a:p>
            <a:r>
              <a:rPr lang="pl-PL" dirty="0"/>
              <a:t>za jego pośrednictwem człowiek nawiązuje relację osobową z drugim człowiekiem </a:t>
            </a:r>
          </a:p>
          <a:p>
            <a:r>
              <a:rPr lang="pl-PL" dirty="0"/>
              <a:t>ciało „sprawia, że mężczyzna i kobieta od początku «</a:t>
            </a:r>
          </a:p>
          <a:p>
            <a:r>
              <a:rPr lang="pl-PL" dirty="0"/>
              <a:t>Gdyby nie ciało, nie byłoby komunii. </a:t>
            </a:r>
          </a:p>
          <a:p>
            <a:r>
              <a:rPr lang="pl-PL" dirty="0"/>
              <a:t> Mężczyzna i kobieta powierzają się sobie poprzez ciało. </a:t>
            </a:r>
          </a:p>
          <a:p>
            <a:r>
              <a:rPr lang="pl-PL" dirty="0"/>
              <a:t> Ciało jest jak gdyby pomostem między nimi</a:t>
            </a:r>
          </a:p>
        </p:txBody>
      </p:sp>
      <p:pic>
        <p:nvPicPr>
          <p:cNvPr id="4" name="Obraz 3">
            <a:extLst>
              <a:ext uri="{FF2B5EF4-FFF2-40B4-BE49-F238E27FC236}">
                <a16:creationId xmlns:a16="http://schemas.microsoft.com/office/drawing/2014/main" xmlns="" id="{8CA2798B-F1D6-4CDB-B391-95125F8387CC}"/>
              </a:ext>
            </a:extLst>
          </p:cNvPr>
          <p:cNvPicPr>
            <a:picLocks noChangeAspect="1"/>
          </p:cNvPicPr>
          <p:nvPr/>
        </p:nvPicPr>
        <p:blipFill>
          <a:blip r:embed="rId2"/>
          <a:stretch>
            <a:fillRect/>
          </a:stretch>
        </p:blipFill>
        <p:spPr>
          <a:xfrm>
            <a:off x="9428115" y="588396"/>
            <a:ext cx="2479770" cy="6269604"/>
          </a:xfrm>
          <a:prstGeom prst="rect">
            <a:avLst/>
          </a:prstGeom>
        </p:spPr>
      </p:pic>
    </p:spTree>
    <p:extLst>
      <p:ext uri="{BB962C8B-B14F-4D97-AF65-F5344CB8AC3E}">
        <p14:creationId xmlns:p14="http://schemas.microsoft.com/office/powerpoint/2010/main" val="314003306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830580" y="4541520"/>
            <a:ext cx="10530840" cy="2057400"/>
          </a:xfrm>
        </p:spPr>
        <p:txBody>
          <a:bodyPr>
            <a:normAutofit/>
          </a:bodyPr>
          <a:lstStyle/>
          <a:p>
            <a:pPr lvl="0"/>
            <a:r>
              <a:rPr lang="pl-PL" sz="2200" dirty="0"/>
              <a:t>stan pierwotnej niewinności „nie zna wewnętrznego pęknięcia i przeciwstawienia pomiędzy tym, co duchowe, a tym, co zmysłowe” (MN 44).  </a:t>
            </a:r>
          </a:p>
          <a:p>
            <a:pPr lvl="0"/>
            <a:r>
              <a:rPr lang="pl-PL" sz="2200" dirty="0"/>
              <a:t>Przed grzechem pierworodnym w człowieku panowała pełna harmonia, panował ład i porządek. Ciało i duch stanowiły jedność i całość.</a:t>
            </a:r>
          </a:p>
          <a:p>
            <a:endParaRPr lang="pl-PL" dirty="0"/>
          </a:p>
        </p:txBody>
      </p:sp>
      <p:pic>
        <p:nvPicPr>
          <p:cNvPr id="12290" name="Picture 2" descr="Podobny obraz">
            <a:extLst>
              <a:ext uri="{FF2B5EF4-FFF2-40B4-BE49-F238E27FC236}">
                <a16:creationId xmlns:a16="http://schemas.microsoft.com/office/drawing/2014/main" xmlns="" id="{FF40D89A-5A12-450B-8AFF-2DAA007A0A8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7906"/>
          <a:stretch/>
        </p:blipFill>
        <p:spPr bwMode="auto">
          <a:xfrm rot="318125">
            <a:off x="-30480" y="298535"/>
            <a:ext cx="6629400" cy="3629985"/>
          </a:xfrm>
          <a:prstGeom prst="roundRect">
            <a:avLst>
              <a:gd name="adj" fmla="val 50000"/>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5" name="Symbol zastępczy zawartości 2">
            <a:extLst>
              <a:ext uri="{FF2B5EF4-FFF2-40B4-BE49-F238E27FC236}">
                <a16:creationId xmlns:a16="http://schemas.microsoft.com/office/drawing/2014/main" xmlns="" id="{8216A51D-FC6F-43C6-8E99-BDE5CC49AEB1}"/>
              </a:ext>
            </a:extLst>
          </p:cNvPr>
          <p:cNvSpPr txBox="1">
            <a:spLocks/>
          </p:cNvSpPr>
          <p:nvPr/>
        </p:nvSpPr>
        <p:spPr>
          <a:xfrm>
            <a:off x="6752456" y="1041896"/>
            <a:ext cx="4343400" cy="3185160"/>
          </a:xfrm>
          <a:prstGeom prst="rect">
            <a:avLst/>
          </a:prstGeom>
        </p:spPr>
        <p:txBody>
          <a:bodyPr vert="horz" lIns="91440" tIns="45720" rIns="91440" bIns="45720" rtlCol="0">
            <a:normAutofit/>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2000" kern="1200" spc="10" baseline="0">
                <a:solidFill>
                  <a:schemeClr val="tx1">
                    <a:lumMod val="65000"/>
                    <a:lumOff val="35000"/>
                  </a:schemeClr>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r>
              <a:rPr lang="pl-PL" dirty="0"/>
              <a:t>Przed grzechem pierworodnym mężczyzna i kobieta nie zatrzymywali się, nie koncentrowali jedynie na ciele, ale poprzez ciało mieli pełny dostęp do siebie, do swego wnętrza.  </a:t>
            </a:r>
          </a:p>
          <a:p>
            <a:r>
              <a:rPr lang="pl-PL" dirty="0"/>
              <a:t>Ciało było przezroczyste dla ducha. </a:t>
            </a:r>
            <a:endParaRPr lang="pl-PL" sz="1800" dirty="0"/>
          </a:p>
        </p:txBody>
      </p:sp>
    </p:spTree>
    <p:extLst>
      <p:ext uri="{BB962C8B-B14F-4D97-AF65-F5344CB8AC3E}">
        <p14:creationId xmlns:p14="http://schemas.microsoft.com/office/powerpoint/2010/main" val="561533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1000"/>
                                  </p:stCondLst>
                                  <p:childTnLst>
                                    <p:set>
                                      <p:cBhvr>
                                        <p:cTn id="6" dur="1" fill="hold">
                                          <p:stCondLst>
                                            <p:cond delay="0"/>
                                          </p:stCondLst>
                                        </p:cTn>
                                        <p:tgtEl>
                                          <p:spTgt spid="12290"/>
                                        </p:tgtEl>
                                        <p:attrNameLst>
                                          <p:attrName>style.visibility</p:attrName>
                                        </p:attrNameLst>
                                      </p:cBhvr>
                                      <p:to>
                                        <p:strVal val="visible"/>
                                      </p:to>
                                    </p:set>
                                    <p:animEffect transition="in" filter="wheel(1)">
                                      <p:cBhvr>
                                        <p:cTn id="7" dur="20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514338" y="370398"/>
            <a:ext cx="5595622" cy="1397124"/>
          </a:xfrm>
        </p:spPr>
        <p:txBody>
          <a:bodyPr>
            <a:normAutofit fontScale="90000"/>
          </a:bodyPr>
          <a:lstStyle/>
          <a:p>
            <a:r>
              <a:rPr lang="pl-PL" dirty="0"/>
              <a:t>Oblubieńczy wymiar ciała –być darem</a:t>
            </a:r>
          </a:p>
        </p:txBody>
      </p:sp>
      <p:sp>
        <p:nvSpPr>
          <p:cNvPr id="3" name="Symbol zastępczy zawartości 2"/>
          <p:cNvSpPr>
            <a:spLocks noGrp="1"/>
          </p:cNvSpPr>
          <p:nvPr>
            <p:ph idx="1"/>
          </p:nvPr>
        </p:nvSpPr>
        <p:spPr>
          <a:xfrm>
            <a:off x="5514338" y="2362200"/>
            <a:ext cx="5595622" cy="5029200"/>
          </a:xfrm>
        </p:spPr>
        <p:txBody>
          <a:bodyPr>
            <a:normAutofit/>
          </a:bodyPr>
          <a:lstStyle/>
          <a:p>
            <a:r>
              <a:rPr lang="pl-PL" dirty="0"/>
              <a:t>Papież postrzega dar jako „podstawową prawidłowość osobowego bytowania” (MN 48). Osoba spełnia się wówczas, gdy może stawać się darem dla innej osoby. Jan Paweł II podkreśla, że możemy być w pełni szczęśliwi dopiero wtedy, gdy żyjemy w komunii z drugim człowiekiem.  </a:t>
            </a:r>
          </a:p>
          <a:p>
            <a:r>
              <a:rPr lang="pl-PL" dirty="0"/>
              <a:t>„Komunia osób oznacza bytowanie we wzajemnym «dla», w relacji wzajemnego daru. Ta relacja jest wypełnieniem pierwotnej samotności «człowieka .</a:t>
            </a:r>
          </a:p>
        </p:txBody>
      </p:sp>
      <p:pic>
        <p:nvPicPr>
          <p:cNvPr id="4" name="Obraz 3">
            <a:extLst>
              <a:ext uri="{FF2B5EF4-FFF2-40B4-BE49-F238E27FC236}">
                <a16:creationId xmlns:a16="http://schemas.microsoft.com/office/drawing/2014/main" xmlns="" id="{B8463F14-D21A-4761-B72F-9FC9D3650392}"/>
              </a:ext>
            </a:extLst>
          </p:cNvPr>
          <p:cNvPicPr>
            <a:picLocks noChangeAspect="1"/>
          </p:cNvPicPr>
          <p:nvPr/>
        </p:nvPicPr>
        <p:blipFill>
          <a:blip r:embed="rId2"/>
          <a:stretch>
            <a:fillRect/>
          </a:stretch>
        </p:blipFill>
        <p:spPr>
          <a:xfrm>
            <a:off x="0" y="0"/>
            <a:ext cx="5358890" cy="6858000"/>
          </a:xfrm>
          <a:prstGeom prst="rect">
            <a:avLst/>
          </a:prstGeom>
        </p:spPr>
      </p:pic>
    </p:spTree>
    <p:extLst>
      <p:ext uri="{BB962C8B-B14F-4D97-AF65-F5344CB8AC3E}">
        <p14:creationId xmlns:p14="http://schemas.microsoft.com/office/powerpoint/2010/main" val="1972870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175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1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Wolność w miłości</a:t>
            </a:r>
          </a:p>
        </p:txBody>
      </p:sp>
      <p:sp>
        <p:nvSpPr>
          <p:cNvPr id="3" name="Symbol zastępczy zawartości 2"/>
          <p:cNvSpPr>
            <a:spLocks noGrp="1"/>
          </p:cNvSpPr>
          <p:nvPr>
            <p:ph idx="1"/>
          </p:nvPr>
        </p:nvSpPr>
        <p:spPr/>
        <p:txBody>
          <a:bodyPr/>
          <a:lstStyle/>
          <a:p>
            <a:r>
              <a:rPr lang="pl-PL" dirty="0"/>
              <a:t>człowiek przed grzechem pierworodnym był „wolny «od przymusu» swego ciała i płci” (MN 49).  </a:t>
            </a:r>
          </a:p>
          <a:p>
            <a:r>
              <a:rPr lang="pl-PL" dirty="0"/>
              <a:t>Na taką wewnętrzną wolność wskazuje fakt, że mężczyzna i kobieta byli nadzy i nie odczuwali wstydu. </a:t>
            </a:r>
          </a:p>
          <a:p>
            <a:r>
              <a:rPr lang="pl-PL" dirty="0"/>
              <a:t> Byli zatem wolni w okazywaniu sobie miłości, która polega na byciu dla siebie nawzajem bezinteresownym darem.  </a:t>
            </a:r>
          </a:p>
          <a:p>
            <a:r>
              <a:rPr lang="pl-PL" dirty="0"/>
              <a:t>Poprzez  wolność w wyrażaniu miłości dochodzimy do oblubieńczego znaczenia ciała. </a:t>
            </a:r>
          </a:p>
        </p:txBody>
      </p:sp>
      <p:pic>
        <p:nvPicPr>
          <p:cNvPr id="3076" name="Picture 4">
            <a:extLst>
              <a:ext uri="{FF2B5EF4-FFF2-40B4-BE49-F238E27FC236}">
                <a16:creationId xmlns:a16="http://schemas.microsoft.com/office/drawing/2014/main" xmlns="" id="{E1085BD2-4FFF-4331-861C-549BAAF5C8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 y="-21519"/>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Obraz 3">
            <a:extLst>
              <a:ext uri="{FF2B5EF4-FFF2-40B4-BE49-F238E27FC236}">
                <a16:creationId xmlns:a16="http://schemas.microsoft.com/office/drawing/2014/main" xmlns="" id="{BEAC1177-373F-4F3C-B852-EBD0154A04E0}"/>
              </a:ext>
            </a:extLst>
          </p:cNvPr>
          <p:cNvPicPr>
            <a:picLocks noChangeAspect="1"/>
          </p:cNvPicPr>
          <p:nvPr/>
        </p:nvPicPr>
        <p:blipFill>
          <a:blip r:embed="rId3"/>
          <a:stretch>
            <a:fillRect/>
          </a:stretch>
        </p:blipFill>
        <p:spPr>
          <a:xfrm>
            <a:off x="4255008" y="1172455"/>
            <a:ext cx="7924800" cy="5664026"/>
          </a:xfrm>
          <a:prstGeom prst="rect">
            <a:avLst/>
          </a:prstGeom>
        </p:spPr>
      </p:pic>
    </p:spTree>
    <p:extLst>
      <p:ext uri="{BB962C8B-B14F-4D97-AF65-F5344CB8AC3E}">
        <p14:creationId xmlns:p14="http://schemas.microsoft.com/office/powerpoint/2010/main" val="3985309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2000"/>
                                  </p:stCondLst>
                                  <p:childTnLst>
                                    <p:set>
                                      <p:cBhvr>
                                        <p:cTn id="9" dur="1" fill="hold">
                                          <p:stCondLst>
                                            <p:cond delay="0"/>
                                          </p:stCondLst>
                                        </p:cTn>
                                        <p:tgtEl>
                                          <p:spTgt spid="3076"/>
                                        </p:tgtEl>
                                        <p:attrNameLst>
                                          <p:attrName>style.visibility</p:attrName>
                                        </p:attrNameLst>
                                      </p:cBhvr>
                                      <p:to>
                                        <p:strVal val="visible"/>
                                      </p:to>
                                    </p:set>
                                    <p:animEffect transition="in" filter="fade">
                                      <p:cBhvr>
                                        <p:cTn id="10"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931165" y="223076"/>
            <a:ext cx="8415528" cy="850962"/>
          </a:xfrm>
        </p:spPr>
        <p:txBody>
          <a:bodyPr/>
          <a:lstStyle/>
          <a:p>
            <a:r>
              <a:rPr lang="pl-PL" dirty="0"/>
              <a:t>Płodność i oblubieńczość </a:t>
            </a:r>
          </a:p>
        </p:txBody>
      </p:sp>
      <p:sp>
        <p:nvSpPr>
          <p:cNvPr id="3" name="Symbol zastępczy zawartości 2"/>
          <p:cNvSpPr>
            <a:spLocks noGrp="1"/>
          </p:cNvSpPr>
          <p:nvPr>
            <p:ph idx="1"/>
          </p:nvPr>
        </p:nvSpPr>
        <p:spPr>
          <a:xfrm>
            <a:off x="780289" y="4610170"/>
            <a:ext cx="9858755" cy="4351337"/>
          </a:xfrm>
        </p:spPr>
        <p:txBody>
          <a:bodyPr>
            <a:normAutofit/>
          </a:bodyPr>
          <a:lstStyle/>
          <a:p>
            <a:r>
              <a:rPr lang="pl-PL" dirty="0"/>
              <a:t>oblubieńczość to zdolność do wyrażania miłości, czyli bycia darem dla drugiego człowieka: mężczyzna jest darem dla kobiety, a kobieta jest darem dla mężczyzny. </a:t>
            </a:r>
          </a:p>
          <a:p>
            <a:r>
              <a:rPr lang="pl-PL" dirty="0"/>
              <a:t>,że „człowiek nie oderwie się nigdy od «oblubieńczego» sensu swego ciała” (MN 52), jest to  w człowieku „znak «Bożego obrazu»” (MN 52).</a:t>
            </a:r>
          </a:p>
        </p:txBody>
      </p:sp>
      <p:pic>
        <p:nvPicPr>
          <p:cNvPr id="2050" name="Picture 2" descr="Znalezione obrazy dla zapytania pieds papa et bébé">
            <a:extLst>
              <a:ext uri="{FF2B5EF4-FFF2-40B4-BE49-F238E27FC236}">
                <a16:creationId xmlns:a16="http://schemas.microsoft.com/office/drawing/2014/main" xmlns="" id="{2D5035B9-83D2-45BC-B6BD-7DF21ADA04E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09689" y="1327797"/>
            <a:ext cx="4541520" cy="302861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Symbol zastępczy zawartości 2">
            <a:extLst>
              <a:ext uri="{FF2B5EF4-FFF2-40B4-BE49-F238E27FC236}">
                <a16:creationId xmlns:a16="http://schemas.microsoft.com/office/drawing/2014/main" xmlns="" id="{51ED3746-A78D-4FBA-8F6A-A34AB527EEC6}"/>
              </a:ext>
            </a:extLst>
          </p:cNvPr>
          <p:cNvSpPr txBox="1">
            <a:spLocks/>
          </p:cNvSpPr>
          <p:nvPr/>
        </p:nvSpPr>
        <p:spPr>
          <a:xfrm>
            <a:off x="780289" y="1649571"/>
            <a:ext cx="6412991" cy="3222587"/>
          </a:xfrm>
          <a:prstGeom prst="rect">
            <a:avLst/>
          </a:prstGeom>
        </p:spPr>
        <p:txBody>
          <a:bodyPr vert="horz" lIns="91440" tIns="45720" rIns="91440" bIns="45720" rtlCol="0">
            <a:normAutofit/>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2000" kern="1200" spc="10" baseline="0">
                <a:solidFill>
                  <a:schemeClr val="tx1">
                    <a:lumMod val="65000"/>
                    <a:lumOff val="35000"/>
                  </a:schemeClr>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r>
              <a:rPr lang="pl-PL" dirty="0"/>
              <a:t>Ciało ludzkie, jego płciowość − jego męskość i kobiecość − jest w tajemnicy stworzenia nie tylko źródłem płodności i prokreacji </a:t>
            </a:r>
          </a:p>
          <a:p>
            <a:r>
              <a:rPr lang="pl-PL" dirty="0"/>
              <a:t> w  ciele «od początku» zawarta  jest właściwość «oblubieńcza», czyli zdolność wyrażania miłości − w której człowiek-osoba staje się darem i spełnia sam sens swego istnienia i bytowania poprzez ten dar” (MN 49). </a:t>
            </a:r>
          </a:p>
        </p:txBody>
      </p:sp>
      <p:pic>
        <p:nvPicPr>
          <p:cNvPr id="4" name="Obraz 3">
            <a:extLst>
              <a:ext uri="{FF2B5EF4-FFF2-40B4-BE49-F238E27FC236}">
                <a16:creationId xmlns:a16="http://schemas.microsoft.com/office/drawing/2014/main" xmlns="" id="{44FF047C-9282-4609-9EBC-DA2F88E43EEC}"/>
              </a:ext>
            </a:extLst>
          </p:cNvPr>
          <p:cNvPicPr>
            <a:picLocks noChangeAspect="1"/>
          </p:cNvPicPr>
          <p:nvPr/>
        </p:nvPicPr>
        <p:blipFill>
          <a:blip r:embed="rId3"/>
          <a:stretch>
            <a:fillRect/>
          </a:stretch>
        </p:blipFill>
        <p:spPr>
          <a:xfrm>
            <a:off x="12490650" y="1649571"/>
            <a:ext cx="6230219" cy="4029637"/>
          </a:xfrm>
          <a:prstGeom prst="rect">
            <a:avLst/>
          </a:prstGeom>
        </p:spPr>
      </p:pic>
    </p:spTree>
    <p:extLst>
      <p:ext uri="{BB962C8B-B14F-4D97-AF65-F5344CB8AC3E}">
        <p14:creationId xmlns:p14="http://schemas.microsoft.com/office/powerpoint/2010/main" val="1150328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125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2000"/>
                                        <p:tgtEl>
                                          <p:spTgt spid="2050"/>
                                        </p:tgtEl>
                                      </p:cBhvr>
                                    </p:animEffect>
                                    <p:anim calcmode="lin" valueType="num">
                                      <p:cBhvr>
                                        <p:cTn id="8" dur="2000" fill="hold"/>
                                        <p:tgtEl>
                                          <p:spTgt spid="2050"/>
                                        </p:tgtEl>
                                        <p:attrNameLst>
                                          <p:attrName>ppt_w</p:attrName>
                                        </p:attrNameLst>
                                      </p:cBhvr>
                                      <p:tavLst>
                                        <p:tav tm="0" fmla="#ppt_w*sin(2.5*pi*$)">
                                          <p:val>
                                            <p:fltVal val="0"/>
                                          </p:val>
                                        </p:tav>
                                        <p:tav tm="100000">
                                          <p:val>
                                            <p:fltVal val="1"/>
                                          </p:val>
                                        </p:tav>
                                      </p:tavLst>
                                    </p:anim>
                                    <p:anim calcmode="lin" valueType="num">
                                      <p:cBhvr>
                                        <p:cTn id="9" dur="2000" fill="hold"/>
                                        <p:tgtEl>
                                          <p:spTgt spid="2050"/>
                                        </p:tgtEl>
                                        <p:attrNameLst>
                                          <p:attrName>ppt_h</p:attrName>
                                        </p:attrNameLst>
                                      </p:cBhvr>
                                      <p:tavLst>
                                        <p:tav tm="0">
                                          <p:val>
                                            <p:strVal val="#ppt_h"/>
                                          </p:val>
                                        </p:tav>
                                        <p:tav tm="100000">
                                          <p:val>
                                            <p:strVal val="#ppt_h"/>
                                          </p:val>
                                        </p:tav>
                                      </p:tavLst>
                                    </p:anim>
                                  </p:childTnLst>
                                </p:cTn>
                              </p:par>
                            </p:childTnLst>
                          </p:cTn>
                        </p:par>
                        <p:par>
                          <p:cTn id="10" fill="hold">
                            <p:stCondLst>
                              <p:cond delay="3250"/>
                            </p:stCondLst>
                            <p:childTnLst>
                              <p:par>
                                <p:cTn id="11" presetID="2" presetClass="entr" presetSubtype="8" fill="hold" nodeType="afterEffect">
                                  <p:stCondLst>
                                    <p:cond delay="1000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0" fill="hold"/>
                                        <p:tgtEl>
                                          <p:spTgt spid="4"/>
                                        </p:tgtEl>
                                        <p:attrNameLst>
                                          <p:attrName>ppt_x</p:attrName>
                                        </p:attrNameLst>
                                      </p:cBhvr>
                                      <p:tavLst>
                                        <p:tav tm="0">
                                          <p:val>
                                            <p:strVal val="0-#ppt_w/2"/>
                                          </p:val>
                                        </p:tav>
                                        <p:tav tm="100000">
                                          <p:val>
                                            <p:strVal val="#ppt_x"/>
                                          </p:val>
                                        </p:tav>
                                      </p:tavLst>
                                    </p:anim>
                                    <p:anim calcmode="lin" valueType="num">
                                      <p:cBhvr additive="base">
                                        <p:cTn id="14" dur="5000" fill="hold"/>
                                        <p:tgtEl>
                                          <p:spTgt spid="4"/>
                                        </p:tgtEl>
                                        <p:attrNameLst>
                                          <p:attrName>ppt_y</p:attrName>
                                        </p:attrNameLst>
                                      </p:cBhvr>
                                      <p:tavLst>
                                        <p:tav tm="0">
                                          <p:val>
                                            <p:strVal val="#ppt_y"/>
                                          </p:val>
                                        </p:tav>
                                        <p:tav tm="100000">
                                          <p:val>
                                            <p:strVal val="#ppt_y"/>
                                          </p:val>
                                        </p:tav>
                                      </p:tavLst>
                                    </p:anim>
                                  </p:childTnLst>
                                </p:cTn>
                              </p:par>
                              <p:par>
                                <p:cTn id="15" presetID="32" presetClass="emph" presetSubtype="0" repeatCount="8300" fill="hold" nodeType="withEffect">
                                  <p:stCondLst>
                                    <p:cond delay="10000"/>
                                  </p:stCondLst>
                                  <p:childTnLst>
                                    <p:animRot by="120000">
                                      <p:cBhvr>
                                        <p:cTn id="16" dur="61" fill="hold">
                                          <p:stCondLst>
                                            <p:cond delay="0"/>
                                          </p:stCondLst>
                                        </p:cTn>
                                        <p:tgtEl>
                                          <p:spTgt spid="4"/>
                                        </p:tgtEl>
                                        <p:attrNameLst>
                                          <p:attrName>r</p:attrName>
                                        </p:attrNameLst>
                                      </p:cBhvr>
                                    </p:animRot>
                                    <p:animRot by="-240000">
                                      <p:cBhvr>
                                        <p:cTn id="17" dur="122" fill="hold">
                                          <p:stCondLst>
                                            <p:cond delay="122"/>
                                          </p:stCondLst>
                                        </p:cTn>
                                        <p:tgtEl>
                                          <p:spTgt spid="4"/>
                                        </p:tgtEl>
                                        <p:attrNameLst>
                                          <p:attrName>r</p:attrName>
                                        </p:attrNameLst>
                                      </p:cBhvr>
                                    </p:animRot>
                                    <p:animRot by="240000">
                                      <p:cBhvr>
                                        <p:cTn id="18" dur="122" fill="hold">
                                          <p:stCondLst>
                                            <p:cond delay="243"/>
                                          </p:stCondLst>
                                        </p:cTn>
                                        <p:tgtEl>
                                          <p:spTgt spid="4"/>
                                        </p:tgtEl>
                                        <p:attrNameLst>
                                          <p:attrName>r</p:attrName>
                                        </p:attrNameLst>
                                      </p:cBhvr>
                                    </p:animRot>
                                    <p:animRot by="-240000">
                                      <p:cBhvr>
                                        <p:cTn id="19" dur="122" fill="hold">
                                          <p:stCondLst>
                                            <p:cond delay="365"/>
                                          </p:stCondLst>
                                        </p:cTn>
                                        <p:tgtEl>
                                          <p:spTgt spid="4"/>
                                        </p:tgtEl>
                                        <p:attrNameLst>
                                          <p:attrName>r</p:attrName>
                                        </p:attrNameLst>
                                      </p:cBhvr>
                                    </p:animRot>
                                    <p:animRot by="120000">
                                      <p:cBhvr>
                                        <p:cTn id="20" dur="122" fill="hold">
                                          <p:stCondLst>
                                            <p:cond delay="487"/>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2240281" y="486103"/>
            <a:ext cx="7711440" cy="4817417"/>
          </a:xfrm>
        </p:spPr>
        <p:txBody>
          <a:bodyPr>
            <a:normAutofit/>
          </a:bodyPr>
          <a:lstStyle/>
          <a:p>
            <a:pPr algn="ctr"/>
            <a:r>
              <a:rPr lang="pl-PL" sz="8900" dirty="0"/>
              <a:t>Teologia </a:t>
            </a:r>
            <a:br>
              <a:rPr lang="pl-PL" sz="8900" dirty="0"/>
            </a:br>
            <a:r>
              <a:rPr lang="pl-PL" sz="8900" dirty="0"/>
              <a:t>ciała </a:t>
            </a:r>
            <a:br>
              <a:rPr lang="pl-PL" sz="8900" dirty="0"/>
            </a:br>
            <a:r>
              <a:rPr lang="pl-PL" sz="6600" dirty="0"/>
              <a:t/>
            </a:r>
            <a:br>
              <a:rPr lang="pl-PL" sz="6600" dirty="0"/>
            </a:br>
            <a:r>
              <a:rPr lang="pl-PL" sz="4400" dirty="0">
                <a:solidFill>
                  <a:srgbClr val="E75521"/>
                </a:solidFill>
              </a:rPr>
              <a:t>według</a:t>
            </a:r>
            <a:br>
              <a:rPr lang="pl-PL" sz="4400" dirty="0">
                <a:solidFill>
                  <a:srgbClr val="E75521"/>
                </a:solidFill>
              </a:rPr>
            </a:br>
            <a:r>
              <a:rPr lang="pl-PL" sz="6000" dirty="0"/>
              <a:t>Jana Pawła II</a:t>
            </a:r>
          </a:p>
        </p:txBody>
      </p:sp>
      <p:pic>
        <p:nvPicPr>
          <p:cNvPr id="4" name="Obraz 3">
            <a:extLst>
              <a:ext uri="{FF2B5EF4-FFF2-40B4-BE49-F238E27FC236}">
                <a16:creationId xmlns:a16="http://schemas.microsoft.com/office/drawing/2014/main" xmlns="" id="{2BCFC76C-F9D3-4A3D-B050-30FAC3B1EEC7}"/>
              </a:ext>
            </a:extLst>
          </p:cNvPr>
          <p:cNvPicPr>
            <a:picLocks noChangeAspect="1"/>
          </p:cNvPicPr>
          <p:nvPr/>
        </p:nvPicPr>
        <p:blipFill>
          <a:blip r:embed="rId2"/>
          <a:stretch>
            <a:fillRect/>
          </a:stretch>
        </p:blipFill>
        <p:spPr>
          <a:xfrm>
            <a:off x="8346588" y="0"/>
            <a:ext cx="3845415" cy="6858000"/>
          </a:xfrm>
          <a:prstGeom prst="rect">
            <a:avLst/>
          </a:prstGeom>
        </p:spPr>
      </p:pic>
      <p:pic>
        <p:nvPicPr>
          <p:cNvPr id="5" name="Obraz 4">
            <a:extLst>
              <a:ext uri="{FF2B5EF4-FFF2-40B4-BE49-F238E27FC236}">
                <a16:creationId xmlns:a16="http://schemas.microsoft.com/office/drawing/2014/main" xmlns="" id="{59C0C889-9F4F-4541-B245-99ABC710500A}"/>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l="27984" t="8760" r="-2152"/>
          <a:stretch/>
        </p:blipFill>
        <p:spPr>
          <a:xfrm>
            <a:off x="0" y="0"/>
            <a:ext cx="3845414" cy="6858000"/>
          </a:xfrm>
          <a:prstGeom prst="rect">
            <a:avLst/>
          </a:prstGeom>
        </p:spPr>
      </p:pic>
      <p:pic>
        <p:nvPicPr>
          <p:cNvPr id="3" name="Obraz 2">
            <a:extLst>
              <a:ext uri="{FF2B5EF4-FFF2-40B4-BE49-F238E27FC236}">
                <a16:creationId xmlns:a16="http://schemas.microsoft.com/office/drawing/2014/main" xmlns="" id="{8ECC6406-EFA9-48FB-B238-263D854FE78C}"/>
              </a:ext>
            </a:extLst>
          </p:cNvPr>
          <p:cNvPicPr>
            <a:picLocks noChangeAspect="1"/>
          </p:cNvPicPr>
          <p:nvPr/>
        </p:nvPicPr>
        <p:blipFill>
          <a:blip r:embed="rId5"/>
          <a:stretch>
            <a:fillRect/>
          </a:stretch>
        </p:blipFill>
        <p:spPr>
          <a:xfrm>
            <a:off x="0" y="1076785"/>
            <a:ext cx="4112954" cy="5788046"/>
          </a:xfrm>
          <a:prstGeom prst="rect">
            <a:avLst/>
          </a:prstGeom>
        </p:spPr>
      </p:pic>
    </p:spTree>
    <p:extLst>
      <p:ext uri="{BB962C8B-B14F-4D97-AF65-F5344CB8AC3E}">
        <p14:creationId xmlns:p14="http://schemas.microsoft.com/office/powerpoint/2010/main" val="2526165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3000" fill="hold"/>
                                        <p:tgtEl>
                                          <p:spTgt spid="5"/>
                                        </p:tgtEl>
                                        <p:attrNameLst>
                                          <p:attrName>ppt_x</p:attrName>
                                        </p:attrNameLst>
                                      </p:cBhvr>
                                      <p:tavLst>
                                        <p:tav tm="0">
                                          <p:val>
                                            <p:strVal val="0-#ppt_w/2"/>
                                          </p:val>
                                        </p:tav>
                                        <p:tav tm="100000">
                                          <p:val>
                                            <p:strVal val="#ppt_x"/>
                                          </p:val>
                                        </p:tav>
                                      </p:tavLst>
                                    </p:anim>
                                    <p:anim calcmode="lin" valueType="num">
                                      <p:cBhvr additive="base">
                                        <p:cTn id="8" dur="3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3000" fill="hold"/>
                                        <p:tgtEl>
                                          <p:spTgt spid="4"/>
                                        </p:tgtEl>
                                        <p:attrNameLst>
                                          <p:attrName>ppt_x</p:attrName>
                                        </p:attrNameLst>
                                      </p:cBhvr>
                                      <p:tavLst>
                                        <p:tav tm="0">
                                          <p:val>
                                            <p:strVal val="1+#ppt_w/2"/>
                                          </p:val>
                                        </p:tav>
                                        <p:tav tm="100000">
                                          <p:val>
                                            <p:strVal val="#ppt_x"/>
                                          </p:val>
                                        </p:tav>
                                      </p:tavLst>
                                    </p:anim>
                                    <p:anim calcmode="lin" valueType="num">
                                      <p:cBhvr additive="base">
                                        <p:cTn id="12" dur="3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xit" presetSubtype="2" fill="hold" nodeType="clickEffect">
                                  <p:stCondLst>
                                    <p:cond delay="0"/>
                                  </p:stCondLst>
                                  <p:childTnLst>
                                    <p:anim calcmode="lin" valueType="num">
                                      <p:cBhvr additive="base">
                                        <p:cTn id="16" dur="500"/>
                                        <p:tgtEl>
                                          <p:spTgt spid="4"/>
                                        </p:tgtEl>
                                        <p:attrNameLst>
                                          <p:attrName>ppt_x</p:attrName>
                                        </p:attrNameLst>
                                      </p:cBhvr>
                                      <p:tavLst>
                                        <p:tav tm="0">
                                          <p:val>
                                            <p:strVal val="ppt_x"/>
                                          </p:val>
                                        </p:tav>
                                        <p:tav tm="100000">
                                          <p:val>
                                            <p:strVal val="1+ppt_w/2"/>
                                          </p:val>
                                        </p:tav>
                                      </p:tavLst>
                                    </p:anim>
                                    <p:anim calcmode="lin" valueType="num">
                                      <p:cBhvr additive="base">
                                        <p:cTn id="17" dur="500"/>
                                        <p:tgtEl>
                                          <p:spTgt spid="4"/>
                                        </p:tgtEl>
                                        <p:attrNameLst>
                                          <p:attrName>ppt_y</p:attrName>
                                        </p:attrNameLst>
                                      </p:cBhvr>
                                      <p:tavLst>
                                        <p:tav tm="0">
                                          <p:val>
                                            <p:strVal val="ppt_y"/>
                                          </p:val>
                                        </p:tav>
                                        <p:tav tm="100000">
                                          <p:val>
                                            <p:strVal val="ppt_y"/>
                                          </p:val>
                                        </p:tav>
                                      </p:tavLst>
                                    </p:anim>
                                    <p:set>
                                      <p:cBhvr>
                                        <p:cTn id="18" dur="1" fill="hold">
                                          <p:stCondLst>
                                            <p:cond delay="499"/>
                                          </p:stCondLst>
                                        </p:cTn>
                                        <p:tgtEl>
                                          <p:spTgt spid="4"/>
                                        </p:tgtEl>
                                        <p:attrNameLst>
                                          <p:attrName>style.visibility</p:attrName>
                                        </p:attrNameLst>
                                      </p:cBhvr>
                                      <p:to>
                                        <p:strVal val="hidden"/>
                                      </p:to>
                                    </p:set>
                                  </p:childTnLst>
                                </p:cTn>
                              </p:par>
                              <p:par>
                                <p:cTn id="19" presetID="2" presetClass="exit" presetSubtype="8" fill="hold" nodeType="withEffect">
                                  <p:stCondLst>
                                    <p:cond delay="0"/>
                                  </p:stCondLst>
                                  <p:childTnLst>
                                    <p:anim calcmode="lin" valueType="num">
                                      <p:cBhvr additive="base">
                                        <p:cTn id="20" dur="500"/>
                                        <p:tgtEl>
                                          <p:spTgt spid="5"/>
                                        </p:tgtEl>
                                        <p:attrNameLst>
                                          <p:attrName>ppt_x</p:attrName>
                                        </p:attrNameLst>
                                      </p:cBhvr>
                                      <p:tavLst>
                                        <p:tav tm="0">
                                          <p:val>
                                            <p:strVal val="ppt_x"/>
                                          </p:val>
                                        </p:tav>
                                        <p:tav tm="100000">
                                          <p:val>
                                            <p:strVal val="0-ppt_w/2"/>
                                          </p:val>
                                        </p:tav>
                                      </p:tavLst>
                                    </p:anim>
                                    <p:anim calcmode="lin" valueType="num">
                                      <p:cBhvr additive="base">
                                        <p:cTn id="21" dur="500"/>
                                        <p:tgtEl>
                                          <p:spTgt spid="5"/>
                                        </p:tgtEl>
                                        <p:attrNameLst>
                                          <p:attrName>ppt_y</p:attrName>
                                        </p:attrNameLst>
                                      </p:cBhvr>
                                      <p:tavLst>
                                        <p:tav tm="0">
                                          <p:val>
                                            <p:strVal val="ppt_y"/>
                                          </p:val>
                                        </p:tav>
                                        <p:tav tm="100000">
                                          <p:val>
                                            <p:strVal val="ppt_y"/>
                                          </p:val>
                                        </p:tav>
                                      </p:tavLst>
                                    </p:anim>
                                    <p:set>
                                      <p:cBhvr>
                                        <p:cTn id="22" dur="1" fill="hold">
                                          <p:stCondLst>
                                            <p:cond delay="499"/>
                                          </p:stCondLst>
                                        </p:cTn>
                                        <p:tgtEl>
                                          <p:spTgt spid="5"/>
                                        </p:tgtEl>
                                        <p:attrNameLst>
                                          <p:attrName>style.visibility</p:attrName>
                                        </p:attrNameLst>
                                      </p:cBhvr>
                                      <p:to>
                                        <p:strVal val="hidden"/>
                                      </p:to>
                                    </p:set>
                                  </p:childTnLst>
                                </p:cTn>
                              </p:par>
                            </p:childTnLst>
                          </p:cTn>
                        </p:par>
                        <p:par>
                          <p:cTn id="23" fill="hold">
                            <p:stCondLst>
                              <p:cond delay="500"/>
                            </p:stCondLst>
                            <p:childTnLst>
                              <p:par>
                                <p:cTn id="24" presetID="42" presetClass="path" presetSubtype="0" accel="50000" decel="50000" fill="hold" grpId="0" nodeType="afterEffect">
                                  <p:stCondLst>
                                    <p:cond delay="250"/>
                                  </p:stCondLst>
                                  <p:childTnLst>
                                    <p:animMotion origin="layout" path="M 0.02253 0.00023 L 0.10755 -0.01759 " pathEditMode="relative" rAng="0" ptsTypes="AA">
                                      <p:cBhvr>
                                        <p:cTn id="25" dur="2000" fill="hold"/>
                                        <p:tgtEl>
                                          <p:spTgt spid="2"/>
                                        </p:tgtEl>
                                        <p:attrNameLst>
                                          <p:attrName>ppt_x</p:attrName>
                                          <p:attrName>ppt_y</p:attrName>
                                        </p:attrNameLst>
                                      </p:cBhvr>
                                      <p:rCtr x="4245" y="-903"/>
                                    </p:animMotion>
                                  </p:childTnLst>
                                </p:cTn>
                              </p:par>
                              <p:par>
                                <p:cTn id="26" presetID="2" presetClass="entr" presetSubtype="12" fill="hold" nodeType="withEffect">
                                  <p:stCondLst>
                                    <p:cond delay="500"/>
                                  </p:stCondLst>
                                  <p:childTnLst>
                                    <p:set>
                                      <p:cBhvr>
                                        <p:cTn id="27" dur="1" fill="hold">
                                          <p:stCondLst>
                                            <p:cond delay="0"/>
                                          </p:stCondLst>
                                        </p:cTn>
                                        <p:tgtEl>
                                          <p:spTgt spid="3"/>
                                        </p:tgtEl>
                                        <p:attrNameLst>
                                          <p:attrName>style.visibility</p:attrName>
                                        </p:attrNameLst>
                                      </p:cBhvr>
                                      <p:to>
                                        <p:strVal val="visible"/>
                                      </p:to>
                                    </p:set>
                                    <p:anim calcmode="lin" valueType="num">
                                      <p:cBhvr additive="base">
                                        <p:cTn id="28" dur="500" fill="hold"/>
                                        <p:tgtEl>
                                          <p:spTgt spid="3"/>
                                        </p:tgtEl>
                                        <p:attrNameLst>
                                          <p:attrName>ppt_x</p:attrName>
                                        </p:attrNameLst>
                                      </p:cBhvr>
                                      <p:tavLst>
                                        <p:tav tm="0">
                                          <p:val>
                                            <p:strVal val="0-#ppt_w/2"/>
                                          </p:val>
                                        </p:tav>
                                        <p:tav tm="100000">
                                          <p:val>
                                            <p:strVal val="#ppt_x"/>
                                          </p:val>
                                        </p:tav>
                                      </p:tavLst>
                                    </p:anim>
                                    <p:anim calcmode="lin" valueType="num">
                                      <p:cBhvr additive="base">
                                        <p:cTn id="2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987552" y="0"/>
            <a:ext cx="9692640" cy="1397124"/>
          </a:xfrm>
        </p:spPr>
        <p:txBody>
          <a:bodyPr/>
          <a:lstStyle/>
          <a:p>
            <a:r>
              <a:rPr lang="pl-PL" dirty="0"/>
              <a:t>Wolność </a:t>
            </a:r>
          </a:p>
        </p:txBody>
      </p:sp>
      <p:sp>
        <p:nvSpPr>
          <p:cNvPr id="3" name="Symbol zastępczy zawartości 2"/>
          <p:cNvSpPr>
            <a:spLocks noGrp="1"/>
          </p:cNvSpPr>
          <p:nvPr>
            <p:ph idx="1"/>
          </p:nvPr>
        </p:nvSpPr>
        <p:spPr>
          <a:xfrm>
            <a:off x="795997" y="1517140"/>
            <a:ext cx="8595360" cy="4351337"/>
          </a:xfrm>
        </p:spPr>
        <p:txBody>
          <a:bodyPr>
            <a:normAutofit/>
          </a:bodyPr>
          <a:lstStyle/>
          <a:p>
            <a:r>
              <a:rPr lang="pl-PL" dirty="0"/>
              <a:t>Wolność  to „posiadanie siebie samego” (MN 50 ) </a:t>
            </a:r>
          </a:p>
          <a:p>
            <a:r>
              <a:rPr lang="pl-PL" dirty="0"/>
              <a:t>Wolność to kierowanie sobą  </a:t>
            </a:r>
          </a:p>
          <a:p>
            <a:r>
              <a:rPr lang="pl-PL" dirty="0"/>
              <a:t>Wolność to panowanie nad sobą </a:t>
            </a:r>
          </a:p>
          <a:p>
            <a:r>
              <a:rPr lang="pl-PL" dirty="0"/>
              <a:t>Wolność to warunek bycia  darem dla… </a:t>
            </a:r>
          </a:p>
        </p:txBody>
      </p:sp>
      <p:pic>
        <p:nvPicPr>
          <p:cNvPr id="4" name="Obraz 3">
            <a:extLst>
              <a:ext uri="{FF2B5EF4-FFF2-40B4-BE49-F238E27FC236}">
                <a16:creationId xmlns:a16="http://schemas.microsoft.com/office/drawing/2014/main" xmlns="" id="{0B816A7C-BCBF-4243-B14A-5FA076DDADF1}"/>
              </a:ext>
            </a:extLst>
          </p:cNvPr>
          <p:cNvPicPr>
            <a:picLocks noChangeAspect="1"/>
          </p:cNvPicPr>
          <p:nvPr/>
        </p:nvPicPr>
        <p:blipFill>
          <a:blip r:embed="rId2"/>
          <a:stretch>
            <a:fillRect/>
          </a:stretch>
        </p:blipFill>
        <p:spPr>
          <a:xfrm>
            <a:off x="6011594" y="521285"/>
            <a:ext cx="6180406" cy="6343048"/>
          </a:xfrm>
          <a:prstGeom prst="rect">
            <a:avLst/>
          </a:prstGeom>
        </p:spPr>
      </p:pic>
      <p:sp>
        <p:nvSpPr>
          <p:cNvPr id="5" name="Symbol zastępczy zawartości 2">
            <a:extLst>
              <a:ext uri="{FF2B5EF4-FFF2-40B4-BE49-F238E27FC236}">
                <a16:creationId xmlns:a16="http://schemas.microsoft.com/office/drawing/2014/main" xmlns="" id="{A4E19053-CB23-4846-BB31-7B242991BFE2}"/>
              </a:ext>
            </a:extLst>
          </p:cNvPr>
          <p:cNvSpPr txBox="1">
            <a:spLocks/>
          </p:cNvSpPr>
          <p:nvPr/>
        </p:nvSpPr>
        <p:spPr>
          <a:xfrm>
            <a:off x="795997" y="3487828"/>
            <a:ext cx="6046763" cy="4351337"/>
          </a:xfrm>
          <a:prstGeom prst="rect">
            <a:avLst/>
          </a:prstGeom>
        </p:spPr>
        <p:txBody>
          <a:bodyPr vert="horz" lIns="91440" tIns="45720" rIns="91440" bIns="45720" rtlCol="0">
            <a:normAutofit/>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2000" kern="1200" spc="10" baseline="0">
                <a:solidFill>
                  <a:schemeClr val="tx1">
                    <a:lumMod val="65000"/>
                    <a:lumOff val="35000"/>
                  </a:schemeClr>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r>
              <a:rPr lang="pl-PL" dirty="0"/>
              <a:t>Wolni wewnętrznie od przymusu własnego ciała i płci, wolni wolnością daru” (MN 50). </a:t>
            </a:r>
          </a:p>
          <a:p>
            <a:r>
              <a:rPr lang="pl-PL" dirty="0"/>
              <a:t>Aby być darem dla drugiego człowieka, aby dać siebie drugiemu, najpierw muszę siebie posiadać, czyli muszę umieć sobą kierować, muszę potrafić nad sobą zapanować.  </a:t>
            </a:r>
          </a:p>
        </p:txBody>
      </p:sp>
      <p:pic>
        <p:nvPicPr>
          <p:cNvPr id="8" name="Obraz 7">
            <a:extLst>
              <a:ext uri="{FF2B5EF4-FFF2-40B4-BE49-F238E27FC236}">
                <a16:creationId xmlns:a16="http://schemas.microsoft.com/office/drawing/2014/main" xmlns="" id="{63940B2E-19BA-4496-8494-6B3D463EC1A4}"/>
              </a:ext>
            </a:extLst>
          </p:cNvPr>
          <p:cNvPicPr>
            <a:picLocks noChangeAspect="1"/>
          </p:cNvPicPr>
          <p:nvPr/>
        </p:nvPicPr>
        <p:blipFill>
          <a:blip r:embed="rId3"/>
          <a:stretch>
            <a:fillRect/>
          </a:stretch>
        </p:blipFill>
        <p:spPr>
          <a:xfrm>
            <a:off x="795997" y="0"/>
            <a:ext cx="9279488" cy="6858000"/>
          </a:xfrm>
          <a:prstGeom prst="rect">
            <a:avLst/>
          </a:prstGeom>
        </p:spPr>
      </p:pic>
    </p:spTree>
    <p:extLst>
      <p:ext uri="{BB962C8B-B14F-4D97-AF65-F5344CB8AC3E}">
        <p14:creationId xmlns:p14="http://schemas.microsoft.com/office/powerpoint/2010/main" val="4232700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410712" y="0"/>
            <a:ext cx="7577328" cy="896682"/>
          </a:xfrm>
        </p:spPr>
        <p:txBody>
          <a:bodyPr/>
          <a:lstStyle/>
          <a:p>
            <a:r>
              <a:rPr lang="pl-PL" dirty="0"/>
              <a:t>Wolność a prawda</a:t>
            </a:r>
          </a:p>
        </p:txBody>
      </p:sp>
      <p:pic>
        <p:nvPicPr>
          <p:cNvPr id="5" name="Obraz 4">
            <a:extLst>
              <a:ext uri="{FF2B5EF4-FFF2-40B4-BE49-F238E27FC236}">
                <a16:creationId xmlns:a16="http://schemas.microsoft.com/office/drawing/2014/main" xmlns="" id="{DFEFD6ED-8302-472A-A878-0F6A7CF919EA}"/>
              </a:ext>
            </a:extLst>
          </p:cNvPr>
          <p:cNvPicPr>
            <a:picLocks noChangeAspect="1"/>
          </p:cNvPicPr>
          <p:nvPr/>
        </p:nvPicPr>
        <p:blipFill rotWithShape="1">
          <a:blip r:embed="rId2"/>
          <a:srcRect l="36542"/>
          <a:stretch/>
        </p:blipFill>
        <p:spPr>
          <a:xfrm>
            <a:off x="0" y="0"/>
            <a:ext cx="4295752" cy="6858000"/>
          </a:xfrm>
          <a:prstGeom prst="rect">
            <a:avLst/>
          </a:prstGeom>
        </p:spPr>
      </p:pic>
      <p:sp>
        <p:nvSpPr>
          <p:cNvPr id="6" name="Prostokąt 5">
            <a:extLst>
              <a:ext uri="{FF2B5EF4-FFF2-40B4-BE49-F238E27FC236}">
                <a16:creationId xmlns:a16="http://schemas.microsoft.com/office/drawing/2014/main" xmlns="" id="{E21C750D-8142-4D7A-B8E2-55608170E3A2}"/>
              </a:ext>
            </a:extLst>
          </p:cNvPr>
          <p:cNvSpPr/>
          <p:nvPr/>
        </p:nvSpPr>
        <p:spPr>
          <a:xfrm>
            <a:off x="11033760" y="0"/>
            <a:ext cx="94488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 name="Symbol zastępczy zawartości 2"/>
          <p:cNvSpPr>
            <a:spLocks noGrp="1"/>
          </p:cNvSpPr>
          <p:nvPr>
            <p:ph idx="1"/>
          </p:nvPr>
        </p:nvSpPr>
        <p:spPr>
          <a:xfrm>
            <a:off x="4175760" y="896682"/>
            <a:ext cx="7802880" cy="5961318"/>
          </a:xfrm>
        </p:spPr>
        <p:txBody>
          <a:bodyPr>
            <a:noAutofit/>
          </a:bodyPr>
          <a:lstStyle/>
          <a:p>
            <a:r>
              <a:rPr lang="pl-PL" sz="1900" dirty="0"/>
              <a:t>Wolność prowadzi do prawdy i pozwala żyć zgodnie z pierwotnym zamysłem Boga. </a:t>
            </a:r>
          </a:p>
          <a:p>
            <a:r>
              <a:rPr lang="pl-PL" sz="1900" dirty="0"/>
              <a:t> A pierwotny zamysł Boga polegał na tym, aby każdy człowiek był kochany bezinteresownie </a:t>
            </a:r>
          </a:p>
          <a:p>
            <a:r>
              <a:rPr lang="pl-PL" sz="1900" dirty="0"/>
              <a:t>Miłość nie polega tylko na tym, aby oddać się drugiemu, dać mu siebie, ale także na tym, aby przyjąć dar drugiej osoby. </a:t>
            </a:r>
          </a:p>
          <a:p>
            <a:r>
              <a:rPr lang="pl-PL" sz="1900" dirty="0"/>
              <a:t> Trzeba zatem umieć przyjąć drugą osobę, to wszystko, kim ona jest, jako dar dla siebie. Papież pisze, że zgodnie z zamysłem Boga mężczyzna wewnętrznie przyjmuje kobietę „dla niej samej” (MN 51), a ona wewnętrznie przyjmuje mężczyznę „dla niego samego” (MN 51). </a:t>
            </a:r>
          </a:p>
          <a:p>
            <a:r>
              <a:rPr lang="pl-PL" sz="1900" dirty="0"/>
              <a:t> Na takim bezinteresownym przyjęciu siebie nawzajem polega afirmacja drugiej osoby, czyli potwierdzenie jej wartości, jej godności. Jak wyjaśnia papież: „«Afirmacja osoby» to podjęcie daru, które poprzez wzajemność stwarza komunię osób” (MN 52). </a:t>
            </a:r>
          </a:p>
          <a:p>
            <a:r>
              <a:rPr lang="pl-PL" sz="1900" dirty="0"/>
              <a:t> Kobieta i mężczyzna, którzy tworzą komunię osób, nie tylko dają się sobie, ale też przyjmują się wzajemnie. </a:t>
            </a:r>
          </a:p>
        </p:txBody>
      </p:sp>
    </p:spTree>
    <p:extLst>
      <p:ext uri="{BB962C8B-B14F-4D97-AF65-F5344CB8AC3E}">
        <p14:creationId xmlns:p14="http://schemas.microsoft.com/office/powerpoint/2010/main" val="30526701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37E1479E-6E10-477C-9366-5A02E3B3721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129284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p:cNvSpPr>
            <a:spLocks noGrp="1"/>
          </p:cNvSpPr>
          <p:nvPr>
            <p:ph type="title"/>
          </p:nvPr>
        </p:nvSpPr>
        <p:spPr>
          <a:xfrm>
            <a:off x="6299764" y="160866"/>
            <a:ext cx="4639436" cy="753534"/>
          </a:xfrm>
        </p:spPr>
        <p:txBody>
          <a:bodyPr>
            <a:normAutofit/>
          </a:bodyPr>
          <a:lstStyle/>
          <a:p>
            <a:r>
              <a:rPr lang="pl-PL" sz="3200" dirty="0"/>
              <a:t>Jedność ducha i ciała</a:t>
            </a:r>
          </a:p>
        </p:txBody>
      </p:sp>
      <p:pic>
        <p:nvPicPr>
          <p:cNvPr id="1026" name="Picture 2">
            <a:extLst>
              <a:ext uri="{FF2B5EF4-FFF2-40B4-BE49-F238E27FC236}">
                <a16:creationId xmlns:a16="http://schemas.microsoft.com/office/drawing/2014/main" xmlns="" id="{65EAB3B5-944E-40CB-9711-EFA3CDABC2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482" r="5390" b="2"/>
          <a:stretch/>
        </p:blipFill>
        <p:spPr bwMode="auto">
          <a:xfrm>
            <a:off x="161152" y="160866"/>
            <a:ext cx="5784972" cy="3772147"/>
          </a:xfrm>
          <a:custGeom>
            <a:avLst/>
            <a:gdLst>
              <a:gd name="connsiteX0" fmla="*/ 0 w 3762123"/>
              <a:gd name="connsiteY0" fmla="*/ 0 h 3772147"/>
              <a:gd name="connsiteX1" fmla="*/ 3762123 w 3762123"/>
              <a:gd name="connsiteY1" fmla="*/ 0 h 3772147"/>
              <a:gd name="connsiteX2" fmla="*/ 3762123 w 3762123"/>
              <a:gd name="connsiteY2" fmla="*/ 2803198 h 3772147"/>
              <a:gd name="connsiteX3" fmla="*/ 1898122 w 3762123"/>
              <a:gd name="connsiteY3" fmla="*/ 2803198 h 3772147"/>
              <a:gd name="connsiteX4" fmla="*/ 1898122 w 3762123"/>
              <a:gd name="connsiteY4" fmla="*/ 3772147 h 3772147"/>
              <a:gd name="connsiteX5" fmla="*/ 0 w 3762123"/>
              <a:gd name="connsiteY5" fmla="*/ 3772147 h 3772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62123" h="3772147">
                <a:moveTo>
                  <a:pt x="0" y="0"/>
                </a:moveTo>
                <a:lnTo>
                  <a:pt x="3762123" y="0"/>
                </a:lnTo>
                <a:lnTo>
                  <a:pt x="3762123" y="2803198"/>
                </a:lnTo>
                <a:lnTo>
                  <a:pt x="1898122" y="2803198"/>
                </a:lnTo>
                <a:lnTo>
                  <a:pt x="1898122" y="3772147"/>
                </a:lnTo>
                <a:lnTo>
                  <a:pt x="0" y="3772147"/>
                </a:lnTo>
                <a:close/>
              </a:path>
            </a:pathLst>
          </a:custGeom>
          <a:noFill/>
          <a:extLst>
            <a:ext uri="{909E8E84-426E-40DD-AFC4-6F175D3DCCD1}">
              <a14:hiddenFill xmlns:a14="http://schemas.microsoft.com/office/drawing/2010/main">
                <a:solidFill>
                  <a:srgbClr val="FFFFFF"/>
                </a:solidFill>
              </a14:hiddenFill>
            </a:ext>
          </a:extLst>
        </p:spPr>
      </p:pic>
      <p:pic>
        <p:nvPicPr>
          <p:cNvPr id="4" name="Obraz 3">
            <a:extLst>
              <a:ext uri="{FF2B5EF4-FFF2-40B4-BE49-F238E27FC236}">
                <a16:creationId xmlns:a16="http://schemas.microsoft.com/office/drawing/2014/main" xmlns="" id="{7D658924-C376-42FE-80B7-94E1BDDECF10}"/>
              </a:ext>
            </a:extLst>
          </p:cNvPr>
          <p:cNvPicPr>
            <a:picLocks noChangeAspect="1"/>
          </p:cNvPicPr>
          <p:nvPr/>
        </p:nvPicPr>
        <p:blipFill rotWithShape="1">
          <a:blip r:embed="rId3"/>
          <a:srcRect l="30542" r="10293"/>
          <a:stretch/>
        </p:blipFill>
        <p:spPr>
          <a:xfrm>
            <a:off x="161153" y="4093879"/>
            <a:ext cx="2922516" cy="2617988"/>
          </a:xfrm>
          <a:prstGeom prst="rect">
            <a:avLst/>
          </a:prstGeom>
        </p:spPr>
      </p:pic>
      <p:pic>
        <p:nvPicPr>
          <p:cNvPr id="5" name="Obraz 4">
            <a:extLst>
              <a:ext uri="{FF2B5EF4-FFF2-40B4-BE49-F238E27FC236}">
                <a16:creationId xmlns:a16="http://schemas.microsoft.com/office/drawing/2014/main" xmlns="" id="{C7948917-142D-4872-8B8D-2BA70D05A69E}"/>
              </a:ext>
            </a:extLst>
          </p:cNvPr>
          <p:cNvPicPr>
            <a:picLocks noChangeAspect="1"/>
          </p:cNvPicPr>
          <p:nvPr/>
        </p:nvPicPr>
        <p:blipFill rotWithShape="1">
          <a:blip r:embed="rId4"/>
          <a:srcRect l="41858" r="21110" b="1"/>
          <a:stretch/>
        </p:blipFill>
        <p:spPr>
          <a:xfrm flipH="1">
            <a:off x="3249038" y="3124931"/>
            <a:ext cx="2697086" cy="3586936"/>
          </a:xfrm>
          <a:prstGeom prst="rect">
            <a:avLst/>
          </a:prstGeom>
        </p:spPr>
      </p:pic>
      <p:sp>
        <p:nvSpPr>
          <p:cNvPr id="6" name="Prostokąt 5">
            <a:extLst>
              <a:ext uri="{FF2B5EF4-FFF2-40B4-BE49-F238E27FC236}">
                <a16:creationId xmlns:a16="http://schemas.microsoft.com/office/drawing/2014/main" xmlns="" id="{B701722A-240C-47BA-8627-551C145C16B8}"/>
              </a:ext>
            </a:extLst>
          </p:cNvPr>
          <p:cNvSpPr/>
          <p:nvPr/>
        </p:nvSpPr>
        <p:spPr>
          <a:xfrm>
            <a:off x="11292840" y="0"/>
            <a:ext cx="588131"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 name="Symbol zastępczy zawartości 2"/>
          <p:cNvSpPr>
            <a:spLocks noGrp="1"/>
          </p:cNvSpPr>
          <p:nvPr>
            <p:ph idx="1"/>
          </p:nvPr>
        </p:nvSpPr>
        <p:spPr>
          <a:xfrm>
            <a:off x="6171555" y="1236133"/>
            <a:ext cx="5474925" cy="5782733"/>
          </a:xfrm>
        </p:spPr>
        <p:txBody>
          <a:bodyPr>
            <a:normAutofit/>
          </a:bodyPr>
          <a:lstStyle/>
          <a:p>
            <a:r>
              <a:rPr lang="pl-PL" dirty="0"/>
              <a:t>Mężczyzna i kobieta mają stawać się dla siebie darem. </a:t>
            </a:r>
          </a:p>
          <a:p>
            <a:r>
              <a:rPr lang="pl-PL" dirty="0"/>
              <a:t> Jan Paweł II podkreśla, że taką szczególną sytuacją, w której wzajemnego obdarowania można najpełniej doświadczyć, jest akt małżeński </a:t>
            </a:r>
          </a:p>
          <a:p>
            <a:r>
              <a:rPr lang="pl-PL" dirty="0"/>
              <a:t>Współżycie seksualne powinno  prowadzić do jedności fizycznej, psychicznej i duchowej </a:t>
            </a:r>
          </a:p>
          <a:p>
            <a:r>
              <a:rPr lang="pl-PL" dirty="0"/>
              <a:t>Doświadczenie pokazuje, że gdy podczas współżycia seksualnego nie następuje zjednoczenie na płaszczyźnie psychicznej i duchowej ,to  pojawia się niespełnienie, a nawet cierpienie. </a:t>
            </a:r>
          </a:p>
        </p:txBody>
      </p:sp>
    </p:spTree>
    <p:extLst>
      <p:ext uri="{BB962C8B-B14F-4D97-AF65-F5344CB8AC3E}">
        <p14:creationId xmlns:p14="http://schemas.microsoft.com/office/powerpoint/2010/main" val="1496290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100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1000" fill="hold"/>
                                        <p:tgtEl>
                                          <p:spTgt spid="1026"/>
                                        </p:tgtEl>
                                        <p:attrNameLst>
                                          <p:attrName>ppt_x</p:attrName>
                                        </p:attrNameLst>
                                      </p:cBhvr>
                                      <p:tavLst>
                                        <p:tav tm="0">
                                          <p:val>
                                            <p:strVal val="1+#ppt_w/2"/>
                                          </p:val>
                                        </p:tav>
                                        <p:tav tm="100000">
                                          <p:val>
                                            <p:strVal val="#ppt_x"/>
                                          </p:val>
                                        </p:tav>
                                      </p:tavLst>
                                    </p:anim>
                                    <p:anim calcmode="lin" valueType="num">
                                      <p:cBhvr additive="base">
                                        <p:cTn id="8" dur="1000" fill="hold"/>
                                        <p:tgtEl>
                                          <p:spTgt spid="1026"/>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2" presetClass="entr" presetSubtype="9"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1250" fill="hold"/>
                                        <p:tgtEl>
                                          <p:spTgt spid="5"/>
                                        </p:tgtEl>
                                        <p:attrNameLst>
                                          <p:attrName>ppt_x</p:attrName>
                                        </p:attrNameLst>
                                      </p:cBhvr>
                                      <p:tavLst>
                                        <p:tav tm="0">
                                          <p:val>
                                            <p:strVal val="0-#ppt_w/2"/>
                                          </p:val>
                                        </p:tav>
                                        <p:tav tm="100000">
                                          <p:val>
                                            <p:strVal val="#ppt_x"/>
                                          </p:val>
                                        </p:tav>
                                      </p:tavLst>
                                    </p:anim>
                                    <p:anim calcmode="lin" valueType="num">
                                      <p:cBhvr additive="base">
                                        <p:cTn id="13" dur="1250" fill="hold"/>
                                        <p:tgtEl>
                                          <p:spTgt spid="5"/>
                                        </p:tgtEl>
                                        <p:attrNameLst>
                                          <p:attrName>ppt_y</p:attrName>
                                        </p:attrNameLst>
                                      </p:cBhvr>
                                      <p:tavLst>
                                        <p:tav tm="0">
                                          <p:val>
                                            <p:strVal val="0-#ppt_h/2"/>
                                          </p:val>
                                        </p:tav>
                                        <p:tav tm="100000">
                                          <p:val>
                                            <p:strVal val="#ppt_y"/>
                                          </p:val>
                                        </p:tav>
                                      </p:tavLst>
                                    </p:anim>
                                  </p:childTnLst>
                                </p:cTn>
                              </p:par>
                            </p:childTnLst>
                          </p:cTn>
                        </p:par>
                        <p:par>
                          <p:cTn id="14" fill="hold">
                            <p:stCondLst>
                              <p:cond delay="3250"/>
                            </p:stCondLst>
                            <p:childTnLst>
                              <p:par>
                                <p:cTn id="15" presetID="2" presetClass="entr" presetSubtype="3"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1250" fill="hold"/>
                                        <p:tgtEl>
                                          <p:spTgt spid="4"/>
                                        </p:tgtEl>
                                        <p:attrNameLst>
                                          <p:attrName>ppt_x</p:attrName>
                                        </p:attrNameLst>
                                      </p:cBhvr>
                                      <p:tavLst>
                                        <p:tav tm="0">
                                          <p:val>
                                            <p:strVal val="1+#ppt_w/2"/>
                                          </p:val>
                                        </p:tav>
                                        <p:tav tm="100000">
                                          <p:val>
                                            <p:strVal val="#ppt_x"/>
                                          </p:val>
                                        </p:tav>
                                      </p:tavLst>
                                    </p:anim>
                                    <p:anim calcmode="lin" valueType="num">
                                      <p:cBhvr additive="base">
                                        <p:cTn id="18" dur="125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Ciało pokazuje ducha</a:t>
            </a:r>
          </a:p>
        </p:txBody>
      </p:sp>
      <p:sp>
        <p:nvSpPr>
          <p:cNvPr id="3" name="Symbol zastępczy zawartości 2"/>
          <p:cNvSpPr>
            <a:spLocks noGrp="1"/>
          </p:cNvSpPr>
          <p:nvPr>
            <p:ph idx="1"/>
          </p:nvPr>
        </p:nvSpPr>
        <p:spPr/>
        <p:txBody>
          <a:bodyPr>
            <a:normAutofit fontScale="85000" lnSpcReduction="10000"/>
          </a:bodyPr>
          <a:lstStyle/>
          <a:p>
            <a:r>
              <a:rPr lang="pl-PL" dirty="0"/>
              <a:t>w im większym stopniu dochodzi w akcie małżeńskim do jedności fizycznej, psychicznej i duchowej, tym wyraźniej małżonkowie doświadczają tego, że są stworzeni do bycia dla siebie darem, to znaczy, aby obdarowywać i być obdarowywanym.  </a:t>
            </a:r>
          </a:p>
          <a:p>
            <a:r>
              <a:rPr lang="pl-PL" dirty="0"/>
              <a:t>tym bardziej rozumieją naturę Boga, który pragnie nas obdarowywać. I w ten sposób nasze ciało objawia Boga. To jest właśnie sedno teologii ciała:  </a:t>
            </a:r>
          </a:p>
          <a:p>
            <a:r>
              <a:rPr lang="pl-PL" dirty="0"/>
              <a:t>dzięki ciału, które pozwala nam doświadczyć bliskości i obdarowania, poznajemy prawdziwą naturę człowieka stworzonego do obdarowywania i poznajemy Boga, który nas obdarowuje i dla którego my pragniemy stawać się darem. </a:t>
            </a:r>
          </a:p>
          <a:p>
            <a:r>
              <a:rPr lang="pl-PL" dirty="0"/>
              <a:t> Jan Paweł II podkreśla, że: „znak widzialny konstytuuje się poprzez człowieka jako «ciało», poprzez jego «widzialną» męskość/kobiecość, ono bowiem, i tylko ono, zdolne jest uczynić widzialnym to, co niewidzialne: duchowe i Boże” (MN 62). Jesteśmy zatem powołani do tego, aby dla siebie nawzajem stawać się bezinteresownym darem.</a:t>
            </a:r>
          </a:p>
          <a:p>
            <a:r>
              <a:rPr lang="pl-PL" dirty="0"/>
              <a:t>(…)</a:t>
            </a:r>
          </a:p>
          <a:p>
            <a:endParaRPr lang="pl-PL" dirty="0"/>
          </a:p>
        </p:txBody>
      </p:sp>
      <p:pic>
        <p:nvPicPr>
          <p:cNvPr id="4" name="Obraz 3">
            <a:extLst>
              <a:ext uri="{FF2B5EF4-FFF2-40B4-BE49-F238E27FC236}">
                <a16:creationId xmlns:a16="http://schemas.microsoft.com/office/drawing/2014/main" xmlns="" id="{60741BE4-A21A-481D-ACFF-E5491D26B6D2}"/>
              </a:ext>
            </a:extLst>
          </p:cNvPr>
          <p:cNvPicPr>
            <a:picLocks noChangeAspect="1"/>
          </p:cNvPicPr>
          <p:nvPr/>
        </p:nvPicPr>
        <p:blipFill>
          <a:blip r:embed="rId2"/>
          <a:stretch>
            <a:fillRect/>
          </a:stretch>
        </p:blipFill>
        <p:spPr>
          <a:xfrm>
            <a:off x="0" y="77972"/>
            <a:ext cx="12192000" cy="6780028"/>
          </a:xfrm>
          <a:prstGeom prst="rect">
            <a:avLst/>
          </a:prstGeom>
        </p:spPr>
      </p:pic>
    </p:spTree>
    <p:extLst>
      <p:ext uri="{BB962C8B-B14F-4D97-AF65-F5344CB8AC3E}">
        <p14:creationId xmlns:p14="http://schemas.microsoft.com/office/powerpoint/2010/main" val="3868460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750" fill="hold"/>
                                        <p:tgtEl>
                                          <p:spTgt spid="4"/>
                                        </p:tgtEl>
                                        <p:attrNameLst>
                                          <p:attrName>ppt_x</p:attrName>
                                        </p:attrNameLst>
                                      </p:cBhvr>
                                      <p:tavLst>
                                        <p:tav tm="0">
                                          <p:val>
                                            <p:strVal val="#ppt_x"/>
                                          </p:val>
                                        </p:tav>
                                        <p:tav tm="100000">
                                          <p:val>
                                            <p:strVal val="#ppt_x"/>
                                          </p:val>
                                        </p:tav>
                                      </p:tavLst>
                                    </p:anim>
                                    <p:anim calcmode="lin" valueType="num">
                                      <p:cBhvr additive="base">
                                        <p:cTn id="8" dur="175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459992" y="121920"/>
            <a:ext cx="9692640" cy="1036002"/>
          </a:xfrm>
        </p:spPr>
        <p:txBody>
          <a:bodyPr/>
          <a:lstStyle/>
          <a:p>
            <a:r>
              <a:rPr lang="pl-PL" dirty="0"/>
              <a:t>„O gdybyś znała dar Boży…”</a:t>
            </a:r>
          </a:p>
        </p:txBody>
      </p:sp>
      <p:pic>
        <p:nvPicPr>
          <p:cNvPr id="5122" name="Picture 2" descr="Podobny obraz">
            <a:extLst>
              <a:ext uri="{FF2B5EF4-FFF2-40B4-BE49-F238E27FC236}">
                <a16:creationId xmlns:a16="http://schemas.microsoft.com/office/drawing/2014/main" xmlns="" id="{4819021D-0604-4DCE-9F0A-D9CD02995F15}"/>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2918"/>
          <a:stretch/>
        </p:blipFill>
        <p:spPr bwMode="auto">
          <a:xfrm>
            <a:off x="1459992" y="1267968"/>
            <a:ext cx="9025128" cy="523951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294426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27D39BB4-05B5-4DF6-8F90-3818D4D83905}"/>
              </a:ext>
            </a:extLst>
          </p:cNvPr>
          <p:cNvSpPr>
            <a:spLocks noGrp="1"/>
          </p:cNvSpPr>
          <p:nvPr>
            <p:ph type="title"/>
          </p:nvPr>
        </p:nvSpPr>
        <p:spPr/>
        <p:txBody>
          <a:bodyPr/>
          <a:lstStyle/>
          <a:p>
            <a:endParaRPr lang="pl-PL"/>
          </a:p>
        </p:txBody>
      </p:sp>
      <p:sp>
        <p:nvSpPr>
          <p:cNvPr id="3" name="Symbol zastępczy zawartości 2">
            <a:extLst>
              <a:ext uri="{FF2B5EF4-FFF2-40B4-BE49-F238E27FC236}">
                <a16:creationId xmlns:a16="http://schemas.microsoft.com/office/drawing/2014/main" xmlns="" id="{58053ECC-3DD8-476E-AF51-79D9C629C4D8}"/>
              </a:ext>
            </a:extLst>
          </p:cNvPr>
          <p:cNvSpPr>
            <a:spLocks noGrp="1"/>
          </p:cNvSpPr>
          <p:nvPr>
            <p:ph idx="1"/>
          </p:nvPr>
        </p:nvSpPr>
        <p:spPr/>
        <p:txBody>
          <a:bodyPr/>
          <a:lstStyle/>
          <a:p>
            <a:endParaRPr lang="pl-PL"/>
          </a:p>
        </p:txBody>
      </p:sp>
      <p:pic>
        <p:nvPicPr>
          <p:cNvPr id="14338" name="Picture 2" descr="Podobny obraz">
            <a:extLst>
              <a:ext uri="{FF2B5EF4-FFF2-40B4-BE49-F238E27FC236}">
                <a16:creationId xmlns:a16="http://schemas.microsoft.com/office/drawing/2014/main" xmlns="" id="{340E5FCF-EA19-47D8-905D-EA6780C043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66237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143000" y="179526"/>
            <a:ext cx="9692640" cy="902196"/>
          </a:xfrm>
        </p:spPr>
        <p:txBody>
          <a:bodyPr/>
          <a:lstStyle/>
          <a:p>
            <a:r>
              <a:rPr lang="pl-PL" dirty="0"/>
              <a:t>Pierwotna samotność</a:t>
            </a:r>
          </a:p>
        </p:txBody>
      </p:sp>
      <p:sp>
        <p:nvSpPr>
          <p:cNvPr id="5" name="Symbol zastępczy zawartości 2">
            <a:extLst>
              <a:ext uri="{FF2B5EF4-FFF2-40B4-BE49-F238E27FC236}">
                <a16:creationId xmlns:a16="http://schemas.microsoft.com/office/drawing/2014/main" xmlns="" id="{00723A42-8FE6-4B2C-B9B5-5899FD0B4F51}"/>
              </a:ext>
            </a:extLst>
          </p:cNvPr>
          <p:cNvSpPr txBox="1">
            <a:spLocks/>
          </p:cNvSpPr>
          <p:nvPr/>
        </p:nvSpPr>
        <p:spPr>
          <a:xfrm>
            <a:off x="1143000" y="1253331"/>
            <a:ext cx="9438248" cy="4351337"/>
          </a:xfrm>
          <a:prstGeom prst="rect">
            <a:avLst/>
          </a:prstGeom>
        </p:spPr>
        <p:txBody>
          <a:bodyPr vert="horz" lIns="91440" tIns="45720" rIns="91440" bIns="45720" rtlCol="0">
            <a:normAutofit/>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2000" kern="1200" spc="10" baseline="0">
                <a:solidFill>
                  <a:schemeClr val="tx1">
                    <a:lumMod val="65000"/>
                    <a:lumOff val="35000"/>
                  </a:schemeClr>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r>
              <a:rPr lang="pl-PL" dirty="0"/>
              <a:t>„Człowiek jest sam, jest bowiem «inny» w stosunku do widzialnego świata, do świata istot żyjących” (MN 23)</a:t>
            </a:r>
          </a:p>
          <a:p>
            <a:r>
              <a:rPr lang="pl-PL" dirty="0"/>
              <a:t>„Człowiek jest sam − wyjaśnia papież − to znaczy: poprzez swoje człowieczeństwo, przez to, kim jest, jest zarazem ukonstytuowany w jedynej, wyłącznej i niepowtarzalnej relacji do samego Boga” (MN 24). </a:t>
            </a:r>
          </a:p>
        </p:txBody>
      </p:sp>
      <p:pic>
        <p:nvPicPr>
          <p:cNvPr id="6" name="Obraz 5">
            <a:extLst>
              <a:ext uri="{FF2B5EF4-FFF2-40B4-BE49-F238E27FC236}">
                <a16:creationId xmlns:a16="http://schemas.microsoft.com/office/drawing/2014/main" xmlns="" id="{631976B0-8FC5-4085-B735-8E7588712DDD}"/>
              </a:ext>
            </a:extLst>
          </p:cNvPr>
          <p:cNvPicPr>
            <a:picLocks noChangeAspect="1"/>
          </p:cNvPicPr>
          <p:nvPr/>
        </p:nvPicPr>
        <p:blipFill rotWithShape="1">
          <a:blip r:embed="rId2"/>
          <a:srcRect b="34791"/>
          <a:stretch/>
        </p:blipFill>
        <p:spPr>
          <a:xfrm>
            <a:off x="419364" y="3429000"/>
            <a:ext cx="10888716" cy="3429000"/>
          </a:xfrm>
          <a:prstGeom prst="rect">
            <a:avLst/>
          </a:prstGeom>
        </p:spPr>
      </p:pic>
    </p:spTree>
    <p:extLst>
      <p:ext uri="{BB962C8B-B14F-4D97-AF65-F5344CB8AC3E}">
        <p14:creationId xmlns:p14="http://schemas.microsoft.com/office/powerpoint/2010/main" val="24818831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860061" y="755347"/>
            <a:ext cx="10471878" cy="802883"/>
          </a:xfrm>
        </p:spPr>
        <p:txBody>
          <a:bodyPr/>
          <a:lstStyle/>
          <a:p>
            <a:r>
              <a:rPr lang="pl-PL" dirty="0"/>
              <a:t>Samotność wyraża się w nadrzędności człowieka wobec całego świata, </a:t>
            </a:r>
          </a:p>
        </p:txBody>
      </p:sp>
      <p:pic>
        <p:nvPicPr>
          <p:cNvPr id="6" name="Obraz 5">
            <a:extLst>
              <a:ext uri="{FF2B5EF4-FFF2-40B4-BE49-F238E27FC236}">
                <a16:creationId xmlns:a16="http://schemas.microsoft.com/office/drawing/2014/main" xmlns="" id="{00277DEF-3A3D-4B0B-9D5F-6E11E4593BC1}"/>
              </a:ext>
            </a:extLst>
          </p:cNvPr>
          <p:cNvPicPr>
            <a:picLocks noChangeAspect="1"/>
          </p:cNvPicPr>
          <p:nvPr/>
        </p:nvPicPr>
        <p:blipFill>
          <a:blip r:embed="rId2"/>
          <a:stretch>
            <a:fillRect/>
          </a:stretch>
        </p:blipFill>
        <p:spPr>
          <a:xfrm>
            <a:off x="0" y="1822282"/>
            <a:ext cx="12192000" cy="5032236"/>
          </a:xfrm>
          <a:prstGeom prst="rect">
            <a:avLst/>
          </a:prstGeom>
        </p:spPr>
      </p:pic>
      <p:sp>
        <p:nvSpPr>
          <p:cNvPr id="7" name="Symbol zastępczy zawartości 2">
            <a:extLst>
              <a:ext uri="{FF2B5EF4-FFF2-40B4-BE49-F238E27FC236}">
                <a16:creationId xmlns:a16="http://schemas.microsoft.com/office/drawing/2014/main" xmlns="" id="{45B7403F-7D8E-475C-AFD8-30451CF4DF14}"/>
              </a:ext>
            </a:extLst>
          </p:cNvPr>
          <p:cNvSpPr txBox="1">
            <a:spLocks/>
          </p:cNvSpPr>
          <p:nvPr/>
        </p:nvSpPr>
        <p:spPr>
          <a:xfrm>
            <a:off x="6956904" y="1294178"/>
            <a:ext cx="4005386" cy="3837495"/>
          </a:xfrm>
          <a:prstGeom prst="rect">
            <a:avLst/>
          </a:prstGeom>
        </p:spPr>
        <p:txBody>
          <a:bodyPr vert="horz" lIns="91440" tIns="45720" rIns="91440" bIns="45720" rtlCol="0">
            <a:normAutofit/>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2000" kern="1200" spc="10" baseline="0">
                <a:solidFill>
                  <a:schemeClr val="tx1">
                    <a:lumMod val="65000"/>
                    <a:lumOff val="35000"/>
                  </a:schemeClr>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r>
              <a:rPr lang="pl-PL" dirty="0"/>
              <a:t>Ciało, które uprawia ziemię, staje się jak gdyby „przenikliwe czy przezroczyste dla tego − kim człowiek jest i kim ma być” (MN 26).</a:t>
            </a:r>
          </a:p>
        </p:txBody>
      </p:sp>
      <p:sp>
        <p:nvSpPr>
          <p:cNvPr id="8" name="Symbol zastępczy zawartości 2">
            <a:extLst>
              <a:ext uri="{FF2B5EF4-FFF2-40B4-BE49-F238E27FC236}">
                <a16:creationId xmlns:a16="http://schemas.microsoft.com/office/drawing/2014/main" xmlns="" id="{99432CD4-65EE-4CEF-BFD3-D6B46F0DA802}"/>
              </a:ext>
            </a:extLst>
          </p:cNvPr>
          <p:cNvSpPr txBox="1">
            <a:spLocks/>
          </p:cNvSpPr>
          <p:nvPr/>
        </p:nvSpPr>
        <p:spPr>
          <a:xfrm>
            <a:off x="707290" y="1294178"/>
            <a:ext cx="4005386" cy="2190550"/>
          </a:xfrm>
          <a:prstGeom prst="rect">
            <a:avLst/>
          </a:prstGeom>
        </p:spPr>
        <p:txBody>
          <a:bodyPr vert="horz" lIns="91440" tIns="45720" rIns="91440" bIns="45720" rtlCol="0">
            <a:normAutofit/>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2000" kern="1200" spc="10" baseline="0">
                <a:solidFill>
                  <a:schemeClr val="tx1">
                    <a:lumMod val="65000"/>
                    <a:lumOff val="35000"/>
                  </a:schemeClr>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r>
              <a:rPr lang="pl-PL" dirty="0"/>
              <a:t>„Człowiek może panować nad ziemią − bo tylko on − żadna inna wśród istot żyjących − jest zdolny ją «uprawiać», przeobrażać stosownie do swych potrzeb” (MN 25). </a:t>
            </a:r>
          </a:p>
        </p:txBody>
      </p:sp>
    </p:spTree>
    <p:extLst>
      <p:ext uri="{BB962C8B-B14F-4D97-AF65-F5344CB8AC3E}">
        <p14:creationId xmlns:p14="http://schemas.microsoft.com/office/powerpoint/2010/main" val="3333070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2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2416" y="0"/>
            <a:ext cx="9692640" cy="1182180"/>
          </a:xfrm>
        </p:spPr>
        <p:txBody>
          <a:bodyPr/>
          <a:lstStyle/>
          <a:p>
            <a:r>
              <a:rPr lang="pl-PL" dirty="0"/>
              <a:t>Rola samotności</a:t>
            </a:r>
          </a:p>
        </p:txBody>
      </p:sp>
      <p:sp>
        <p:nvSpPr>
          <p:cNvPr id="3" name="Symbol zastępczy zawartości 2"/>
          <p:cNvSpPr>
            <a:spLocks noGrp="1"/>
          </p:cNvSpPr>
          <p:nvPr>
            <p:ph idx="1"/>
          </p:nvPr>
        </p:nvSpPr>
        <p:spPr>
          <a:xfrm>
            <a:off x="939486" y="1318846"/>
            <a:ext cx="9795569" cy="2110154"/>
          </a:xfrm>
        </p:spPr>
        <p:txBody>
          <a:bodyPr/>
          <a:lstStyle/>
          <a:p>
            <a:r>
              <a:rPr lang="pl-PL" dirty="0"/>
              <a:t>sygnalizuje  potrzebę wejścia w relację z innym człowiekiem. </a:t>
            </a:r>
          </a:p>
          <a:p>
            <a:r>
              <a:rPr lang="pl-PL" dirty="0"/>
              <a:t> Gdyby nie doświadczenie samotności, gdyby nie poczucie braku drugiego „ja”, nie byłoby w nas pragnienia nawiązania bliskiej więzi z innym człowiekiem. </a:t>
            </a:r>
          </a:p>
        </p:txBody>
      </p:sp>
      <p:pic>
        <p:nvPicPr>
          <p:cNvPr id="4" name="Obraz 3">
            <a:extLst>
              <a:ext uri="{FF2B5EF4-FFF2-40B4-BE49-F238E27FC236}">
                <a16:creationId xmlns:a16="http://schemas.microsoft.com/office/drawing/2014/main" xmlns="" id="{3F73E92D-FD5E-4FAC-A60C-04F01956211F}"/>
              </a:ext>
            </a:extLst>
          </p:cNvPr>
          <p:cNvPicPr>
            <a:picLocks noChangeAspect="1"/>
          </p:cNvPicPr>
          <p:nvPr/>
        </p:nvPicPr>
        <p:blipFill rotWithShape="1">
          <a:blip r:embed="rId2"/>
          <a:srcRect b="6682"/>
          <a:stretch/>
        </p:blipFill>
        <p:spPr>
          <a:xfrm>
            <a:off x="0" y="2709956"/>
            <a:ext cx="5948320" cy="4148044"/>
          </a:xfrm>
          <a:prstGeom prst="rect">
            <a:avLst/>
          </a:prstGeom>
        </p:spPr>
      </p:pic>
      <p:sp>
        <p:nvSpPr>
          <p:cNvPr id="5" name="Symbol zastępczy zawartości 2">
            <a:extLst>
              <a:ext uri="{FF2B5EF4-FFF2-40B4-BE49-F238E27FC236}">
                <a16:creationId xmlns:a16="http://schemas.microsoft.com/office/drawing/2014/main" xmlns="" id="{564EB9D5-06BB-4E02-BCE5-B7C7CEEDF108}"/>
              </a:ext>
            </a:extLst>
          </p:cNvPr>
          <p:cNvSpPr txBox="1">
            <a:spLocks/>
          </p:cNvSpPr>
          <p:nvPr/>
        </p:nvSpPr>
        <p:spPr>
          <a:xfrm>
            <a:off x="6096000" y="2858462"/>
            <a:ext cx="4740344" cy="3851031"/>
          </a:xfrm>
          <a:prstGeom prst="rect">
            <a:avLst/>
          </a:prstGeom>
        </p:spPr>
        <p:txBody>
          <a:bodyPr vert="horz" lIns="91440" tIns="45720" rIns="91440" bIns="45720" rtlCol="0">
            <a:normAutofit/>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2000" kern="1200" spc="10" baseline="0">
                <a:solidFill>
                  <a:schemeClr val="tx1">
                    <a:lumMod val="65000"/>
                    <a:lumOff val="35000"/>
                  </a:schemeClr>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r>
              <a:rPr lang="pl-PL" dirty="0"/>
              <a:t>Samotność to: „otwarcie i oczekiwanie na «komunię osób»” (MN 32). </a:t>
            </a:r>
          </a:p>
          <a:p>
            <a:r>
              <a:rPr lang="pl-PL" dirty="0"/>
              <a:t>Samotność jest początkiem drogi do innej osoby.</a:t>
            </a:r>
          </a:p>
        </p:txBody>
      </p:sp>
      <p:pic>
        <p:nvPicPr>
          <p:cNvPr id="6" name="Obraz 5">
            <a:extLst>
              <a:ext uri="{FF2B5EF4-FFF2-40B4-BE49-F238E27FC236}">
                <a16:creationId xmlns:a16="http://schemas.microsoft.com/office/drawing/2014/main" xmlns="" id="{8EDEAA42-4383-446B-B944-08A12615265B}"/>
              </a:ext>
            </a:extLst>
          </p:cNvPr>
          <p:cNvPicPr>
            <a:picLocks noChangeAspect="1"/>
          </p:cNvPicPr>
          <p:nvPr/>
        </p:nvPicPr>
        <p:blipFill>
          <a:blip r:embed="rId3"/>
          <a:stretch>
            <a:fillRect/>
          </a:stretch>
        </p:blipFill>
        <p:spPr>
          <a:xfrm>
            <a:off x="0" y="0"/>
            <a:ext cx="9210165" cy="6858000"/>
          </a:xfrm>
          <a:prstGeom prst="rect">
            <a:avLst/>
          </a:prstGeom>
        </p:spPr>
      </p:pic>
    </p:spTree>
    <p:extLst>
      <p:ext uri="{BB962C8B-B14F-4D97-AF65-F5344CB8AC3E}">
        <p14:creationId xmlns:p14="http://schemas.microsoft.com/office/powerpoint/2010/main" val="108605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12" fill="hold"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0-ppt_w/2"/>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par>
                                <p:cTn id="9" presetID="42" presetClass="entr" presetSubtype="0" fill="hold" nodeType="withEffect">
                                  <p:stCondLst>
                                    <p:cond delay="50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500"/>
                                        <p:tgtEl>
                                          <p:spTgt spid="6"/>
                                        </p:tgtEl>
                                      </p:cBhvr>
                                    </p:animEffect>
                                    <p:anim calcmode="lin" valueType="num">
                                      <p:cBhvr>
                                        <p:cTn id="12" dur="1500" fill="hold"/>
                                        <p:tgtEl>
                                          <p:spTgt spid="6"/>
                                        </p:tgtEl>
                                        <p:attrNameLst>
                                          <p:attrName>ppt_x</p:attrName>
                                        </p:attrNameLst>
                                      </p:cBhvr>
                                      <p:tavLst>
                                        <p:tav tm="0">
                                          <p:val>
                                            <p:strVal val="#ppt_x"/>
                                          </p:val>
                                        </p:tav>
                                        <p:tav tm="100000">
                                          <p:val>
                                            <p:strVal val="#ppt_x"/>
                                          </p:val>
                                        </p:tav>
                                      </p:tavLst>
                                    </p:anim>
                                    <p:anim calcmode="lin" valueType="num">
                                      <p:cBhvr>
                                        <p:cTn id="13" dur="1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942895" y="-20699"/>
            <a:ext cx="9692640" cy="1397124"/>
          </a:xfrm>
        </p:spPr>
        <p:txBody>
          <a:bodyPr/>
          <a:lstStyle/>
          <a:p>
            <a:r>
              <a:rPr lang="pl-PL" dirty="0"/>
              <a:t>Pierwotna jedność </a:t>
            </a:r>
          </a:p>
        </p:txBody>
      </p:sp>
      <p:sp>
        <p:nvSpPr>
          <p:cNvPr id="3" name="Symbol zastępczy zawartości 2"/>
          <p:cNvSpPr>
            <a:spLocks noGrp="1"/>
          </p:cNvSpPr>
          <p:nvPr>
            <p:ph idx="1"/>
          </p:nvPr>
        </p:nvSpPr>
        <p:spPr>
          <a:xfrm>
            <a:off x="942895" y="1624117"/>
            <a:ext cx="8595360" cy="4351337"/>
          </a:xfrm>
        </p:spPr>
        <p:txBody>
          <a:bodyPr>
            <a:normAutofit/>
          </a:bodyPr>
          <a:lstStyle/>
          <a:p>
            <a:r>
              <a:rPr lang="pl-PL" dirty="0"/>
              <a:t>W odpowiedzi na samotność, której człowiek doświadcza pośród świata, Bóg sprawia, że człowiek ten zapada w głęboki sen i następnie „budzi się już ze swego snu «mężczyzną i niewiastą»” (MN 30). </a:t>
            </a:r>
          </a:p>
          <a:p>
            <a:r>
              <a:rPr lang="pl-PL" dirty="0"/>
              <a:t> Pierwotna jedność to tożsamość natury </a:t>
            </a:r>
          </a:p>
          <a:p>
            <a:r>
              <a:rPr lang="pl-PL" dirty="0"/>
              <a:t> Mężczyzna i kobieta mają tę samą ludzką naturę i są sobie równi w człowieczeństwie. </a:t>
            </a:r>
          </a:p>
          <a:p>
            <a:r>
              <a:rPr lang="pl-PL" dirty="0"/>
              <a:t> Inaczej mówiąc, człowieczeństwo ma naturę męską i kobiecą, i dopiero przy uwzględnieniu obu płci można mówić o pełnym człowieczeństwie. </a:t>
            </a:r>
          </a:p>
          <a:p>
            <a:r>
              <a:rPr lang="pl-PL" dirty="0"/>
              <a:t> Kobieta i mężczyzna dopełniają się, są komplementarni. </a:t>
            </a:r>
          </a:p>
        </p:txBody>
      </p:sp>
      <p:pic>
        <p:nvPicPr>
          <p:cNvPr id="5" name="Obraz 4">
            <a:extLst>
              <a:ext uri="{FF2B5EF4-FFF2-40B4-BE49-F238E27FC236}">
                <a16:creationId xmlns:a16="http://schemas.microsoft.com/office/drawing/2014/main" xmlns="" id="{DE1507C5-1270-44F3-A67A-7D10F05B72A4}"/>
              </a:ext>
            </a:extLst>
          </p:cNvPr>
          <p:cNvPicPr>
            <a:picLocks noChangeAspect="1"/>
          </p:cNvPicPr>
          <p:nvPr/>
        </p:nvPicPr>
        <p:blipFill>
          <a:blip r:embed="rId2"/>
          <a:stretch>
            <a:fillRect/>
          </a:stretch>
        </p:blipFill>
        <p:spPr>
          <a:xfrm>
            <a:off x="7734408" y="3936282"/>
            <a:ext cx="4238844" cy="2921718"/>
          </a:xfrm>
          <a:prstGeom prst="rect">
            <a:avLst/>
          </a:prstGeom>
        </p:spPr>
      </p:pic>
      <p:sp>
        <p:nvSpPr>
          <p:cNvPr id="6" name="AutoShape 2">
            <a:extLst>
              <a:ext uri="{FF2B5EF4-FFF2-40B4-BE49-F238E27FC236}">
                <a16:creationId xmlns:a16="http://schemas.microsoft.com/office/drawing/2014/main" xmlns="" id="{3ACA1192-02C0-423E-8710-4B11CB1C545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pic>
        <p:nvPicPr>
          <p:cNvPr id="8" name="Obraz 7">
            <a:extLst>
              <a:ext uri="{FF2B5EF4-FFF2-40B4-BE49-F238E27FC236}">
                <a16:creationId xmlns:a16="http://schemas.microsoft.com/office/drawing/2014/main" xmlns="" id="{4534D081-9D75-41C0-B5E2-9E6CFAD0E359}"/>
              </a:ext>
            </a:extLst>
          </p:cNvPr>
          <p:cNvPicPr>
            <a:picLocks noChangeAspect="1"/>
          </p:cNvPicPr>
          <p:nvPr/>
        </p:nvPicPr>
        <p:blipFill>
          <a:blip r:embed="rId3"/>
          <a:stretch>
            <a:fillRect/>
          </a:stretch>
        </p:blipFill>
        <p:spPr>
          <a:xfrm>
            <a:off x="273213" y="-20699"/>
            <a:ext cx="11700039" cy="6858000"/>
          </a:xfrm>
          <a:prstGeom prst="rect">
            <a:avLst/>
          </a:prstGeom>
        </p:spPr>
      </p:pic>
    </p:spTree>
    <p:extLst>
      <p:ext uri="{BB962C8B-B14F-4D97-AF65-F5344CB8AC3E}">
        <p14:creationId xmlns:p14="http://schemas.microsoft.com/office/powerpoint/2010/main" val="2365635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5496779" y="1004629"/>
            <a:ext cx="5715786" cy="5095088"/>
          </a:xfrm>
        </p:spPr>
        <p:txBody>
          <a:bodyPr>
            <a:normAutofit/>
          </a:bodyPr>
          <a:lstStyle/>
          <a:p>
            <a:r>
              <a:rPr lang="pl-PL" dirty="0"/>
              <a:t>Dopiero w obecności kobiety mężczyzna znajduje sens życia. </a:t>
            </a:r>
          </a:p>
          <a:p>
            <a:r>
              <a:rPr lang="pl-PL" dirty="0"/>
              <a:t> Tym okrzykiem mężczyzna wyraża „nowe poczucie sensu własnego ciała (MN 34). </a:t>
            </a:r>
          </a:p>
          <a:p>
            <a:r>
              <a:rPr lang="pl-PL" dirty="0"/>
              <a:t> Dopiero przy kobiecie mężczyzna rozpoznaje, co to znaczy być mężczyzną. </a:t>
            </a:r>
          </a:p>
          <a:p>
            <a:r>
              <a:rPr lang="pl-PL" dirty="0"/>
              <a:t> Kobieta jest dla mężczyzny, a mężczyzna jest dla kobiety. </a:t>
            </a:r>
          </a:p>
          <a:p>
            <a:r>
              <a:rPr lang="pl-PL" dirty="0"/>
              <a:t>pełnia życia, której mężczyzna doświadcza przy kobiecie, nie płynie stąd, że kobietę „otrzymał”, lecz stąd, że sam może się jej ofiarować, że może żyć dla niej. </a:t>
            </a:r>
          </a:p>
        </p:txBody>
      </p:sp>
      <p:pic>
        <p:nvPicPr>
          <p:cNvPr id="6148" name="Picture 4" descr="Znalezione obrazy dla zapytania leao papel de parede">
            <a:extLst>
              <a:ext uri="{FF2B5EF4-FFF2-40B4-BE49-F238E27FC236}">
                <a16:creationId xmlns:a16="http://schemas.microsoft.com/office/drawing/2014/main" xmlns="" id="{F8FAA685-49D0-4653-891C-B317AB28B36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6914" y="59776"/>
            <a:ext cx="5200461" cy="673844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Obraz 7">
            <a:extLst>
              <a:ext uri="{FF2B5EF4-FFF2-40B4-BE49-F238E27FC236}">
                <a16:creationId xmlns:a16="http://schemas.microsoft.com/office/drawing/2014/main" xmlns="" id="{910BF850-E139-44C5-A73A-278440373785}"/>
              </a:ext>
            </a:extLst>
          </p:cNvPr>
          <p:cNvPicPr>
            <a:picLocks noChangeAspect="1"/>
          </p:cNvPicPr>
          <p:nvPr/>
        </p:nvPicPr>
        <p:blipFill>
          <a:blip r:embed="rId3"/>
          <a:stretch>
            <a:fillRect/>
          </a:stretch>
        </p:blipFill>
        <p:spPr>
          <a:xfrm>
            <a:off x="12764692" y="3616850"/>
            <a:ext cx="4721278" cy="3281570"/>
          </a:xfrm>
          <a:prstGeom prst="rect">
            <a:avLst/>
          </a:prstGeom>
        </p:spPr>
      </p:pic>
      <p:pic>
        <p:nvPicPr>
          <p:cNvPr id="9" name="Obraz 8">
            <a:extLst>
              <a:ext uri="{FF2B5EF4-FFF2-40B4-BE49-F238E27FC236}">
                <a16:creationId xmlns:a16="http://schemas.microsoft.com/office/drawing/2014/main" xmlns="" id="{F94579B0-89B1-4D55-80E0-E467D192EDD8}"/>
              </a:ext>
            </a:extLst>
          </p:cNvPr>
          <p:cNvPicPr>
            <a:picLocks noChangeAspect="1"/>
          </p:cNvPicPr>
          <p:nvPr/>
        </p:nvPicPr>
        <p:blipFill>
          <a:blip r:embed="rId4"/>
          <a:stretch>
            <a:fillRect/>
          </a:stretch>
        </p:blipFill>
        <p:spPr>
          <a:xfrm>
            <a:off x="-5052411" y="3072214"/>
            <a:ext cx="4563688" cy="3785786"/>
          </a:xfrm>
          <a:prstGeom prst="rect">
            <a:avLst/>
          </a:prstGeom>
        </p:spPr>
      </p:pic>
    </p:spTree>
    <p:extLst>
      <p:ext uri="{BB962C8B-B14F-4D97-AF65-F5344CB8AC3E}">
        <p14:creationId xmlns:p14="http://schemas.microsoft.com/office/powerpoint/2010/main" val="824787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500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000" fill="hold"/>
                                        <p:tgtEl>
                                          <p:spTgt spid="9"/>
                                        </p:tgtEl>
                                        <p:attrNameLst>
                                          <p:attrName>ppt_x</p:attrName>
                                        </p:attrNameLst>
                                      </p:cBhvr>
                                      <p:tavLst>
                                        <p:tav tm="0">
                                          <p:val>
                                            <p:strVal val="1+#ppt_w/2"/>
                                          </p:val>
                                        </p:tav>
                                        <p:tav tm="100000">
                                          <p:val>
                                            <p:strVal val="#ppt_x"/>
                                          </p:val>
                                        </p:tav>
                                      </p:tavLst>
                                    </p:anim>
                                    <p:anim calcmode="lin" valueType="num">
                                      <p:cBhvr additive="base">
                                        <p:cTn id="8" dur="70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12000"/>
                            </p:stCondLst>
                            <p:childTnLst>
                              <p:par>
                                <p:cTn id="10" presetID="2" presetClass="entr" presetSubtype="8" fill="hold" nodeType="afterEffect">
                                  <p:stCondLst>
                                    <p:cond delay="200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6000" fill="hold"/>
                                        <p:tgtEl>
                                          <p:spTgt spid="8"/>
                                        </p:tgtEl>
                                        <p:attrNameLst>
                                          <p:attrName>ppt_x</p:attrName>
                                        </p:attrNameLst>
                                      </p:cBhvr>
                                      <p:tavLst>
                                        <p:tav tm="0">
                                          <p:val>
                                            <p:strVal val="0-#ppt_w/2"/>
                                          </p:val>
                                        </p:tav>
                                        <p:tav tm="100000">
                                          <p:val>
                                            <p:strVal val="#ppt_x"/>
                                          </p:val>
                                        </p:tav>
                                      </p:tavLst>
                                    </p:anim>
                                    <p:anim calcmode="lin" valueType="num">
                                      <p:cBhvr additive="base">
                                        <p:cTn id="13" dur="6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810497" y="2575225"/>
            <a:ext cx="6243797" cy="3706435"/>
          </a:xfrm>
        </p:spPr>
        <p:txBody>
          <a:bodyPr>
            <a:normAutofit/>
          </a:bodyPr>
          <a:lstStyle/>
          <a:p>
            <a:r>
              <a:rPr lang="pl-PL" dirty="0"/>
              <a:t>Człowiek jest podobny do Boga nie tylko poprzez rozum i wolną wolę, ale także dlatego, że może tworzyć w małżeństwie komunię osób.  </a:t>
            </a:r>
          </a:p>
          <a:p>
            <a:r>
              <a:rPr lang="pl-PL" dirty="0"/>
              <a:t>„Człowiek staje się odzwierciedleniem Boga nie tyle w akcie samotności, ile w akcie komunii” (MN 33).  </a:t>
            </a:r>
          </a:p>
          <a:p>
            <a:r>
              <a:rPr lang="pl-PL" dirty="0"/>
              <a:t>Małżeństwo jest świadectwem, że taka komunia jest możliwa. Stąd tak ważna jest jedność, którą małżonkowie tworzą ze sobą. </a:t>
            </a:r>
          </a:p>
        </p:txBody>
      </p:sp>
      <p:pic>
        <p:nvPicPr>
          <p:cNvPr id="4" name="Obraz 3">
            <a:extLst>
              <a:ext uri="{FF2B5EF4-FFF2-40B4-BE49-F238E27FC236}">
                <a16:creationId xmlns:a16="http://schemas.microsoft.com/office/drawing/2014/main" xmlns="" id="{90BEEBCF-BA71-4D6E-9582-C0CF2C7F3A3B}"/>
              </a:ext>
            </a:extLst>
          </p:cNvPr>
          <p:cNvPicPr>
            <a:picLocks noChangeAspect="1"/>
          </p:cNvPicPr>
          <p:nvPr/>
        </p:nvPicPr>
        <p:blipFill>
          <a:blip r:embed="rId2"/>
          <a:stretch>
            <a:fillRect/>
          </a:stretch>
        </p:blipFill>
        <p:spPr>
          <a:xfrm>
            <a:off x="0" y="2575225"/>
            <a:ext cx="4648200" cy="4282775"/>
          </a:xfrm>
          <a:prstGeom prst="rect">
            <a:avLst/>
          </a:prstGeom>
        </p:spPr>
      </p:pic>
      <p:sp>
        <p:nvSpPr>
          <p:cNvPr id="5" name="Symbol zastępczy zawartości 2">
            <a:extLst>
              <a:ext uri="{FF2B5EF4-FFF2-40B4-BE49-F238E27FC236}">
                <a16:creationId xmlns:a16="http://schemas.microsoft.com/office/drawing/2014/main" xmlns="" id="{031A3EE4-9510-43BA-A604-BEFE85297A4B}"/>
              </a:ext>
            </a:extLst>
          </p:cNvPr>
          <p:cNvSpPr txBox="1">
            <a:spLocks/>
          </p:cNvSpPr>
          <p:nvPr/>
        </p:nvSpPr>
        <p:spPr>
          <a:xfrm>
            <a:off x="1287780" y="259081"/>
            <a:ext cx="9616440" cy="2939930"/>
          </a:xfrm>
          <a:prstGeom prst="rect">
            <a:avLst/>
          </a:prstGeom>
        </p:spPr>
        <p:txBody>
          <a:bodyPr vert="horz" lIns="91440" tIns="45720" rIns="91440" bIns="45720" rtlCol="0">
            <a:normAutofit/>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2000" kern="1200" spc="10" baseline="0">
                <a:solidFill>
                  <a:schemeClr val="tx1">
                    <a:lumMod val="65000"/>
                    <a:lumOff val="35000"/>
                  </a:schemeClr>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r>
              <a:rPr lang="pl-PL" dirty="0"/>
              <a:t> „obrazem i podobieństwem Boga stał się człowiek nie tylko przez samo człowieczeństwo, ale także poprzez komunię osób, którą stanowią od początku mężczyzna i niewiasta” (MN 33).  </a:t>
            </a:r>
          </a:p>
          <a:p>
            <a:r>
              <a:rPr lang="pl-PL" dirty="0"/>
              <a:t>Komunia osób jest bliską relacją pomiędzy kobietą i mężczyzną, która opiera się na ich wzajemnym uzupełnianiu się, dopełnianiu się, na ich wzajemnej komplementarności </a:t>
            </a:r>
          </a:p>
        </p:txBody>
      </p:sp>
    </p:spTree>
    <p:extLst>
      <p:ext uri="{BB962C8B-B14F-4D97-AF65-F5344CB8AC3E}">
        <p14:creationId xmlns:p14="http://schemas.microsoft.com/office/powerpoint/2010/main" val="1206201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2250"/>
                                  </p:stCondLst>
                                  <p:childTnLst>
                                    <p:set>
                                      <p:cBhvr>
                                        <p:cTn id="6" dur="1" fill="hold">
                                          <p:stCondLst>
                                            <p:cond delay="0"/>
                                          </p:stCondLst>
                                        </p:cTn>
                                        <p:tgtEl>
                                          <p:spTgt spid="4"/>
                                        </p:tgtEl>
                                        <p:attrNameLst>
                                          <p:attrName>style.visibility</p:attrName>
                                        </p:attrNameLst>
                                      </p:cBhvr>
                                      <p:to>
                                        <p:strVal val="visible"/>
                                      </p:to>
                                    </p:set>
                                    <p:anim calcmode="lin" valueType="num">
                                      <p:cBhvr>
                                        <p:cTn id="7" dur="1750" fill="hold"/>
                                        <p:tgtEl>
                                          <p:spTgt spid="4"/>
                                        </p:tgtEl>
                                        <p:attrNameLst>
                                          <p:attrName>ppt_w</p:attrName>
                                        </p:attrNameLst>
                                      </p:cBhvr>
                                      <p:tavLst>
                                        <p:tav tm="0">
                                          <p:val>
                                            <p:fltVal val="0"/>
                                          </p:val>
                                        </p:tav>
                                        <p:tav tm="100000">
                                          <p:val>
                                            <p:strVal val="#ppt_w"/>
                                          </p:val>
                                        </p:tav>
                                      </p:tavLst>
                                    </p:anim>
                                    <p:anim calcmode="lin" valueType="num">
                                      <p:cBhvr>
                                        <p:cTn id="8" dur="1750" fill="hold"/>
                                        <p:tgtEl>
                                          <p:spTgt spid="4"/>
                                        </p:tgtEl>
                                        <p:attrNameLst>
                                          <p:attrName>ppt_h</p:attrName>
                                        </p:attrNameLst>
                                      </p:cBhvr>
                                      <p:tavLst>
                                        <p:tav tm="0">
                                          <p:val>
                                            <p:fltVal val="0"/>
                                          </p:val>
                                        </p:tav>
                                        <p:tav tm="100000">
                                          <p:val>
                                            <p:strVal val="#ppt_h"/>
                                          </p:val>
                                        </p:tav>
                                      </p:tavLst>
                                    </p:anim>
                                    <p:animEffect transition="in" filter="fade">
                                      <p:cBhvr>
                                        <p:cTn id="9" dur="1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7" name="Rectangle 76">
            <a:extLst>
              <a:ext uri="{FF2B5EF4-FFF2-40B4-BE49-F238E27FC236}">
                <a16:creationId xmlns:a16="http://schemas.microsoft.com/office/drawing/2014/main" xmlns="" id="{37E1479E-6E10-477C-9366-5A02E3B3721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129284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6" name="Picture 8">
            <a:extLst>
              <a:ext uri="{FF2B5EF4-FFF2-40B4-BE49-F238E27FC236}">
                <a16:creationId xmlns:a16="http://schemas.microsoft.com/office/drawing/2014/main" xmlns="" id="{B17E787F-3198-48D4-AEF3-68F2B21D7B5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 b="2310"/>
          <a:stretch/>
        </p:blipFill>
        <p:spPr bwMode="auto">
          <a:xfrm>
            <a:off x="161152" y="160866"/>
            <a:ext cx="5784972" cy="3772147"/>
          </a:xfrm>
          <a:custGeom>
            <a:avLst/>
            <a:gdLst>
              <a:gd name="connsiteX0" fmla="*/ 0 w 3762123"/>
              <a:gd name="connsiteY0" fmla="*/ 0 h 3772147"/>
              <a:gd name="connsiteX1" fmla="*/ 3762123 w 3762123"/>
              <a:gd name="connsiteY1" fmla="*/ 0 h 3772147"/>
              <a:gd name="connsiteX2" fmla="*/ 3762123 w 3762123"/>
              <a:gd name="connsiteY2" fmla="*/ 2803198 h 3772147"/>
              <a:gd name="connsiteX3" fmla="*/ 1898122 w 3762123"/>
              <a:gd name="connsiteY3" fmla="*/ 2803198 h 3772147"/>
              <a:gd name="connsiteX4" fmla="*/ 1898122 w 3762123"/>
              <a:gd name="connsiteY4" fmla="*/ 3772147 h 3772147"/>
              <a:gd name="connsiteX5" fmla="*/ 0 w 3762123"/>
              <a:gd name="connsiteY5" fmla="*/ 3772147 h 3772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62123" h="3772147">
                <a:moveTo>
                  <a:pt x="0" y="0"/>
                </a:moveTo>
                <a:lnTo>
                  <a:pt x="3762123" y="0"/>
                </a:lnTo>
                <a:lnTo>
                  <a:pt x="3762123" y="2803198"/>
                </a:lnTo>
                <a:lnTo>
                  <a:pt x="1898122" y="2803198"/>
                </a:lnTo>
                <a:lnTo>
                  <a:pt x="1898122" y="3772147"/>
                </a:lnTo>
                <a:lnTo>
                  <a:pt x="0" y="3772147"/>
                </a:lnTo>
                <a:close/>
              </a:path>
            </a:pathLst>
          </a:custGeom>
          <a:noFill/>
          <a:extLst>
            <a:ext uri="{909E8E84-426E-40DD-AFC4-6F175D3DCCD1}">
              <a14:hiddenFill xmlns:a14="http://schemas.microsoft.com/office/drawing/2010/main">
                <a:solidFill>
                  <a:srgbClr val="FFFFFF"/>
                </a:solidFill>
              </a14:hiddenFill>
            </a:ext>
          </a:extLst>
        </p:spPr>
      </p:pic>
      <p:sp>
        <p:nvSpPr>
          <p:cNvPr id="3" name="Symbol zastępczy zawartości 2"/>
          <p:cNvSpPr>
            <a:spLocks noGrp="1"/>
          </p:cNvSpPr>
          <p:nvPr>
            <p:ph idx="1"/>
          </p:nvPr>
        </p:nvSpPr>
        <p:spPr>
          <a:xfrm>
            <a:off x="6315076" y="457200"/>
            <a:ext cx="4677389" cy="5848350"/>
          </a:xfrm>
        </p:spPr>
        <p:txBody>
          <a:bodyPr>
            <a:normAutofit lnSpcReduction="10000"/>
          </a:bodyPr>
          <a:lstStyle/>
          <a:p>
            <a:r>
              <a:rPr lang="pl-PL" dirty="0"/>
              <a:t>Przeznaczeniem człowieka nie jest samotność. </a:t>
            </a:r>
          </a:p>
          <a:p>
            <a:r>
              <a:rPr lang="pl-PL" dirty="0"/>
              <a:t> Człowiek jest powołany do jedności z drugim człowiekiem odrębnej płci, do tworzenia komunii.  </a:t>
            </a:r>
          </a:p>
          <a:p>
            <a:r>
              <a:rPr lang="pl-PL" dirty="0"/>
              <a:t>Mężczyzna tym lepiej rozumie siebie, im głębszą więź tworzy z kobietą.  </a:t>
            </a:r>
          </a:p>
          <a:p>
            <a:r>
              <a:rPr lang="pl-PL" dirty="0"/>
              <a:t>Podobnie kobieta tym lepiej zrozumie siebie, im głębszą i pełniejszą relację uda jej się nawiązać z mężczyzną. </a:t>
            </a:r>
          </a:p>
          <a:p>
            <a:r>
              <a:rPr lang="pl-PL" dirty="0"/>
              <a:t>jesteśmy zaproszeni do komunii osób </a:t>
            </a:r>
          </a:p>
          <a:p>
            <a:r>
              <a:rPr lang="pl-PL" dirty="0"/>
              <a:t>„kobiecość niejako odnajduje siebie w obliczu męskości, podczas gdy męskość potwierdza się przez kobiecość” (MN 35). </a:t>
            </a:r>
          </a:p>
        </p:txBody>
      </p:sp>
      <p:pic>
        <p:nvPicPr>
          <p:cNvPr id="7174" name="Picture 6" descr="Podobny obraz">
            <a:extLst>
              <a:ext uri="{FF2B5EF4-FFF2-40B4-BE49-F238E27FC236}">
                <a16:creationId xmlns:a16="http://schemas.microsoft.com/office/drawing/2014/main" xmlns="" id="{CD1BC3EB-6792-441F-90D0-0CF1C5BFD42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 b="37297"/>
          <a:stretch/>
        </p:blipFill>
        <p:spPr bwMode="auto">
          <a:xfrm>
            <a:off x="161153" y="4093879"/>
            <a:ext cx="2922516" cy="2617988"/>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a:extLst>
              <a:ext uri="{FF2B5EF4-FFF2-40B4-BE49-F238E27FC236}">
                <a16:creationId xmlns:a16="http://schemas.microsoft.com/office/drawing/2014/main" xmlns="" id="{72A9F28A-5FDD-41BF-AA88-626CB9080BF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4824" r="14985" b="-2"/>
          <a:stretch/>
        </p:blipFill>
        <p:spPr bwMode="auto">
          <a:xfrm>
            <a:off x="3249038" y="3124931"/>
            <a:ext cx="2697086" cy="3586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292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500"/>
                                  </p:stCondLst>
                                  <p:childTnLst>
                                    <p:set>
                                      <p:cBhvr>
                                        <p:cTn id="6" dur="1" fill="hold">
                                          <p:stCondLst>
                                            <p:cond delay="0"/>
                                          </p:stCondLst>
                                        </p:cTn>
                                        <p:tgtEl>
                                          <p:spTgt spid="7176"/>
                                        </p:tgtEl>
                                        <p:attrNameLst>
                                          <p:attrName>style.visibility</p:attrName>
                                        </p:attrNameLst>
                                      </p:cBhvr>
                                      <p:to>
                                        <p:strVal val="visible"/>
                                      </p:to>
                                    </p:set>
                                    <p:anim calcmode="lin" valueType="num">
                                      <p:cBhvr>
                                        <p:cTn id="7" dur="1000" fill="hold"/>
                                        <p:tgtEl>
                                          <p:spTgt spid="7176"/>
                                        </p:tgtEl>
                                        <p:attrNameLst>
                                          <p:attrName>ppt_w</p:attrName>
                                        </p:attrNameLst>
                                      </p:cBhvr>
                                      <p:tavLst>
                                        <p:tav tm="0">
                                          <p:val>
                                            <p:fltVal val="0"/>
                                          </p:val>
                                        </p:tav>
                                        <p:tav tm="100000">
                                          <p:val>
                                            <p:strVal val="#ppt_w"/>
                                          </p:val>
                                        </p:tav>
                                      </p:tavLst>
                                    </p:anim>
                                    <p:anim calcmode="lin" valueType="num">
                                      <p:cBhvr>
                                        <p:cTn id="8" dur="1000" fill="hold"/>
                                        <p:tgtEl>
                                          <p:spTgt spid="7176"/>
                                        </p:tgtEl>
                                        <p:attrNameLst>
                                          <p:attrName>ppt_h</p:attrName>
                                        </p:attrNameLst>
                                      </p:cBhvr>
                                      <p:tavLst>
                                        <p:tav tm="0">
                                          <p:val>
                                            <p:fltVal val="0"/>
                                          </p:val>
                                        </p:tav>
                                        <p:tav tm="100000">
                                          <p:val>
                                            <p:strVal val="#ppt_h"/>
                                          </p:val>
                                        </p:tav>
                                      </p:tavLst>
                                    </p:anim>
                                    <p:anim calcmode="lin" valueType="num">
                                      <p:cBhvr>
                                        <p:cTn id="9" dur="1000" fill="hold"/>
                                        <p:tgtEl>
                                          <p:spTgt spid="7176"/>
                                        </p:tgtEl>
                                        <p:attrNameLst>
                                          <p:attrName>style.rotation</p:attrName>
                                        </p:attrNameLst>
                                      </p:cBhvr>
                                      <p:tavLst>
                                        <p:tav tm="0">
                                          <p:val>
                                            <p:fltVal val="90"/>
                                          </p:val>
                                        </p:tav>
                                        <p:tav tm="100000">
                                          <p:val>
                                            <p:fltVal val="0"/>
                                          </p:val>
                                        </p:tav>
                                      </p:tavLst>
                                    </p:anim>
                                    <p:animEffect transition="in" filter="fade">
                                      <p:cBhvr>
                                        <p:cTn id="10" dur="1000"/>
                                        <p:tgtEl>
                                          <p:spTgt spid="7176"/>
                                        </p:tgtEl>
                                      </p:cBhvr>
                                    </p:animEffect>
                                  </p:childTnLst>
                                </p:cTn>
                              </p:par>
                            </p:childTnLst>
                          </p:cTn>
                        </p:par>
                        <p:par>
                          <p:cTn id="11" fill="hold">
                            <p:stCondLst>
                              <p:cond delay="1500"/>
                            </p:stCondLst>
                            <p:childTnLst>
                              <p:par>
                                <p:cTn id="12" presetID="53" presetClass="entr" presetSubtype="16" fill="hold" nodeType="afterEffect">
                                  <p:stCondLst>
                                    <p:cond delay="0"/>
                                  </p:stCondLst>
                                  <p:childTnLst>
                                    <p:set>
                                      <p:cBhvr>
                                        <p:cTn id="13" dur="1" fill="hold">
                                          <p:stCondLst>
                                            <p:cond delay="0"/>
                                          </p:stCondLst>
                                        </p:cTn>
                                        <p:tgtEl>
                                          <p:spTgt spid="7170"/>
                                        </p:tgtEl>
                                        <p:attrNameLst>
                                          <p:attrName>style.visibility</p:attrName>
                                        </p:attrNameLst>
                                      </p:cBhvr>
                                      <p:to>
                                        <p:strVal val="visible"/>
                                      </p:to>
                                    </p:set>
                                    <p:anim calcmode="lin" valueType="num">
                                      <p:cBhvr>
                                        <p:cTn id="14" dur="1000" fill="hold"/>
                                        <p:tgtEl>
                                          <p:spTgt spid="7170"/>
                                        </p:tgtEl>
                                        <p:attrNameLst>
                                          <p:attrName>ppt_w</p:attrName>
                                        </p:attrNameLst>
                                      </p:cBhvr>
                                      <p:tavLst>
                                        <p:tav tm="0">
                                          <p:val>
                                            <p:fltVal val="0"/>
                                          </p:val>
                                        </p:tav>
                                        <p:tav tm="100000">
                                          <p:val>
                                            <p:strVal val="#ppt_w"/>
                                          </p:val>
                                        </p:tav>
                                      </p:tavLst>
                                    </p:anim>
                                    <p:anim calcmode="lin" valueType="num">
                                      <p:cBhvr>
                                        <p:cTn id="15" dur="1000" fill="hold"/>
                                        <p:tgtEl>
                                          <p:spTgt spid="7170"/>
                                        </p:tgtEl>
                                        <p:attrNameLst>
                                          <p:attrName>ppt_h</p:attrName>
                                        </p:attrNameLst>
                                      </p:cBhvr>
                                      <p:tavLst>
                                        <p:tav tm="0">
                                          <p:val>
                                            <p:fltVal val="0"/>
                                          </p:val>
                                        </p:tav>
                                        <p:tav tm="100000">
                                          <p:val>
                                            <p:strVal val="#ppt_h"/>
                                          </p:val>
                                        </p:tav>
                                      </p:tavLst>
                                    </p:anim>
                                    <p:animEffect transition="in" filter="fade">
                                      <p:cBhvr>
                                        <p:cTn id="16" dur="1000"/>
                                        <p:tgtEl>
                                          <p:spTgt spid="7170"/>
                                        </p:tgtEl>
                                      </p:cBhvr>
                                    </p:animEffect>
                                  </p:childTnLst>
                                </p:cTn>
                              </p:par>
                            </p:childTnLst>
                          </p:cTn>
                        </p:par>
                        <p:par>
                          <p:cTn id="17" fill="hold">
                            <p:stCondLst>
                              <p:cond delay="2500"/>
                            </p:stCondLst>
                            <p:childTnLst>
                              <p:par>
                                <p:cTn id="18" presetID="53" presetClass="entr" presetSubtype="16" fill="hold" nodeType="afterEffect">
                                  <p:stCondLst>
                                    <p:cond delay="500"/>
                                  </p:stCondLst>
                                  <p:childTnLst>
                                    <p:set>
                                      <p:cBhvr>
                                        <p:cTn id="19" dur="1" fill="hold">
                                          <p:stCondLst>
                                            <p:cond delay="0"/>
                                          </p:stCondLst>
                                        </p:cTn>
                                        <p:tgtEl>
                                          <p:spTgt spid="7174"/>
                                        </p:tgtEl>
                                        <p:attrNameLst>
                                          <p:attrName>style.visibility</p:attrName>
                                        </p:attrNameLst>
                                      </p:cBhvr>
                                      <p:to>
                                        <p:strVal val="visible"/>
                                      </p:to>
                                    </p:set>
                                    <p:anim calcmode="lin" valueType="num">
                                      <p:cBhvr>
                                        <p:cTn id="20" dur="1000" fill="hold"/>
                                        <p:tgtEl>
                                          <p:spTgt spid="7174"/>
                                        </p:tgtEl>
                                        <p:attrNameLst>
                                          <p:attrName>ppt_w</p:attrName>
                                        </p:attrNameLst>
                                      </p:cBhvr>
                                      <p:tavLst>
                                        <p:tav tm="0">
                                          <p:val>
                                            <p:fltVal val="0"/>
                                          </p:val>
                                        </p:tav>
                                        <p:tav tm="100000">
                                          <p:val>
                                            <p:strVal val="#ppt_w"/>
                                          </p:val>
                                        </p:tav>
                                      </p:tavLst>
                                    </p:anim>
                                    <p:anim calcmode="lin" valueType="num">
                                      <p:cBhvr>
                                        <p:cTn id="21" dur="1000" fill="hold"/>
                                        <p:tgtEl>
                                          <p:spTgt spid="7174"/>
                                        </p:tgtEl>
                                        <p:attrNameLst>
                                          <p:attrName>ppt_h</p:attrName>
                                        </p:attrNameLst>
                                      </p:cBhvr>
                                      <p:tavLst>
                                        <p:tav tm="0">
                                          <p:val>
                                            <p:fltVal val="0"/>
                                          </p:val>
                                        </p:tav>
                                        <p:tav tm="100000">
                                          <p:val>
                                            <p:strVal val="#ppt_h"/>
                                          </p:val>
                                        </p:tav>
                                      </p:tavLst>
                                    </p:anim>
                                    <p:animEffect transition="in" filter="fade">
                                      <p:cBhvr>
                                        <p:cTn id="22" dur="1000"/>
                                        <p:tgtEl>
                                          <p:spTgt spid="7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View">
  <a:themeElements>
    <a:clrScheme name="View">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3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7B713C7F-58B7-4AE9-B361-B13EB9EC4C0C}"/>
    </a:ext>
  </a:extLst>
</a:theme>
</file>

<file path=docProps/app.xml><?xml version="1.0" encoding="utf-8"?>
<Properties xmlns="http://schemas.openxmlformats.org/officeDocument/2006/extended-properties" xmlns:vt="http://schemas.openxmlformats.org/officeDocument/2006/docPropsVTypes">
  <Template>Widok</Template>
  <TotalTime>322</TotalTime>
  <Words>1954</Words>
  <Application>Microsoft Office PowerPoint</Application>
  <PresentationFormat>Panoramiczny</PresentationFormat>
  <Paragraphs>103</Paragraphs>
  <Slides>25</Slides>
  <Notes>0</Notes>
  <HiddenSlides>0</HiddenSlides>
  <MMClips>0</MMClips>
  <ScaleCrop>false</ScaleCrop>
  <HeadingPairs>
    <vt:vector size="6" baseType="variant">
      <vt:variant>
        <vt:lpstr>Używane czcionki</vt:lpstr>
      </vt:variant>
      <vt:variant>
        <vt:i4>3</vt:i4>
      </vt:variant>
      <vt:variant>
        <vt:lpstr>Motyw</vt:lpstr>
      </vt:variant>
      <vt:variant>
        <vt:i4>1</vt:i4>
      </vt:variant>
      <vt:variant>
        <vt:lpstr>Tytuły slajdów</vt:lpstr>
      </vt:variant>
      <vt:variant>
        <vt:i4>25</vt:i4>
      </vt:variant>
    </vt:vector>
  </HeadingPairs>
  <TitlesOfParts>
    <vt:vector size="29" baseType="lpstr">
      <vt:lpstr>Arial</vt:lpstr>
      <vt:lpstr>Century Schoolbook</vt:lpstr>
      <vt:lpstr>Wingdings 2</vt:lpstr>
      <vt:lpstr>View</vt:lpstr>
      <vt:lpstr>Teologia ciała według   Jana Pawła II</vt:lpstr>
      <vt:lpstr>Teologia  ciała   według Jana Pawła II</vt:lpstr>
      <vt:lpstr>Pierwotna samotność</vt:lpstr>
      <vt:lpstr>Prezentacja programu PowerPoint</vt:lpstr>
      <vt:lpstr>Rola samotności</vt:lpstr>
      <vt:lpstr>Pierwotna jedność </vt:lpstr>
      <vt:lpstr>Prezentacja programu PowerPoint</vt:lpstr>
      <vt:lpstr>Prezentacja programu PowerPoint</vt:lpstr>
      <vt:lpstr>Prezentacja programu PowerPoint</vt:lpstr>
      <vt:lpstr>Pierwotna nagość</vt:lpstr>
      <vt:lpstr>Prezentacja programu PowerPoint</vt:lpstr>
      <vt:lpstr>Znaczenie wstydu</vt:lpstr>
      <vt:lpstr>Prezentacja programu PowerPoint</vt:lpstr>
      <vt:lpstr>Prezentacja programu PowerPoint</vt:lpstr>
      <vt:lpstr>Znaczenie ciała </vt:lpstr>
      <vt:lpstr>Prezentacja programu PowerPoint</vt:lpstr>
      <vt:lpstr>Oblubieńczy wymiar ciała –być darem</vt:lpstr>
      <vt:lpstr>Wolność w miłości</vt:lpstr>
      <vt:lpstr>Płodność i oblubieńczość </vt:lpstr>
      <vt:lpstr>Wolność </vt:lpstr>
      <vt:lpstr>Wolność a prawda</vt:lpstr>
      <vt:lpstr>Jedność ducha i ciała</vt:lpstr>
      <vt:lpstr>Ciało pokazuje ducha</vt:lpstr>
      <vt:lpstr>„O gdybyś znała dar Boży…”</vt:lpstr>
      <vt:lpstr>Prezentacja programu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Dorota Dźwig</dc:creator>
  <cp:lastModifiedBy>Dorota Dźwig</cp:lastModifiedBy>
  <cp:revision>34</cp:revision>
  <dcterms:created xsi:type="dcterms:W3CDTF">2020-01-04T16:24:24Z</dcterms:created>
  <dcterms:modified xsi:type="dcterms:W3CDTF">2020-01-09T08:56:45Z</dcterms:modified>
</cp:coreProperties>
</file>