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82" r:id="rId30"/>
    <p:sldId id="287" r:id="rId31"/>
    <p:sldId id="288" r:id="rId32"/>
    <p:sldId id="284" r:id="rId33"/>
    <p:sldId id="285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D918B-031F-4569-A714-67E106924CE8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AF4DC-C88F-417A-8ED9-3DE10E3881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2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F4DC-C88F-417A-8ED9-3DE10E388142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84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36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87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39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22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1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14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20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4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47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08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B812-E75F-48B5-B853-EB0CC7770713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407-C2BD-4E20-9FF5-AD39DF1223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2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5537200"/>
            <a:ext cx="6400800" cy="1168400"/>
          </a:xfrm>
        </p:spPr>
        <p:txBody>
          <a:bodyPr rtlCol="0" anchor="ctr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sz="1800" dirty="0" smtClean="0">
              <a:latin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l-PL" sz="2400" i="1" dirty="0" err="1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Lek.med</a:t>
            </a:r>
            <a:r>
              <a:rPr lang="pl-PL" sz="2400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. Monika Wojtkiewicz </a:t>
            </a:r>
            <a:br>
              <a:rPr lang="pl-PL" sz="2400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</a:br>
            <a:r>
              <a:rPr lang="pl-PL" sz="2800" b="1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Poradnia Zdrowia Prokreacyjnego Gdańsk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6"/>
          <a:stretch>
            <a:fillRect/>
          </a:stretch>
        </p:blipFill>
        <p:spPr bwMode="auto">
          <a:xfrm>
            <a:off x="882650" y="212725"/>
            <a:ext cx="74326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1317474" y="1773238"/>
            <a:ext cx="6563015" cy="16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pl-PL" altLang="pl-PL" dirty="0" smtClean="0">
                <a:solidFill>
                  <a:srgbClr val="8D0D4A"/>
                </a:solidFill>
                <a:latin typeface="Arial" pitchFamily="34" charset="0"/>
              </a:rPr>
              <a:t>Dojrzewanie płciowe.  </a:t>
            </a:r>
          </a:p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pl-PL" altLang="pl-PL" dirty="0" smtClean="0">
                <a:solidFill>
                  <a:srgbClr val="8D0D4A"/>
                </a:solidFill>
                <a:latin typeface="Arial" pitchFamily="34" charset="0"/>
              </a:rPr>
              <a:t>Mechanizmy inicjujące pokwitanie. </a:t>
            </a:r>
            <a:endParaRPr lang="pl-PL" altLang="pl-PL" dirty="0">
              <a:solidFill>
                <a:srgbClr val="8D0D4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3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Podwzgórze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generator pulsów </a:t>
            </a:r>
            <a:r>
              <a:rPr lang="pl-PL" dirty="0" err="1" smtClean="0"/>
              <a:t>gonadoliberyny</a:t>
            </a:r>
            <a:r>
              <a:rPr lang="pl-PL" dirty="0" smtClean="0"/>
              <a:t> (grupa neuronów jądra  </a:t>
            </a:r>
          </a:p>
          <a:p>
            <a:pPr marL="0" indent="0">
              <a:buNone/>
            </a:pPr>
            <a:r>
              <a:rPr lang="pl-PL" dirty="0" smtClean="0"/>
              <a:t>łukowatego). Na generowanie pulsów </a:t>
            </a:r>
            <a:r>
              <a:rPr lang="pl-PL" dirty="0" err="1" smtClean="0"/>
              <a:t>gonadoliberyny</a:t>
            </a:r>
            <a:r>
              <a:rPr lang="pl-PL" dirty="0" smtClean="0"/>
              <a:t> wpływ </a:t>
            </a:r>
          </a:p>
          <a:p>
            <a:pPr marL="0" indent="0">
              <a:buNone/>
            </a:pPr>
            <a:r>
              <a:rPr lang="pl-PL" dirty="0" smtClean="0"/>
              <a:t>wywierają: neurony opioidowe, serotoninergiczne, adrenergiczne, </a:t>
            </a:r>
          </a:p>
          <a:p>
            <a:pPr marL="0" indent="0">
              <a:buNone/>
            </a:pPr>
            <a:r>
              <a:rPr lang="pl-PL" dirty="0" smtClean="0"/>
              <a:t>dopaminergiczne, ale także bodźce czuciowe (ośrodki </a:t>
            </a:r>
          </a:p>
          <a:p>
            <a:pPr marL="0" indent="0">
              <a:buNone/>
            </a:pPr>
            <a:r>
              <a:rPr lang="pl-PL" dirty="0" err="1" smtClean="0"/>
              <a:t>ponadpodwzgórzowe</a:t>
            </a:r>
            <a:r>
              <a:rPr lang="pl-PL" dirty="0" smtClean="0"/>
              <a:t>), rytm biologiczny, stres, stan odżywienia, </a:t>
            </a:r>
          </a:p>
          <a:p>
            <a:pPr marL="0" indent="0">
              <a:buNone/>
            </a:pPr>
            <a:r>
              <a:rPr lang="pl-PL" dirty="0" smtClean="0"/>
              <a:t>szyszynka. Początkowa </a:t>
            </a:r>
            <a:r>
              <a:rPr lang="pl-PL" dirty="0" smtClean="0"/>
              <a:t>częstotliwość </a:t>
            </a:r>
            <a:r>
              <a:rPr lang="pl-PL" dirty="0" smtClean="0"/>
              <a:t>pulsacji, </a:t>
            </a:r>
            <a:r>
              <a:rPr lang="pl-PL" dirty="0" smtClean="0"/>
              <a:t>występująca </a:t>
            </a:r>
            <a:r>
              <a:rPr lang="pl-PL" dirty="0" smtClean="0"/>
              <a:t>w nocy, </a:t>
            </a:r>
          </a:p>
          <a:p>
            <a:pPr marL="0" indent="0">
              <a:buNone/>
            </a:pPr>
            <a:r>
              <a:rPr lang="pl-PL" dirty="0" smtClean="0"/>
              <a:t>wynosząca 3 godziny w okresie poprzedzającym pokwitanie, rośnie w </a:t>
            </a:r>
          </a:p>
          <a:p>
            <a:pPr marL="0" indent="0">
              <a:buNone/>
            </a:pPr>
            <a:r>
              <a:rPr lang="pl-PL" dirty="0" smtClean="0"/>
              <a:t>okresie pokwitania do 2 godzin, następnie pojawia się także w ciągu </a:t>
            </a:r>
          </a:p>
          <a:p>
            <a:pPr marL="0" indent="0">
              <a:buNone/>
            </a:pPr>
            <a:r>
              <a:rPr lang="pl-PL" dirty="0" smtClean="0"/>
              <a:t>dnia. Prawidłowe pulsacyjne wydzielanie </a:t>
            </a:r>
            <a:r>
              <a:rPr lang="pl-PL" dirty="0" err="1" smtClean="0"/>
              <a:t>gonadoliberyny</a:t>
            </a:r>
            <a:r>
              <a:rPr lang="pl-PL" dirty="0" smtClean="0"/>
              <a:t> występuje </a:t>
            </a:r>
          </a:p>
          <a:p>
            <a:pPr marL="0" indent="0">
              <a:buNone/>
            </a:pPr>
            <a:r>
              <a:rPr lang="pl-PL" dirty="0" smtClean="0"/>
              <a:t>dopiero </a:t>
            </a:r>
            <a:r>
              <a:rPr lang="pl-PL" dirty="0" smtClean="0"/>
              <a:t>2-3 lata </a:t>
            </a:r>
            <a:r>
              <a:rPr lang="pl-PL" dirty="0" smtClean="0"/>
              <a:t>po menarche.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414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Przysadka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N</a:t>
            </a:r>
            <a:r>
              <a:rPr lang="pl-PL" dirty="0" smtClean="0"/>
              <a:t>a </a:t>
            </a:r>
            <a:r>
              <a:rPr lang="pl-PL" dirty="0" smtClean="0"/>
              <a:t>amplitudę, częstotliwość oraz stosunek stężenia LH i FSH, zasadniczy wpływ ma częstotliwość pulsów </a:t>
            </a:r>
            <a:r>
              <a:rPr lang="pl-PL" dirty="0" err="1" smtClean="0"/>
              <a:t>GnRH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dirty="0" smtClean="0"/>
              <a:t>Niższe częstotliwości powodują wzrost FSH </a:t>
            </a:r>
          </a:p>
          <a:p>
            <a:pPr marL="0" indent="0">
              <a:buNone/>
            </a:pPr>
            <a:r>
              <a:rPr lang="pl-PL" dirty="0" smtClean="0"/>
              <a:t>(a spadek LH), z kolei wyższe częstotliwości </a:t>
            </a:r>
          </a:p>
          <a:p>
            <a:pPr marL="0" indent="0">
              <a:buNone/>
            </a:pPr>
            <a:r>
              <a:rPr lang="pl-PL" dirty="0" smtClean="0"/>
              <a:t>pulsów powodują wzrost pulsów LH. </a:t>
            </a:r>
          </a:p>
          <a:p>
            <a:pPr marL="0" indent="0">
              <a:buNone/>
            </a:pPr>
            <a:r>
              <a:rPr lang="pl-PL" dirty="0" smtClean="0"/>
              <a:t>Pozostałe czynniki to: </a:t>
            </a:r>
            <a:r>
              <a:rPr lang="pl-PL" dirty="0" err="1" smtClean="0"/>
              <a:t>aktywina</a:t>
            </a:r>
            <a:r>
              <a:rPr lang="pl-PL" dirty="0" smtClean="0"/>
              <a:t> (+),TGF beta (+),</a:t>
            </a:r>
          </a:p>
          <a:p>
            <a:pPr marL="0" indent="0">
              <a:buNone/>
            </a:pPr>
            <a:r>
              <a:rPr lang="pl-PL" dirty="0" err="1" smtClean="0"/>
              <a:t>foliostatyna</a:t>
            </a:r>
            <a:r>
              <a:rPr lang="pl-PL" dirty="0" smtClean="0"/>
              <a:t> (-), </a:t>
            </a:r>
            <a:r>
              <a:rPr lang="pl-PL" dirty="0" err="1" smtClean="0"/>
              <a:t>inhibina</a:t>
            </a:r>
            <a:r>
              <a:rPr lang="pl-PL" dirty="0" smtClean="0"/>
              <a:t>(-), testosteron (-), estradiol(-), progesteron(-)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997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Gonady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</a:t>
            </a:r>
            <a:r>
              <a:rPr lang="pl-PL" dirty="0" smtClean="0"/>
              <a:t>a </a:t>
            </a:r>
            <a:r>
              <a:rPr lang="pl-PL" dirty="0" smtClean="0"/>
              <a:t>ich funkcję wpływ wywierają gonadotropiny:  </a:t>
            </a:r>
          </a:p>
          <a:p>
            <a:pPr marL="0" indent="0">
              <a:buNone/>
            </a:pPr>
            <a:r>
              <a:rPr lang="pl-PL" dirty="0" smtClean="0"/>
              <a:t>-FSH (+) -- na komórki ziarniste i komórki </a:t>
            </a:r>
            <a:r>
              <a:rPr lang="pl-PL" dirty="0" err="1" smtClean="0"/>
              <a:t>Sertollego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-LH(+) -- na komórki otoczki i ciałka żółtego, na komórki </a:t>
            </a:r>
            <a:r>
              <a:rPr lang="pl-PL" dirty="0" err="1" smtClean="0"/>
              <a:t>Leydiga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-FSH(+) i LH(+) na komórki rozrodcze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044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okresie pokwitania dochodzi do zwiększenia wydzielania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dirty="0" err="1" smtClean="0"/>
              <a:t>GnRh</a:t>
            </a:r>
            <a:r>
              <a:rPr lang="pl-PL" dirty="0" smtClean="0"/>
              <a:t> przez podwzgórze </a:t>
            </a:r>
          </a:p>
          <a:p>
            <a:pPr marL="0" indent="0">
              <a:buNone/>
            </a:pPr>
            <a:r>
              <a:rPr lang="pl-PL" dirty="0" smtClean="0"/>
              <a:t>• gonadotropin (LH i FSH) przez przysadkę mózgową </a:t>
            </a:r>
          </a:p>
          <a:p>
            <a:pPr marL="0" indent="0">
              <a:buNone/>
            </a:pPr>
            <a:r>
              <a:rPr lang="pl-PL" dirty="0" smtClean="0"/>
              <a:t>• steroidów płciowych - estrogenów i testosteronu przez gonady </a:t>
            </a:r>
          </a:p>
          <a:p>
            <a:pPr marL="0" indent="0">
              <a:buNone/>
            </a:pPr>
            <a:r>
              <a:rPr lang="pl-PL" dirty="0" smtClean="0"/>
              <a:t>• androgenów nadnerczowych, głównie DHEA i DHEAS przez warstwę siatkowatą kory nadnerczy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18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Okres dojrzewania płciowego </a:t>
            </a:r>
            <a:br>
              <a:rPr lang="pl-PL" dirty="0" smtClean="0"/>
            </a:br>
            <a:r>
              <a:rPr lang="pl-PL" dirty="0" smtClean="0"/>
              <a:t>-dwa niezależne  od siebie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dirty="0" err="1" smtClean="0"/>
              <a:t>adrenarche</a:t>
            </a:r>
            <a:r>
              <a:rPr lang="pl-PL" dirty="0" smtClean="0"/>
              <a:t> – objawami są owłosienie łonowe i pachowe, wynika ze wzrostu aktywności nadnerczy w zakresie wydzielania hormonów </a:t>
            </a:r>
          </a:p>
          <a:p>
            <a:pPr marL="0" indent="0">
              <a:buNone/>
            </a:pPr>
            <a:r>
              <a:rPr lang="pl-PL" dirty="0" smtClean="0"/>
              <a:t>steroidowych. Postępująca czynność kory nadnerczy poprzedza o 2-3 lata czynność gonad,  </a:t>
            </a:r>
          </a:p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dirty="0" err="1" smtClean="0"/>
              <a:t>gonadarche</a:t>
            </a:r>
            <a:r>
              <a:rPr lang="pl-PL" dirty="0" smtClean="0"/>
              <a:t> – wynika ze wzrostu aktywności gonad, oznacza początek hormonalnej czynności jajników, objawem jest rozwój drugorzędowych </a:t>
            </a:r>
          </a:p>
          <a:p>
            <a:pPr marL="0" indent="0">
              <a:buNone/>
            </a:pPr>
            <a:r>
              <a:rPr lang="pl-PL" dirty="0" smtClean="0"/>
              <a:t>cech płciowych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35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 dojrzewania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- rozwój gruczołów piersiowych,  </a:t>
            </a:r>
          </a:p>
          <a:p>
            <a:pPr marL="0" indent="0">
              <a:buNone/>
            </a:pPr>
            <a:r>
              <a:rPr lang="pl-PL" dirty="0" smtClean="0"/>
              <a:t>- powiększenie objętości jąder powyżej 3 ml,  </a:t>
            </a:r>
          </a:p>
          <a:p>
            <a:pPr marL="0" indent="0">
              <a:buNone/>
            </a:pPr>
            <a:r>
              <a:rPr lang="pl-PL" dirty="0" smtClean="0"/>
              <a:t>- rozwój owłosienia łonowego i pachowego, </a:t>
            </a:r>
          </a:p>
          <a:p>
            <a:pPr marL="0" indent="0">
              <a:buNone/>
            </a:pPr>
            <a:r>
              <a:rPr lang="pl-PL" dirty="0" smtClean="0"/>
              <a:t>- rozwój anatomiczny i czynnościowy narządów płciowych, </a:t>
            </a:r>
          </a:p>
          <a:p>
            <a:pPr marL="0" indent="0">
              <a:buNone/>
            </a:pPr>
            <a:r>
              <a:rPr lang="pl-PL" dirty="0" smtClean="0"/>
              <a:t>-pojawienie się owłosienia i uruchomienie aktywności gruczołów potowych,  </a:t>
            </a:r>
          </a:p>
          <a:p>
            <a:pPr marL="0" indent="0">
              <a:buNone/>
            </a:pPr>
            <a:r>
              <a:rPr lang="pl-PL" dirty="0" smtClean="0"/>
              <a:t>- skok </a:t>
            </a:r>
            <a:r>
              <a:rPr lang="pl-PL" dirty="0" err="1" smtClean="0"/>
              <a:t>pokwitaniowy</a:t>
            </a:r>
            <a:r>
              <a:rPr lang="pl-PL" dirty="0" smtClean="0"/>
              <a:t>  </a:t>
            </a:r>
          </a:p>
          <a:p>
            <a:pPr marL="0" indent="0">
              <a:buNone/>
            </a:pPr>
            <a:r>
              <a:rPr lang="pl-PL" dirty="0" smtClean="0"/>
              <a:t>- akceleracja dojrzewania szkieletu 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manarche</a:t>
            </a:r>
            <a:r>
              <a:rPr lang="pl-PL" dirty="0" smtClean="0"/>
              <a:t>, </a:t>
            </a:r>
            <a:r>
              <a:rPr lang="pl-PL" dirty="0" err="1" smtClean="0"/>
              <a:t>spermarche</a:t>
            </a:r>
            <a:r>
              <a:rPr lang="pl-PL" dirty="0" smtClean="0"/>
              <a:t>  </a:t>
            </a:r>
          </a:p>
          <a:p>
            <a:pPr marL="0" indent="0">
              <a:buNone/>
            </a:pPr>
            <a:r>
              <a:rPr lang="pl-PL" dirty="0" smtClean="0"/>
              <a:t>- uzyskanie męskich i żeńskich proporcji budowy i składu ciała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578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Skok </a:t>
            </a:r>
            <a:r>
              <a:rPr lang="pl-PL" dirty="0" err="1" smtClean="0"/>
              <a:t>pokwitaniowy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przyspieszenie tempa wzrastania, za który odpowiada regulacja hormonalna, przede wszystkim wzrost wydzielania hormonu wzrostu, wzrost czynników wzrostowych i insuliny, wzrost liczby receptorów w narządach docelowych, wzrost </a:t>
            </a:r>
          </a:p>
          <a:p>
            <a:pPr marL="0" indent="0">
              <a:buNone/>
            </a:pPr>
            <a:r>
              <a:rPr lang="pl-PL" dirty="0" smtClean="0"/>
              <a:t>wydzielania steroidów płciowych. </a:t>
            </a:r>
          </a:p>
          <a:p>
            <a:pPr marL="0" indent="0">
              <a:buNone/>
            </a:pPr>
            <a:r>
              <a:rPr lang="pl-PL" dirty="0" smtClean="0"/>
              <a:t>Tempo wzrastania przed okresem pokwitania wynosi: 5,5-7cm/rok, a w skoku </a:t>
            </a:r>
            <a:r>
              <a:rPr lang="pl-PL" dirty="0" err="1" smtClean="0"/>
              <a:t>pokwitaniowym</a:t>
            </a:r>
            <a:r>
              <a:rPr lang="pl-PL" dirty="0" smtClean="0"/>
              <a:t>: 10-12cm/rok.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610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Menarche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pierwsza miesiączka w życiu - PM</a:t>
            </a:r>
          </a:p>
          <a:p>
            <a:pPr marL="0" indent="0">
              <a:buNone/>
            </a:pPr>
            <a:r>
              <a:rPr lang="pl-PL" dirty="0" smtClean="0"/>
              <a:t>(w Polsce zwykle w 12-13rż)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05286"/>
            <a:ext cx="39481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5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Okres życia związany z działaniem estrogenów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- okres płodowy – okres życia wewnątrzmacicznego, kiedy płód </a:t>
            </a:r>
          </a:p>
          <a:p>
            <a:pPr marL="0" indent="0">
              <a:buNone/>
            </a:pPr>
            <a:r>
              <a:rPr lang="pl-PL" sz="2400" dirty="0" smtClean="0"/>
              <a:t>pozostaje pod wpływem własnych estrogenów jajnikowych i </a:t>
            </a:r>
          </a:p>
          <a:p>
            <a:pPr marL="0" indent="0">
              <a:buNone/>
            </a:pPr>
            <a:r>
              <a:rPr lang="pl-PL" sz="2400" dirty="0" smtClean="0"/>
              <a:t>estrogenów matki, </a:t>
            </a:r>
          </a:p>
          <a:p>
            <a:pPr marL="0" indent="0">
              <a:buNone/>
            </a:pPr>
            <a:r>
              <a:rPr lang="pl-PL" sz="2400" dirty="0" smtClean="0"/>
              <a:t>- okres noworodkowy – do miesiąca życia po urodzeniu noworodek </a:t>
            </a:r>
          </a:p>
          <a:p>
            <a:pPr marL="0" indent="0">
              <a:buNone/>
            </a:pPr>
            <a:r>
              <a:rPr lang="pl-PL" sz="2400" dirty="0" smtClean="0"/>
              <a:t>pozostaje pod wpływem estrogenów matki i własnych estrogenów </a:t>
            </a:r>
          </a:p>
          <a:p>
            <a:pPr marL="0" indent="0">
              <a:buNone/>
            </a:pPr>
            <a:r>
              <a:rPr lang="pl-PL" sz="2400" dirty="0" smtClean="0"/>
              <a:t>jajnikowych, </a:t>
            </a:r>
          </a:p>
          <a:p>
            <a:pPr marL="0" indent="0">
              <a:buNone/>
            </a:pPr>
            <a:r>
              <a:rPr lang="pl-PL" sz="2400" dirty="0" smtClean="0"/>
              <a:t>- okres dziecięcy – do 7-8rż, zwany wcześniej okresem spokoju </a:t>
            </a:r>
          </a:p>
          <a:p>
            <a:pPr marL="0" indent="0">
              <a:buNone/>
            </a:pPr>
            <a:r>
              <a:rPr lang="pl-PL" sz="2400" dirty="0" smtClean="0"/>
              <a:t>hormonalnego, kiedy dziecko pozostaje pod wpływem czynników </a:t>
            </a:r>
          </a:p>
          <a:p>
            <a:pPr marL="0" indent="0">
              <a:buNone/>
            </a:pPr>
            <a:r>
              <a:rPr lang="pl-PL" sz="2400" dirty="0" err="1" smtClean="0"/>
              <a:t>gonadostatu</a:t>
            </a:r>
            <a:r>
              <a:rPr lang="pl-PL" sz="2400" dirty="0" smtClean="0"/>
              <a:t> wywołujących </a:t>
            </a:r>
            <a:r>
              <a:rPr lang="pl-PL" sz="2400" dirty="0" err="1" smtClean="0"/>
              <a:t>gonadostazę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9299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- okres </a:t>
            </a:r>
            <a:r>
              <a:rPr lang="pl-PL" dirty="0" err="1" smtClean="0"/>
              <a:t>przedpokwitaniowy</a:t>
            </a:r>
            <a:r>
              <a:rPr lang="pl-PL" dirty="0" smtClean="0"/>
              <a:t> – 8-10rż, początek pulsacji </a:t>
            </a:r>
            <a:r>
              <a:rPr lang="pl-PL" dirty="0" err="1" smtClean="0"/>
              <a:t>gonadoliberyny</a:t>
            </a:r>
            <a:r>
              <a:rPr lang="pl-PL" dirty="0" smtClean="0"/>
              <a:t>, najpierw w czasie snu, w tym okresie dochodzi do też do zmniejszenia stężenia czynników </a:t>
            </a:r>
            <a:r>
              <a:rPr lang="pl-PL" dirty="0" err="1" smtClean="0"/>
              <a:t>gonadostatu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- okres pokwitania – 10-18rż, początek pokwitania o 2 lata poprzedza menarche. W tym okresie zachodzi dojrzewanie ośrodków </a:t>
            </a:r>
          </a:p>
          <a:p>
            <a:pPr marL="0" indent="0">
              <a:buNone/>
            </a:pPr>
            <a:r>
              <a:rPr lang="pl-PL" dirty="0" smtClean="0"/>
              <a:t>neurohormonalnych mózgu. Stwierdza się rozwój pulsacyjnego wydzielania </a:t>
            </a:r>
            <a:r>
              <a:rPr lang="pl-PL" dirty="0" err="1" smtClean="0"/>
              <a:t>gonadoliberyny</a:t>
            </a:r>
            <a:r>
              <a:rPr lang="pl-PL" dirty="0" smtClean="0"/>
              <a:t>, a także pojawienie się i rozwój cech płciowych. Trwa 3-5lat po menarche.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066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Dojrzewanie płciowe: </a:t>
            </a:r>
          </a:p>
          <a:p>
            <a:pPr marL="0" indent="0">
              <a:buNone/>
            </a:pPr>
            <a:r>
              <a:rPr lang="pl-PL" dirty="0" smtClean="0"/>
              <a:t>0kres w życiu człowieka, w którym zachodzą zmiany hormonalne </a:t>
            </a:r>
          </a:p>
          <a:p>
            <a:pPr marL="0" indent="0">
              <a:buNone/>
            </a:pPr>
            <a:r>
              <a:rPr lang="pl-PL" dirty="0" smtClean="0"/>
              <a:t>i somatyczne prowadzące do osiągnięcia dojrzałości płciowej i płodności- </a:t>
            </a:r>
          </a:p>
          <a:p>
            <a:pPr marL="0" indent="0">
              <a:buNone/>
            </a:pPr>
            <a:r>
              <a:rPr lang="pl-PL" dirty="0" smtClean="0"/>
              <a:t>jest to jeden z etapów trwającej przez całe życie ewolucji układu </a:t>
            </a:r>
          </a:p>
          <a:p>
            <a:pPr marL="0" indent="0">
              <a:buNone/>
            </a:pPr>
            <a:r>
              <a:rPr lang="pl-PL" dirty="0" smtClean="0"/>
              <a:t>podwzgórze - przysadka - gonady.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537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</a:t>
            </a:r>
            <a:r>
              <a:rPr lang="pl-PL" dirty="0" smtClean="0"/>
              <a:t>cena stadium dojrzewania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-owłosienie łonowe - </a:t>
            </a:r>
            <a:r>
              <a:rPr lang="pl-PL" b="1" dirty="0" err="1" smtClean="0"/>
              <a:t>pubarche</a:t>
            </a:r>
            <a:r>
              <a:rPr lang="pl-PL" dirty="0" smtClean="0"/>
              <a:t> - 5 stadiów P1-P5 (zwykle od 11rż) </a:t>
            </a:r>
          </a:p>
          <a:p>
            <a:pPr marL="0" indent="0">
              <a:buNone/>
            </a:pPr>
            <a:r>
              <a:rPr lang="pl-PL" dirty="0" smtClean="0"/>
              <a:t>-rozwój piersi u dziewcząt – </a:t>
            </a:r>
            <a:r>
              <a:rPr lang="pl-PL" b="1" dirty="0" err="1" smtClean="0"/>
              <a:t>thelarche</a:t>
            </a:r>
            <a:r>
              <a:rPr lang="pl-PL" dirty="0" smtClean="0"/>
              <a:t> - 5 stadiów M1-M5 (zwykle od 10rż) </a:t>
            </a:r>
          </a:p>
          <a:p>
            <a:pPr marL="0" indent="0">
              <a:buNone/>
            </a:pPr>
            <a:r>
              <a:rPr lang="pl-PL" dirty="0" smtClean="0"/>
              <a:t>-rozwój narządów płciowych u chłopców 5 stadiów </a:t>
            </a:r>
          </a:p>
          <a:p>
            <a:pPr marL="0" indent="0">
              <a:buNone/>
            </a:pPr>
            <a:r>
              <a:rPr lang="pl-PL" dirty="0" smtClean="0"/>
              <a:t>-owłosienie pachowe – </a:t>
            </a:r>
            <a:r>
              <a:rPr lang="pl-PL" b="1" dirty="0" err="1" smtClean="0"/>
              <a:t>axillarche</a:t>
            </a:r>
            <a:r>
              <a:rPr lang="pl-PL" dirty="0" smtClean="0"/>
              <a:t> - wg różnych autorów trzy lub cztery stadia( nie uwzględnia go skala Tannera)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030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 Tannera i Marshalla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986756"/>
            <a:ext cx="33337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2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Obraz rozwoju sutków wg Tannera 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08" y="1600200"/>
            <a:ext cx="43997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133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 – 1 (B-1) Sutek płaski, brak rozwoju tkanki gruczołowej, </a:t>
            </a:r>
          </a:p>
          <a:p>
            <a:pPr marL="0" indent="0">
              <a:buNone/>
            </a:pPr>
            <a:r>
              <a:rPr lang="pl-PL" dirty="0" smtClean="0"/>
              <a:t>nieznaczne uniesienie brodawki ponad otoczkę, </a:t>
            </a:r>
          </a:p>
          <a:p>
            <a:pPr marL="0" indent="0">
              <a:buNone/>
            </a:pPr>
            <a:r>
              <a:rPr lang="pl-PL" dirty="0" smtClean="0"/>
              <a:t>średnica otoczki mała, zabarwienie różowe, jak u </a:t>
            </a:r>
          </a:p>
          <a:p>
            <a:pPr marL="0" indent="0">
              <a:buNone/>
            </a:pPr>
            <a:r>
              <a:rPr lang="pl-PL" dirty="0" smtClean="0"/>
              <a:t>dziecka. </a:t>
            </a:r>
            <a:endParaRPr lang="pl-PL" dirty="0"/>
          </a:p>
        </p:txBody>
      </p:sp>
      <p:pic>
        <p:nvPicPr>
          <p:cNvPr id="1026" name="Picture 2" descr="C:\Users\Monika\Pictures\Bilans_ucznia_ryc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" y="3789040"/>
            <a:ext cx="82390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28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 – 2 (B-2) Postać „pączka” lub postać brodawkowa, otoczka uniesiona i wraz z brodawką tworzy małą wyniosłość </a:t>
            </a:r>
          </a:p>
          <a:p>
            <a:pPr marL="0" indent="0">
              <a:buNone/>
            </a:pPr>
            <a:r>
              <a:rPr lang="pl-PL" dirty="0" smtClean="0"/>
              <a:t>nad zaczynającą się rozwijać tkanką gruczołową. </a:t>
            </a:r>
            <a:endParaRPr lang="pl-PL" dirty="0"/>
          </a:p>
        </p:txBody>
      </p:sp>
      <p:pic>
        <p:nvPicPr>
          <p:cNvPr id="2050" name="Picture 2" descr="C:\Users\Monika\Pictures\Bilans_ucznia_ryc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29000"/>
            <a:ext cx="85427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24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 – 3 (B-3) Powiększa się tkanka gruczołowa sutka w postaci dość stromego pagórka, otoczka unosi się nad pagórkiem sutka, zaznacza się pigmentacja otoczki i brodawki, </a:t>
            </a:r>
          </a:p>
          <a:p>
            <a:pPr marL="0" indent="0">
              <a:buNone/>
            </a:pPr>
            <a:r>
              <a:rPr lang="pl-PL" dirty="0" smtClean="0"/>
              <a:t>tkanka gruczołowa piersi większa niż otoczki. </a:t>
            </a:r>
            <a:endParaRPr lang="pl-PL" dirty="0"/>
          </a:p>
        </p:txBody>
      </p:sp>
      <p:pic>
        <p:nvPicPr>
          <p:cNvPr id="3074" name="Picture 2" descr="C:\Users\Monika\Pictures\Bilans_ucznia_ryc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3016"/>
            <a:ext cx="8410343" cy="22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4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 – 4 (B-4) Sutek dziewczęcy, rozwijające się gruczoły otoczki wraz z brodawką tworzą wtórny wzgórek ponad poziomem gruczołu sutkowego, pigmentacja brodawki i otoczki, która zaczyna się spłaszczać</a:t>
            </a:r>
            <a:endParaRPr lang="pl-PL" dirty="0"/>
          </a:p>
        </p:txBody>
      </p:sp>
      <p:pic>
        <p:nvPicPr>
          <p:cNvPr id="4098" name="Picture 2" descr="C:\Users\Monika\Pictures\Bilans_ucznia_ryc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680882" cy="22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3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 – 5 (B-5) Pełne wykształcenie sutków, spłaszczenie otoczki do pozostałego konturu sutków, na obwodzie otoczki widoczne są gruczoły Montgomery’ego</a:t>
            </a:r>
            <a:endParaRPr lang="pl-PL" dirty="0"/>
          </a:p>
        </p:txBody>
      </p:sp>
      <p:pic>
        <p:nvPicPr>
          <p:cNvPr id="5122" name="Picture 2" descr="C:\Users\Monika\Pictures\Bilans_ucznia_ryc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8658851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72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1" y="333375"/>
            <a:ext cx="5511717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0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Obraz owłosienia pachowego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A – 1 Brak owłosienia w dole pachowym, jak u dziecka </a:t>
            </a:r>
          </a:p>
          <a:p>
            <a:pPr marL="0" indent="0">
              <a:buNone/>
            </a:pPr>
            <a:r>
              <a:rPr lang="pl-PL" dirty="0" smtClean="0"/>
              <a:t>A – 2 Pojedyncze, słabo pigmentowane, cienkie, proste włosy w środkowej części dołu pachowego. </a:t>
            </a:r>
          </a:p>
          <a:p>
            <a:pPr marL="0" indent="0">
              <a:buNone/>
            </a:pPr>
            <a:r>
              <a:rPr lang="pl-PL" dirty="0" smtClean="0"/>
              <a:t>A – 3 Liczniejsze, twardsze, bardziej pigmentowane, nieco kręcone włosy, zajmujące większą powierzchnię </a:t>
            </a:r>
          </a:p>
          <a:p>
            <a:pPr marL="0" indent="0">
              <a:buNone/>
            </a:pPr>
            <a:r>
              <a:rPr lang="pl-PL" dirty="0" smtClean="0"/>
              <a:t>A – 4 Dość gęste włosy, twarde, silnie pigmentowane, kręcone w dole pachowym.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490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06" y="960438"/>
            <a:ext cx="34766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50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" y="260350"/>
            <a:ext cx="7821084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4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" y="515515"/>
            <a:ext cx="7821084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9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dojrzałości u dziewcząt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Ok. 3-5 lat po menarche </a:t>
            </a:r>
          </a:p>
          <a:p>
            <a:pPr marL="0" indent="0">
              <a:buNone/>
            </a:pPr>
            <a:r>
              <a:rPr lang="pl-PL" dirty="0" smtClean="0"/>
              <a:t>Cykle miesiączkowe co 28 dni +/-5 dni </a:t>
            </a:r>
          </a:p>
          <a:p>
            <a:pPr marL="0" indent="0">
              <a:buNone/>
            </a:pPr>
            <a:r>
              <a:rPr lang="pl-PL" dirty="0" smtClean="0"/>
              <a:t>Stosunek stężeń LH do FSH +/- 1;  </a:t>
            </a:r>
          </a:p>
          <a:p>
            <a:pPr marL="0" indent="0">
              <a:buNone/>
            </a:pPr>
            <a:r>
              <a:rPr lang="pl-PL" dirty="0" smtClean="0"/>
              <a:t>Występuje owulacja (80% cykli owulacyjnych/rok)  </a:t>
            </a:r>
          </a:p>
          <a:p>
            <a:pPr marL="0" indent="0">
              <a:buNone/>
            </a:pPr>
            <a:r>
              <a:rPr lang="pl-PL" dirty="0" smtClean="0"/>
              <a:t>Stężenie estradiolu E2 &gt;30 </a:t>
            </a:r>
            <a:r>
              <a:rPr lang="pl-PL" dirty="0" err="1" smtClean="0"/>
              <a:t>pg</a:t>
            </a:r>
            <a:r>
              <a:rPr lang="pl-PL" dirty="0" smtClean="0"/>
              <a:t>/ml </a:t>
            </a:r>
          </a:p>
          <a:p>
            <a:pPr marL="0" indent="0">
              <a:buNone/>
            </a:pPr>
            <a:r>
              <a:rPr lang="pl-PL" dirty="0" smtClean="0"/>
              <a:t>Stężenie prolaktyny &gt;5 </a:t>
            </a:r>
            <a:r>
              <a:rPr lang="pl-PL" dirty="0" err="1" smtClean="0"/>
              <a:t>ng</a:t>
            </a:r>
            <a:r>
              <a:rPr lang="pl-PL" dirty="0" smtClean="0"/>
              <a:t>/ml </a:t>
            </a:r>
          </a:p>
          <a:p>
            <a:pPr marL="0" indent="0">
              <a:buNone/>
            </a:pPr>
            <a:r>
              <a:rPr lang="pl-PL" dirty="0" smtClean="0"/>
              <a:t>Wiek kostny &gt;13,6 </a:t>
            </a:r>
            <a:r>
              <a:rPr lang="pl-PL" dirty="0" err="1" smtClean="0"/>
              <a:t>r.ż</a:t>
            </a:r>
            <a:r>
              <a:rPr lang="pl-PL" dirty="0" smtClean="0"/>
              <a:t>;  </a:t>
            </a:r>
          </a:p>
          <a:p>
            <a:pPr marL="0" indent="0">
              <a:buNone/>
            </a:pPr>
            <a:r>
              <a:rPr lang="pl-PL" dirty="0" smtClean="0"/>
              <a:t>Wzrost stężenia LH po stymulacji </a:t>
            </a:r>
            <a:r>
              <a:rPr lang="pl-PL" dirty="0" err="1" smtClean="0"/>
              <a:t>GnRH</a:t>
            </a:r>
            <a:r>
              <a:rPr lang="pl-PL" dirty="0" smtClean="0"/>
              <a:t> powyżej 200% wartości wyjściowej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896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Okres dojrzewania charakteryzuje się wzrastającym pulsacyjnym wydzielaniem </a:t>
            </a:r>
            <a:r>
              <a:rPr lang="pl-PL" dirty="0" err="1" smtClean="0"/>
              <a:t>GnRH</a:t>
            </a:r>
            <a:r>
              <a:rPr lang="pl-PL" dirty="0" smtClean="0"/>
              <a:t> przez podwzgórze oraz następową </a:t>
            </a:r>
            <a:r>
              <a:rPr lang="pl-PL" dirty="0" err="1" smtClean="0"/>
              <a:t>GnRH</a:t>
            </a:r>
            <a:r>
              <a:rPr lang="pl-PL" dirty="0" smtClean="0"/>
              <a:t> </a:t>
            </a:r>
            <a:r>
              <a:rPr lang="pl-PL" dirty="0" err="1" smtClean="0"/>
              <a:t>stymululacją</a:t>
            </a:r>
            <a:r>
              <a:rPr lang="pl-PL" dirty="0" smtClean="0"/>
              <a:t> przysadki mózgowej do wydzielania FSH i LH oraz wydzielania steroidów płciowych przez gonady. </a:t>
            </a:r>
          </a:p>
          <a:p>
            <a:pPr marL="0" indent="0">
              <a:buNone/>
            </a:pPr>
            <a:r>
              <a:rPr lang="pl-PL" dirty="0" smtClean="0"/>
              <a:t>Zaburzenie funkcji jakiegokolwiek z wymienionych czynników osi  podwzgórzowo – przysadkowo - </a:t>
            </a:r>
            <a:r>
              <a:rPr lang="pl-PL" dirty="0" err="1" smtClean="0"/>
              <a:t>gonadalnej</a:t>
            </a:r>
            <a:r>
              <a:rPr lang="pl-PL" dirty="0" smtClean="0"/>
              <a:t> prowadzi do nieprawidłowego przebiegu procesu dojrzewania płciowego. 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81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Mechanizmy inicjujące dojrzewanie: </a:t>
            </a:r>
          </a:p>
          <a:p>
            <a:pPr marL="0" indent="0">
              <a:buNone/>
            </a:pPr>
            <a:r>
              <a:rPr lang="pl-PL" dirty="0" smtClean="0"/>
              <a:t>1. Humoralna teoria </a:t>
            </a:r>
            <a:r>
              <a:rPr lang="pl-PL" dirty="0" err="1" smtClean="0"/>
              <a:t>gonadostatu</a:t>
            </a:r>
            <a:r>
              <a:rPr lang="pl-PL" dirty="0" smtClean="0"/>
              <a:t> - jest to koncepcja obniżającej się wrażliwości receptorów podwzgórza na steroidy płciowe - powoduje to wzrost wydzielania gonadotropin i steroidów płciowych </a:t>
            </a:r>
            <a:r>
              <a:rPr lang="pl-PL" sz="2600" dirty="0" smtClean="0"/>
              <a:t>(</a:t>
            </a:r>
            <a:r>
              <a:rPr lang="pl-PL" sz="2600" dirty="0" err="1" smtClean="0"/>
              <a:t>gonadostat</a:t>
            </a:r>
            <a:r>
              <a:rPr lang="pl-PL" sz="2600" dirty="0" smtClean="0"/>
              <a:t> - „wewnętrzny czynnik” hamujący czynność osi </a:t>
            </a:r>
            <a:r>
              <a:rPr lang="pl-PL" sz="2600" dirty="0" err="1" smtClean="0"/>
              <a:t>podwzgórze-przysadka-jajnik</a:t>
            </a:r>
            <a:r>
              <a:rPr lang="pl-PL" sz="2600" dirty="0" smtClean="0"/>
              <a:t>. Nie jest to jedna, wyizolowana substancja, lecz substancje wydzielane przez neurony, a także bodźce pochodzące z zewnątrz).  </a:t>
            </a:r>
          </a:p>
          <a:p>
            <a:pPr marL="0" indent="0">
              <a:buNone/>
            </a:pPr>
            <a:r>
              <a:rPr lang="pl-PL" dirty="0" smtClean="0"/>
              <a:t>2. Teoria hamowania hormonalnego- hipotetyczny czynnik hamujący </a:t>
            </a:r>
            <a:r>
              <a:rPr lang="pl-PL" dirty="0" err="1" smtClean="0"/>
              <a:t>GnRh</a:t>
            </a:r>
            <a:r>
              <a:rPr lang="pl-PL" dirty="0" smtClean="0"/>
              <a:t> zanika i występuje dojrzewanie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277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Mechanizmy inicjujące dojrzewanie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3. Teoria pobudzania nerwowego- pojawia się czynnik inicjujący-NPY (</a:t>
            </a:r>
            <a:r>
              <a:rPr lang="pl-PL" dirty="0" err="1" smtClean="0"/>
              <a:t>neuropeptyd</a:t>
            </a:r>
            <a:r>
              <a:rPr lang="pl-PL" dirty="0" smtClean="0"/>
              <a:t> Y), katecholaminy. </a:t>
            </a:r>
          </a:p>
          <a:p>
            <a:pPr marL="0" indent="0">
              <a:buNone/>
            </a:pPr>
            <a:r>
              <a:rPr lang="pl-PL" dirty="0" smtClean="0"/>
              <a:t>4. Hipoteza somatyczna- wymagana krytyczna masa ciała to 46,5kg +/- 0,5kg, średni wzrost 157+/- 0,5cm (hipoteza oparta także o wzrost zawartości tkanki tłuszczowej - z 16% do 23,5%). W tej hipotezie znaczenie mają także sygnały metaboliczne tj. leptyna, insulina.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043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Wiek rozpoczęcia dojrzewania: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fizjologicznie dolną granicą wiekową pojawiania się objawów </a:t>
            </a:r>
          </a:p>
          <a:p>
            <a:pPr marL="0" indent="0">
              <a:buNone/>
            </a:pPr>
            <a:r>
              <a:rPr lang="pl-PL" dirty="0" smtClean="0"/>
              <a:t>dojrzewania jest: </a:t>
            </a:r>
          </a:p>
          <a:p>
            <a:pPr marL="0" indent="0">
              <a:buNone/>
            </a:pPr>
            <a:r>
              <a:rPr lang="pl-PL" dirty="0" smtClean="0"/>
              <a:t>-ukończony 8 rok życia u dziewcząt </a:t>
            </a:r>
          </a:p>
          <a:p>
            <a:pPr marL="0" indent="0">
              <a:buNone/>
            </a:pPr>
            <a:r>
              <a:rPr lang="pl-PL" dirty="0" smtClean="0"/>
              <a:t>-ukończony 9 rok życia u chłopców </a:t>
            </a:r>
          </a:p>
          <a:p>
            <a:pPr marL="0" indent="0">
              <a:buNone/>
            </a:pPr>
            <a:r>
              <a:rPr lang="pl-PL" dirty="0" smtClean="0"/>
              <a:t>(osobniczo zmienny w przedziale 8-18 lat, czas trwania dojrzewania </a:t>
            </a:r>
          </a:p>
          <a:p>
            <a:pPr marL="0" indent="0">
              <a:buNone/>
            </a:pPr>
            <a:r>
              <a:rPr lang="pl-PL" dirty="0" smtClean="0"/>
              <a:t>również pozostaje osobniczo zmienny - 3-6 lat)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844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Fizjologia okresu dojrzewania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• rozwój drugo- i trzeciorzędowych cech płciowych </a:t>
            </a:r>
          </a:p>
          <a:p>
            <a:pPr marL="0" indent="0">
              <a:buNone/>
            </a:pPr>
            <a:r>
              <a:rPr lang="pl-PL" dirty="0" smtClean="0"/>
              <a:t>• przyspieszenie tempa wzrastania zwane skokiem </a:t>
            </a:r>
            <a:r>
              <a:rPr lang="pl-PL" dirty="0" err="1" smtClean="0"/>
              <a:t>pokwitaniowym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• zmiany w budowie ciała i psychice zgodne z dymorfizmem płciowym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091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 płciowe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I rzędowe - gonady – zależą od </a:t>
            </a:r>
            <a:r>
              <a:rPr lang="pl-PL" dirty="0" err="1" smtClean="0"/>
              <a:t>kariotypu</a:t>
            </a:r>
            <a:r>
              <a:rPr lang="pl-PL" dirty="0" smtClean="0"/>
              <a:t> (genotypu) </a:t>
            </a:r>
          </a:p>
          <a:p>
            <a:pPr marL="0" indent="0">
              <a:buNone/>
            </a:pPr>
            <a:r>
              <a:rPr lang="pl-PL" dirty="0" smtClean="0"/>
              <a:t>II rzędowe (zewnętrzne narządy płciowe) - zależą od steroidów płciowych </a:t>
            </a:r>
          </a:p>
          <a:p>
            <a:pPr marL="0" indent="0">
              <a:buNone/>
            </a:pPr>
            <a:r>
              <a:rPr lang="pl-PL" dirty="0" smtClean="0"/>
              <a:t>III rzędowe - owłosienie, rozwój sutków, dymorfizm budowy - steroidy  płciowe i androgeny nadnerczowe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02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Układ podwzgórze – przysadka - gonady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- podwzgórze - ośrodek nadrzędny - wydziela </a:t>
            </a:r>
            <a:r>
              <a:rPr lang="pl-PL" dirty="0" err="1" smtClean="0"/>
              <a:t>gonadoliberynę</a:t>
            </a:r>
            <a:r>
              <a:rPr lang="pl-PL" dirty="0" smtClean="0"/>
              <a:t> </a:t>
            </a:r>
          </a:p>
          <a:p>
            <a:pPr>
              <a:buFontTx/>
              <a:buChar char="-"/>
            </a:pPr>
            <a:r>
              <a:rPr lang="pl-PL" dirty="0" smtClean="0"/>
              <a:t>przysadka - przedni płat – gonadotropiny – </a:t>
            </a:r>
          </a:p>
          <a:p>
            <a:pPr marL="0" indent="0">
              <a:buNone/>
            </a:pPr>
            <a:r>
              <a:rPr lang="pl-PL" dirty="0" smtClean="0"/>
              <a:t>LH i FSH </a:t>
            </a:r>
          </a:p>
          <a:p>
            <a:pPr marL="0" indent="0">
              <a:buNone/>
            </a:pPr>
            <a:r>
              <a:rPr lang="pl-PL" dirty="0" smtClean="0"/>
              <a:t>- gonady - odpowiadają za </a:t>
            </a:r>
            <a:r>
              <a:rPr lang="pl-PL" dirty="0" err="1" smtClean="0"/>
              <a:t>steroidogenezę</a:t>
            </a:r>
            <a:r>
              <a:rPr lang="pl-PL" dirty="0" smtClean="0"/>
              <a:t> i </a:t>
            </a:r>
            <a:r>
              <a:rPr lang="pl-PL" dirty="0" err="1" smtClean="0"/>
              <a:t>gametogenezę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161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1298</Words>
  <Application>Microsoft Office PowerPoint</Application>
  <PresentationFormat>Pokaz na ekranie (4:3)</PresentationFormat>
  <Paragraphs>134</Paragraphs>
  <Slides>33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Mechanizmy inicjujące dojrzewanie</vt:lpstr>
      <vt:lpstr>Wiek rozpoczęcia dojrzewania: </vt:lpstr>
      <vt:lpstr>Fizjologia okresu dojrzewania</vt:lpstr>
      <vt:lpstr>Cechy płciowe </vt:lpstr>
      <vt:lpstr>Układ podwzgórze – przysadka - gonady </vt:lpstr>
      <vt:lpstr>Podwzgórze</vt:lpstr>
      <vt:lpstr>Przysadka</vt:lpstr>
      <vt:lpstr>Gonady</vt:lpstr>
      <vt:lpstr>W okresie pokwitania dochodzi do zwiększenia wydzielania</vt:lpstr>
      <vt:lpstr>Okres dojrzewania płciowego  -dwa niezależne  od siebie procesy</vt:lpstr>
      <vt:lpstr>Objawy dojrzewania </vt:lpstr>
      <vt:lpstr>Skok pokwitaniowy </vt:lpstr>
      <vt:lpstr>Menarche</vt:lpstr>
      <vt:lpstr>Okres życia związany z działaniem estrogenów </vt:lpstr>
      <vt:lpstr>Prezentacja programu PowerPoint</vt:lpstr>
      <vt:lpstr>Ocena stadium dojrzewania</vt:lpstr>
      <vt:lpstr>Skala  Tannera i Marshalla </vt:lpstr>
      <vt:lpstr>Obraz rozwoju sutków wg Tannera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Obraz owłosienia pachowego </vt:lpstr>
      <vt:lpstr>Prezentacja programu PowerPoint</vt:lpstr>
      <vt:lpstr>Prezentacja programu PowerPoint</vt:lpstr>
      <vt:lpstr>Kryteria dojrzałości u dziewcząt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Monika</cp:lastModifiedBy>
  <cp:revision>17</cp:revision>
  <dcterms:created xsi:type="dcterms:W3CDTF">2018-01-10T11:52:22Z</dcterms:created>
  <dcterms:modified xsi:type="dcterms:W3CDTF">2018-01-10T21:46:53Z</dcterms:modified>
</cp:coreProperties>
</file>