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FC141F-6AB4-48E1-A3E2-B26B6F63A7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Zapłodnienie in vitro </a:t>
            </a:r>
            <a:br>
              <a:rPr lang="pl-PL" dirty="0"/>
            </a:br>
            <a:r>
              <a:rPr lang="pl-PL" dirty="0"/>
              <a:t>w nauczaniu kościoła katolickiego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458969D-8D09-4B58-970E-CA49B943AA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27799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970ACFE-8972-424D-B766-96330E849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Głos kościoła cz. 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513751-4717-44BD-B850-E171E00C9F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098" y="0"/>
            <a:ext cx="8729514" cy="4965405"/>
          </a:xfrm>
        </p:spPr>
        <p:txBody>
          <a:bodyPr>
            <a:normAutofit fontScale="92500" lnSpcReduction="20000"/>
          </a:bodyPr>
          <a:lstStyle/>
          <a:p>
            <a:r>
              <a:rPr lang="pl-PL" b="1" u="sng" dirty="0"/>
              <a:t>„</a:t>
            </a:r>
            <a:r>
              <a:rPr lang="pl-PL" b="1" u="sng" dirty="0" err="1"/>
              <a:t>Donum</a:t>
            </a:r>
            <a:r>
              <a:rPr lang="pl-PL" b="1" u="sng" dirty="0"/>
              <a:t> vitae”, nr II, 6</a:t>
            </a:r>
            <a:r>
              <a:rPr lang="pl-PL" dirty="0"/>
              <a:t>:</a:t>
            </a:r>
          </a:p>
          <a:p>
            <a:r>
              <a:rPr lang="pl-PL" sz="2800" dirty="0"/>
              <a:t>„Sumienie moralne </a:t>
            </a:r>
            <a:r>
              <a:rPr lang="pl-PL" sz="2800" i="1" dirty="0"/>
              <a:t>niekoniecznie odrzuca używanie pewnych sztucznych środków przeznaczonych jedynie, czy to dla ułatwienia aktu naturalnego, czy to dla osiągnięcia właściwego celu aktu naturalnego dokonanego w sposób normalny.</a:t>
            </a:r>
            <a:r>
              <a:rPr lang="pl-PL" sz="2800" dirty="0"/>
              <a:t> Jeśli środek techniczny ułatwia akt małżeński lub pomaga osiągnąć jego naturalny cel, może być uznany za moralnie godziwy. Przeciwnie, jeśliby interwencja zastępowała akt małżeński, musi być uznana za moralnie niedopuszczalną.”</a:t>
            </a:r>
          </a:p>
          <a:p>
            <a:r>
              <a:rPr lang="pl-PL" sz="2800" dirty="0"/>
              <a:t> </a:t>
            </a:r>
          </a:p>
          <a:p>
            <a:r>
              <a:rPr lang="pl-PL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609560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EED560-CCA3-45A7-BC39-6DAFFD97E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Głos kościoła cz. 3</a:t>
            </a:r>
            <a:br>
              <a:rPr lang="pl-PL" dirty="0"/>
            </a:br>
            <a:r>
              <a:rPr lang="pl-PL" dirty="0"/>
              <a:t>problem zamrożonych embrionów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D244E4-A097-4723-94DC-6EF312E72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u="sng" dirty="0" err="1"/>
              <a:t>Donum</a:t>
            </a:r>
            <a:r>
              <a:rPr lang="pl-PL" b="1" u="sng" dirty="0"/>
              <a:t> vitae”, nr I, 6</a:t>
            </a:r>
            <a:r>
              <a:rPr lang="pl-PL" dirty="0"/>
              <a:t>:</a:t>
            </a:r>
          </a:p>
          <a:p>
            <a:r>
              <a:rPr lang="pl-PL" dirty="0"/>
              <a:t>„Zamrożenie embrionów, nawet jeśli jest dokonywane dla zabezpieczenia życia embrionu – </a:t>
            </a:r>
            <a:r>
              <a:rPr lang="pl-PL" dirty="0" err="1"/>
              <a:t>kriokonserwacja</a:t>
            </a:r>
            <a:r>
              <a:rPr lang="pl-PL" dirty="0"/>
              <a:t> – stanowi obrazę dla szacunku należnego istotom ludzkim, jeśli wystawia się je na wielkie niebezpieczeństwo śmierci lub szkodę dla ich integralności fizycznej, pozbawia się je przynajmniej czasowo przyjęcia przez ciążę matczyną i pozostawia się je w sytuacji podatnej na dalsze szkody i manipulacje.”</a:t>
            </a:r>
          </a:p>
          <a:p>
            <a:r>
              <a:rPr lang="pl-PL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98839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1C957B-36D4-49DB-80C2-E32142684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Głos kościoła cz. 4</a:t>
            </a:r>
            <a:br>
              <a:rPr lang="pl-PL" dirty="0"/>
            </a:br>
            <a:r>
              <a:rPr lang="pl-PL" dirty="0"/>
              <a:t>pragnienie i prawo do dziecka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9B89DA-0F87-48EC-A426-534C637CF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u="sng" dirty="0"/>
              <a:t>Papieska Rada ds. </a:t>
            </a:r>
            <a:r>
              <a:rPr lang="pl-PL" b="1" u="sng" dirty="0" err="1"/>
              <a:t>Duzpasterstwa</a:t>
            </a:r>
            <a:r>
              <a:rPr lang="pl-PL" b="1" u="sng" dirty="0"/>
              <a:t> Służby Zdrowia. Karta Pracowników Służby Zdrowia (1995), nr 25: </a:t>
            </a:r>
            <a:endParaRPr lang="pl-PL" dirty="0"/>
          </a:p>
          <a:p>
            <a:r>
              <a:rPr lang="pl-PL" dirty="0"/>
              <a:t>„Pragnienie posiadania dziecka ze strony rodziców, jakkolwiek szczere i głębokie, nie usprawiedliwia stosowania technik, które stoją w sprzeczności z prawdą o ludzkiej prokreacji i godnością nowej ludzkiej istoty. Pragnienie posiadania dziecka nie stwarza żadnego prawa do dziecka. Dziecko </a:t>
            </a:r>
            <a:r>
              <a:rPr lang="pl-PL" dirty="0" err="1"/>
              <a:t>jst</a:t>
            </a:r>
            <a:r>
              <a:rPr lang="pl-PL" dirty="0"/>
              <a:t> osobą obdarzoną ‘podmiotową’ godnością. Jako takie nie może być ono chciane jako ‘przedmiot’ prawa. Jest ono raczej ‘podmiotem’ prawa: istnieje prawo dziecka do tego, by począć się w pełnym szacunku wobec faktu, że jest ono osobą.”</a:t>
            </a:r>
          </a:p>
        </p:txBody>
      </p:sp>
    </p:spTree>
    <p:extLst>
      <p:ext uri="{BB962C8B-B14F-4D97-AF65-F5344CB8AC3E}">
        <p14:creationId xmlns:p14="http://schemas.microsoft.com/office/powerpoint/2010/main" val="14890098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A73C318-0F89-4269-9231-AE28642A9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995" y="5411972"/>
            <a:ext cx="8697617" cy="1116419"/>
          </a:xfrm>
        </p:spPr>
        <p:txBody>
          <a:bodyPr/>
          <a:lstStyle/>
          <a:p>
            <a:r>
              <a:rPr lang="pl-PL" dirty="0"/>
              <a:t>Głos kościoła cz. 5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1670C68-181A-4E49-9616-BC336BF357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995" y="191386"/>
            <a:ext cx="7974419" cy="5220586"/>
          </a:xfrm>
        </p:spPr>
        <p:txBody>
          <a:bodyPr>
            <a:normAutofit fontScale="92500" lnSpcReduction="20000"/>
          </a:bodyPr>
          <a:lstStyle/>
          <a:p>
            <a:r>
              <a:rPr lang="pl-PL" b="1" u="sng" dirty="0"/>
              <a:t>Jan Paweł II, Przemówienie podczas audiencji dla uczestników kongresu Włoskiego Towarzystwa Ginekologii i Położnictwa „Kościół otacza życie wielkim szacunkiem i wzywa do jego obrony” (1992), nr 3-4</a:t>
            </a:r>
            <a:r>
              <a:rPr lang="pl-PL" dirty="0"/>
              <a:t>:</a:t>
            </a:r>
          </a:p>
          <a:p>
            <a:r>
              <a:rPr lang="pl-PL" dirty="0"/>
              <a:t>„</a:t>
            </a:r>
            <a:r>
              <a:rPr lang="pl-PL" sz="2600" dirty="0"/>
              <a:t>Kościół nie akceptuje żadnych metod inicjowania procesu rozrodczego poza w pełni ludzkim kontekstem, jaki jest owo spotkanie miłości, w którym przez wzajemny całkowity dar małżonkowie stają się jednym ciałem. [...] Magisterium Kościoła opiera swoją naukę na ustanowionym przez Boga nierozerwalnym związku – którego człowiekowi nie wolno samowolnie rozrywać – między dwojakim znaczeniem tkwiącym w stosunku małżeńskim: między oznaczeniem jedności i oznaczeniem rodzicielstwa.” </a:t>
            </a:r>
          </a:p>
          <a:p>
            <a:r>
              <a:rPr lang="pl-PL" sz="26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145326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9D435B-7FE7-415F-99D8-890694E36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30" y="5118187"/>
            <a:ext cx="8534400" cy="1507067"/>
          </a:xfrm>
        </p:spPr>
        <p:txBody>
          <a:bodyPr/>
          <a:lstStyle/>
          <a:p>
            <a:r>
              <a:rPr lang="pl-PL" dirty="0"/>
              <a:t>Początki i skala zjawiska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F06350A-6EAA-4E3B-88AF-F8FF892D61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049" y="211874"/>
            <a:ext cx="8653481" cy="5487178"/>
          </a:xfrm>
        </p:spPr>
        <p:txBody>
          <a:bodyPr/>
          <a:lstStyle/>
          <a:p>
            <a:pPr marL="0" indent="0">
              <a:buNone/>
            </a:pPr>
            <a:r>
              <a:rPr lang="pl-PL" sz="2800" dirty="0"/>
              <a:t>25 lipca 1978 r. -  Przyjście na świat </a:t>
            </a:r>
            <a:r>
              <a:rPr lang="pl-PL" sz="2800" dirty="0" err="1"/>
              <a:t>Luise</a:t>
            </a:r>
            <a:r>
              <a:rPr lang="pl-PL" sz="2800" dirty="0"/>
              <a:t> Brown, pierwszego dziecka z probówki, poczętego dzięki pracy angielskich naukowców Patricka </a:t>
            </a:r>
            <a:r>
              <a:rPr lang="pl-PL" sz="2800" dirty="0" err="1"/>
              <a:t>Steptoe</a:t>
            </a:r>
            <a:r>
              <a:rPr lang="pl-PL" sz="2800" dirty="0"/>
              <a:t> i Roberta Edwardsa </a:t>
            </a:r>
          </a:p>
          <a:p>
            <a:pPr marL="0" indent="0">
              <a:buNone/>
            </a:pPr>
            <a:r>
              <a:rPr lang="pl-PL" sz="2800" dirty="0"/>
              <a:t>Według ostrożnych szacunków ekspertów na początku 2000 r. na całym świecie żyło ok. 300 000 istot ludzkich, które zostały poczęte dzięki jednej z metod sztucznego zapłodnienia.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72689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559BA6-4CD3-43A4-A17E-61C77A2D6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92C32F-F25E-4AE6-8DE4-0721AB4EC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8959518" cy="53085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800" dirty="0"/>
              <a:t>Zapłodnienie </a:t>
            </a:r>
            <a:r>
              <a:rPr lang="pl-PL" sz="2800" i="1" dirty="0"/>
              <a:t>in vitro</a:t>
            </a:r>
            <a:r>
              <a:rPr lang="pl-PL" sz="2800" dirty="0"/>
              <a:t> (łac. </a:t>
            </a:r>
            <a:r>
              <a:rPr lang="pl-PL" sz="2800" i="1" dirty="0" err="1"/>
              <a:t>vitrum</a:t>
            </a:r>
            <a:r>
              <a:rPr lang="pl-PL" sz="2800" dirty="0"/>
              <a:t> - szkło) jest techniką medyczną, za pomocą której pobrana uprzednio komórka jajowa zostaje zapłodniona nasieniem mężczyzny poza organizmem kobiety. </a:t>
            </a:r>
          </a:p>
          <a:p>
            <a:pPr marL="0" indent="0">
              <a:buNone/>
            </a:pPr>
            <a:endParaRPr lang="pl-PL" sz="2800" dirty="0"/>
          </a:p>
          <a:p>
            <a:pPr marL="0" indent="0">
              <a:buNone/>
            </a:pPr>
            <a:r>
              <a:rPr lang="pl-PL" sz="2800" dirty="0"/>
              <a:t>W zależności od pochodzenia gamet możemy mieć do czynienia z zapłodnieniem homologicznym (gamety małżonków) lub heterologicznym (do zapłodnienia używa się gamet przynajmniej jednego dawcy, nie będącego małżonkiem).</a:t>
            </a:r>
          </a:p>
        </p:txBody>
      </p:sp>
    </p:spTree>
    <p:extLst>
      <p:ext uri="{BB962C8B-B14F-4D97-AF65-F5344CB8AC3E}">
        <p14:creationId xmlns:p14="http://schemas.microsoft.com/office/powerpoint/2010/main" val="1597285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2A5B37A-85F5-4528-9493-A65FB3453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Problem nadliczbowych embrionów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83911D9-DD31-429A-BFC3-0664ADD05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Przykładem skali tego zjawiska może być Wielka Brytania, gdzie produkcja embrionów podlega rejestracji i jest nadzorowana przez Human </a:t>
            </a:r>
            <a:r>
              <a:rPr lang="pl-PL" dirty="0" err="1"/>
              <a:t>Fertilisation</a:t>
            </a:r>
            <a:r>
              <a:rPr lang="pl-PL" dirty="0"/>
              <a:t> and </a:t>
            </a:r>
            <a:r>
              <a:rPr lang="pl-PL" dirty="0" err="1"/>
              <a:t>Embryo</a:t>
            </a:r>
            <a:r>
              <a:rPr lang="pl-PL" dirty="0"/>
              <a:t> Authority. Zgodnie z danymi tej komisji w latach 1991-1998 wyprodukowanie 763 509 embrionów. Z tej liczby 351 617 embrionów transferowano do macic kobiet, natomiast 183 786 zachowano dla późniejszych transferów. 237 603 embrionów zostało zniszczonych jako nieprzydatne, z tego 48 444 zostało „darowanych” przez dawców gamet w celu zużycia ich w ramach eksperymentów, a kolejnych 118 zostało wykorzystanych w celu doskonalenia metody </a:t>
            </a:r>
            <a:r>
              <a:rPr lang="pl-PL" i="1" dirty="0"/>
              <a:t>in vitro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58253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443B81-E341-40E0-B54D-427329327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Czy </a:t>
            </a:r>
            <a:r>
              <a:rPr lang="pl-PL" i="1" dirty="0"/>
              <a:t>wolno</a:t>
            </a:r>
            <a:r>
              <a:rPr lang="pl-PL" dirty="0"/>
              <a:t> nam rzeczywiście robić to, co, technicznie rzecz biorąc, zrobić </a:t>
            </a:r>
            <a:r>
              <a:rPr lang="pl-PL" i="1" dirty="0"/>
              <a:t>możemy</a:t>
            </a:r>
            <a:r>
              <a:rPr lang="pl-PL" dirty="0"/>
              <a:t>?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63AEF42-1008-4BF9-8C77-59FEC7A92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3200" dirty="0"/>
              <a:t>Pytanie to jest w przypadku technik prokreacyjnych tym bardziej nurtujące, że człowiek jest tu nie tylko eksperymentującym i badającym </a:t>
            </a:r>
            <a:r>
              <a:rPr lang="pl-PL" sz="3200" i="1" dirty="0"/>
              <a:t>podmiotem</a:t>
            </a:r>
            <a:r>
              <a:rPr lang="pl-PL" sz="3200" dirty="0"/>
              <a:t>, lecz staje się </a:t>
            </a:r>
            <a:r>
              <a:rPr lang="pl-PL" sz="3200" i="1" dirty="0"/>
              <a:t>przedmiotem</a:t>
            </a:r>
            <a:r>
              <a:rPr lang="pl-PL" sz="3200" dirty="0"/>
              <a:t> badań, obiektem doświadczeń.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99141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81CEF6-13D0-43C7-914C-B00B0BA7E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Problematyczna diagnostyka </a:t>
            </a:r>
            <a:r>
              <a:rPr lang="pl-PL" dirty="0" err="1"/>
              <a:t>preimplantacyjna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DF291B-188C-42D8-8CEB-2A66D827B8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254" y="356190"/>
            <a:ext cx="8534400" cy="3615267"/>
          </a:xfrm>
        </p:spPr>
        <p:txBody>
          <a:bodyPr/>
          <a:lstStyle/>
          <a:p>
            <a:r>
              <a:rPr lang="pl-PL" dirty="0"/>
              <a:t>Australijski etyk, Julian </a:t>
            </a:r>
            <a:r>
              <a:rPr lang="pl-PL" dirty="0" err="1"/>
              <a:t>Savulescu</a:t>
            </a:r>
            <a:r>
              <a:rPr lang="pl-PL" dirty="0"/>
              <a:t>, opowiada się za takim rozszerzeniem prawa rodziców do selekcji własnych, poczętych in vitro embrionów, zależnie od tego, jaka jest pożądana przez nich płeć oczekiwanego dziecka, bądź też w zależności od innych pożądanych cech.  </a:t>
            </a:r>
            <a:r>
              <a:rPr lang="pl-PL" dirty="0" err="1"/>
              <a:t>Savulescu</a:t>
            </a:r>
            <a:r>
              <a:rPr lang="pl-PL" dirty="0"/>
              <a:t> formułuje zasadę „prokreacyjnej dobroczynności” (ang. </a:t>
            </a:r>
            <a:r>
              <a:rPr lang="pl-PL" dirty="0" err="1"/>
              <a:t>procreative</a:t>
            </a:r>
            <a:r>
              <a:rPr lang="pl-PL" dirty="0"/>
              <a:t> </a:t>
            </a:r>
            <a:r>
              <a:rPr lang="pl-PL" dirty="0" err="1"/>
              <a:t>beneficence</a:t>
            </a:r>
            <a:r>
              <a:rPr lang="pl-PL" dirty="0"/>
              <a:t>), która przyznaje rodzicom (bądź też „pojedynczym </a:t>
            </a:r>
            <a:r>
              <a:rPr lang="pl-PL" dirty="0" err="1"/>
              <a:t>reproducentom</a:t>
            </a:r>
            <a:r>
              <a:rPr lang="pl-PL" dirty="0"/>
              <a:t>”) prawo selekcji dzieci z wykorzystaniem wszelkich dostępnych informacji o ich kondycji.</a:t>
            </a:r>
          </a:p>
        </p:txBody>
      </p:sp>
    </p:spTree>
    <p:extLst>
      <p:ext uri="{BB962C8B-B14F-4D97-AF65-F5344CB8AC3E}">
        <p14:creationId xmlns:p14="http://schemas.microsoft.com/office/powerpoint/2010/main" val="3577206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CD6F4A-FABC-4562-902B-6738F9F2F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Przypadek Adama </a:t>
            </a:r>
            <a:r>
              <a:rPr lang="pl-PL" dirty="0" err="1"/>
              <a:t>nasha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326852-9915-4F56-9489-CE4871C027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/>
              <a:t>Innym przykładem jest selekcja embrionów za pomocą diagnostyki </a:t>
            </a:r>
            <a:r>
              <a:rPr lang="pl-PL" dirty="0" err="1"/>
              <a:t>preimplantacyjnej</a:t>
            </a:r>
            <a:r>
              <a:rPr lang="pl-PL" dirty="0"/>
              <a:t> z innych względów, niż zdrowie dziecka. Szeroką dyskusję wywołała historia poczęcia i urodzenia w USA w roku 2000 Adama </a:t>
            </a:r>
            <a:r>
              <a:rPr lang="pl-PL" dirty="0" err="1"/>
              <a:t>Nasha</a:t>
            </a:r>
            <a:r>
              <a:rPr lang="pl-PL" dirty="0"/>
              <a:t>, który został wyselekcjonowany jako żywy bank tkanki dla swojej sześć lat starszej siostry </a:t>
            </a:r>
            <a:r>
              <a:rPr lang="pl-PL" dirty="0" err="1"/>
              <a:t>Molly</a:t>
            </a:r>
            <a:r>
              <a:rPr lang="pl-PL" dirty="0"/>
              <a:t>, cierpiącej na rzadką odmianę anemii o podłożu genetycznym. W wyniku diagnostyki </a:t>
            </a:r>
            <a:r>
              <a:rPr lang="pl-PL" dirty="0" err="1"/>
              <a:t>preimplantacyjnej</a:t>
            </a:r>
            <a:r>
              <a:rPr lang="pl-PL" dirty="0"/>
              <a:t> pięć embrionów spośród piętnastu innych zostało implantowanych, z których jeden, Adam, rozwinął się i przyszedł na świat. Po urodzeniu z jego krwi pępowinowej wyhodowano materiał do transplantacji dla </a:t>
            </a:r>
            <a:r>
              <a:rPr lang="pl-PL" dirty="0" err="1"/>
              <a:t>Molly</a:t>
            </a:r>
            <a:r>
              <a:rPr lang="pl-PL" dirty="0"/>
              <a:t>. Jedyną racją, dla której Adam uzyskał prawo do życia, w odróżnieniu od czternastu innych embrionów, była jego przydatność jako banku tkanki</a:t>
            </a:r>
          </a:p>
        </p:txBody>
      </p:sp>
    </p:spTree>
    <p:extLst>
      <p:ext uri="{BB962C8B-B14F-4D97-AF65-F5344CB8AC3E}">
        <p14:creationId xmlns:p14="http://schemas.microsoft.com/office/powerpoint/2010/main" val="4259946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25E4C2-3D83-4493-AFA7-695F1FB4F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Uprzedmiotowienie dziecka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F372E1C-6FCB-412E-965B-3806DE072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Ekstremalnym, choć autentycznym przypadkiem uprzedmiotowienia dziecka dla własnych celów, jest decyzja o dokonaniu aborcji dziecka, poczętego z wielkimi komplikacjami poprzez zapłodnienie </a:t>
            </a:r>
            <a:r>
              <a:rPr lang="pl-PL" i="1" dirty="0"/>
              <a:t>in vitro</a:t>
            </a:r>
            <a:r>
              <a:rPr lang="pl-PL" dirty="0"/>
              <a:t>, ponieważ jego matka w trzecim miesiącu ciąży doszła do wniosku, że macierzyństwo jest jednak ponad jej siły</a:t>
            </a:r>
          </a:p>
        </p:txBody>
      </p:sp>
    </p:spTree>
    <p:extLst>
      <p:ext uri="{BB962C8B-B14F-4D97-AF65-F5344CB8AC3E}">
        <p14:creationId xmlns:p14="http://schemas.microsoft.com/office/powerpoint/2010/main" val="2973516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AE4990-CBBC-4027-8E95-E758133F1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260" y="5092995"/>
            <a:ext cx="8176438" cy="1520456"/>
          </a:xfrm>
        </p:spPr>
        <p:txBody>
          <a:bodyPr>
            <a:normAutofit/>
          </a:bodyPr>
          <a:lstStyle/>
          <a:p>
            <a:br>
              <a:rPr lang="pl-PL" dirty="0"/>
            </a:br>
            <a:r>
              <a:rPr lang="pl-PL" dirty="0"/>
              <a:t>głos kościoła cz. 1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F9FDB2C-2866-4F59-A98D-F37F9ADA00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74428"/>
            <a:ext cx="8672439" cy="4816549"/>
          </a:xfrm>
        </p:spPr>
        <p:txBody>
          <a:bodyPr>
            <a:normAutofit fontScale="85000" lnSpcReduction="20000"/>
          </a:bodyPr>
          <a:lstStyle/>
          <a:p>
            <a:r>
              <a:rPr lang="pl-PL" sz="2200" dirty="0"/>
              <a:t>Kongregacja Nauki Wiary, Instrukcja o szacunku dla rodzącego się życia ludzkiego i o godności jego przekazywania „</a:t>
            </a:r>
            <a:r>
              <a:rPr lang="pl-PL" sz="2200" dirty="0" err="1"/>
              <a:t>Donum</a:t>
            </a:r>
            <a:r>
              <a:rPr lang="pl-PL" sz="2200" dirty="0"/>
              <a:t> vitae” (1987), nr II, 2. 5:</a:t>
            </a:r>
          </a:p>
          <a:p>
            <a:r>
              <a:rPr lang="pl-PL" sz="2200" dirty="0"/>
              <a:t>„Sztuczne zapłodnienie heterologiczne sprzeciwia się jedności małżeńskiej, godności małżonków, właściwemu powołaniu rodziców oraz prawu dziecka do poczęcia i urodzenia się w małżeństwie i z małżeństwa. [...] FIVET homologiczny dokonuje się poza ciałem małżonków za pośrednictwem działania osób trzecich, których kompetencje i działania sprawia powodzenie zabiegu. </a:t>
            </a:r>
            <a:r>
              <a:rPr lang="pl-PL" sz="2200" b="1" u="sng" dirty="0"/>
              <a:t>FIVET powierza więc życie i tożsamość embrionów w ręce władzy lekarzy i biologów oraz ustala panowanie nad pochodzeniem i przeznaczeniem osoby ludzkiej. </a:t>
            </a:r>
            <a:r>
              <a:rPr lang="pl-PL" sz="2200" dirty="0"/>
              <a:t>Tego rodzaju relacja panowania sama w sobie sprzeciwia się godności i równości, które powinny być wspólne rodzicom i dzieciom. Poczęcie w probówce jest wynikiem czynności technicznej, która kieruje zapłodnieniem; nie jest ono ani faktycznie uzyskane, ani pozytywnie chciane jako wyraz i owoc właściwego aktu małżeńskiego. [...] Kościół jest przeciwny, z moralnego punktu widzenia, sztucznemu zapłodnieniu homologicznemu w probówce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78991274"/>
      </p:ext>
    </p:extLst>
  </p:cSld>
  <p:clrMapOvr>
    <a:masterClrMapping/>
  </p:clrMapOvr>
</p:sld>
</file>

<file path=ppt/theme/theme1.xml><?xml version="1.0" encoding="utf-8"?>
<a:theme xmlns:a="http://schemas.openxmlformats.org/drawingml/2006/main" name="Wycinek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39</TotalTime>
  <Words>1067</Words>
  <Application>Microsoft Office PowerPoint</Application>
  <PresentationFormat>Panoramiczny</PresentationFormat>
  <Paragraphs>36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Wycinek</vt:lpstr>
      <vt:lpstr>Zapłodnienie in vitro  w nauczaniu kościoła katolickiego</vt:lpstr>
      <vt:lpstr>Początki i skala zjawiska</vt:lpstr>
      <vt:lpstr>Prezentacja programu PowerPoint</vt:lpstr>
      <vt:lpstr>Problem nadliczbowych embrionów</vt:lpstr>
      <vt:lpstr>Czy wolno nam rzeczywiście robić to, co, technicznie rzecz biorąc, zrobić możemy? </vt:lpstr>
      <vt:lpstr>Problematyczna diagnostyka preimplantacyjna</vt:lpstr>
      <vt:lpstr>Przypadek Adama nasha</vt:lpstr>
      <vt:lpstr>Uprzedmiotowienie dziecka</vt:lpstr>
      <vt:lpstr> głos kościoła cz. 1</vt:lpstr>
      <vt:lpstr>Głos kościoła cz. 2</vt:lpstr>
      <vt:lpstr>Głos kościoła cz. 3 problem zamrożonych embrionów</vt:lpstr>
      <vt:lpstr>Głos kościoła cz. 4 pragnienie i prawo do dziecka</vt:lpstr>
      <vt:lpstr>Głos kościoła cz. 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Zapłodnienie in vitro  w nauczaniu kościoła katolickiego</dc:title>
  <dc:creator>Jacek</dc:creator>
  <cp:lastModifiedBy>Jacek</cp:lastModifiedBy>
  <cp:revision>5</cp:revision>
  <dcterms:created xsi:type="dcterms:W3CDTF">2018-02-23T15:19:12Z</dcterms:created>
  <dcterms:modified xsi:type="dcterms:W3CDTF">2018-02-23T15:58:49Z</dcterms:modified>
</cp:coreProperties>
</file>