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5E10D5D-9B76-4F07-BBBC-84B580C6ED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Eutanazja w </a:t>
            </a:r>
            <a:r>
              <a:rPr lang="pl-PL" smtClean="0"/>
              <a:t>naUczaniu</a:t>
            </a:r>
            <a:r>
              <a:rPr lang="pl-PL" dirty="0" smtClean="0"/>
              <a:t> </a:t>
            </a:r>
            <a:r>
              <a:rPr lang="pl-PL" dirty="0"/>
              <a:t>kościoła katolickiego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6FB73D6-7E00-49ED-B277-5924713257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7808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B9F881B-6D1B-4418-85E6-8A95A4BB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eutanazja?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BA88130-7A41-4945-852F-9437268F6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Jan Paweł II, </a:t>
            </a:r>
            <a:r>
              <a:rPr lang="pl-PL" sz="2800" dirty="0" err="1"/>
              <a:t>Evangelium</a:t>
            </a:r>
            <a:r>
              <a:rPr lang="pl-PL" sz="2800" dirty="0"/>
              <a:t> vitae: "Przez eutanazję w ścisłym i właściwym sensie należy rozumieć czyn lub zaniedbanie, które ze swej natury lub w intencji działającego powoduje śmierć w celu usunięcia wszelkiego cierpienia" [EV 65].</a:t>
            </a:r>
          </a:p>
        </p:txBody>
      </p:sp>
    </p:spTree>
    <p:extLst>
      <p:ext uri="{BB962C8B-B14F-4D97-AF65-F5344CB8AC3E}">
        <p14:creationId xmlns:p14="http://schemas.microsoft.com/office/powerpoint/2010/main" xmlns="" val="243937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E01D6E5-B303-45F0-A953-B939E5E74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Istotne rozróżnienie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059FA77-E09B-4748-B5F2-6E37C9350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pl-PL" dirty="0"/>
              <a:t>Dla pełniejszej oceny eutanazji konieczne jest podstawowe rozróżnienie dwu jej zasadniczych typów (co wiąże się z okreś­leniem podanym przez Jana Pawła II, że może chodzić o czyn lub zaniedbanie - zaniechanie jakiegoś działania):</a:t>
            </a:r>
          </a:p>
          <a:p>
            <a:pPr hangingPunct="0"/>
            <a:r>
              <a:rPr lang="pl-PL" dirty="0"/>
              <a:t>	- </a:t>
            </a:r>
            <a:r>
              <a:rPr lang="pl-PL" u="sng" dirty="0"/>
              <a:t>eutanazja pozytywna</a:t>
            </a:r>
            <a:r>
              <a:rPr lang="pl-PL" dirty="0"/>
              <a:t> - to podjęcie takich działań, których bezpośrednim celem jest przyspieszenie śmierci; chodzi tu o aktywne spowodowanie śmierci osoby cierpiącej;</a:t>
            </a:r>
          </a:p>
          <a:p>
            <a:pPr hangingPunct="0"/>
            <a:r>
              <a:rPr lang="pl-PL" dirty="0"/>
              <a:t>	- </a:t>
            </a:r>
            <a:r>
              <a:rPr lang="pl-PL" u="sng" dirty="0"/>
              <a:t>eutanazja negatywna </a:t>
            </a:r>
            <a:r>
              <a:rPr lang="pl-PL" dirty="0"/>
              <a:t>- zaniechanie z góry zastosowania okre­ślonych metod leczniczych lub przerwanie wcześniej zasto­sowa­nych metod, które mogłyby przedłużyć życie, w celu ulżenia w cierpie­niach i w obliczu utraty wszelkiej nadziei na przy­wrócenie zdrowia.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0078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CC24829-A23E-48E2-B2FD-86F699741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RóŻnica</a:t>
            </a:r>
            <a:r>
              <a:rPr lang="pl-PL" dirty="0"/>
              <a:t> między eutanazją  negatywną  a rezygnacją z uporczywej terapii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E6B0055-E9EA-4231-8D6B-096EE532C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Istnieje bowiem tutaj </a:t>
            </a:r>
            <a:r>
              <a:rPr lang="pl-PL" u="sng" dirty="0"/>
              <a:t>istotna różnica</a:t>
            </a:r>
            <a:r>
              <a:rPr lang="pl-PL" dirty="0"/>
              <a:t>, przede wszystkim odnośnie do </a:t>
            </a:r>
            <a:r>
              <a:rPr lang="pl-PL" u="sng" dirty="0"/>
              <a:t>intencji działania</a:t>
            </a:r>
            <a:r>
              <a:rPr lang="pl-PL" dirty="0"/>
              <a:t>. </a:t>
            </a:r>
          </a:p>
          <a:p>
            <a:r>
              <a:rPr lang="pl-PL" dirty="0"/>
              <a:t>ważna jest odpowiedź na pytanie, czy rezygnu­je się z nadzwyczaj­nych środków wyłącznie dlatego, że wydają się one niepożądane (bo przysporzą jeszcze cierpienia, a nie przywrócą zdrowia), czy też przerywa się leczenie (lub go się w ogóle nie podejmuje) zarówno nadzwyczajnymi jak i zwyczajny­mi środkami, bo nie chce się przedłużać życia napiętnowanego nadzwyczajną chorobą i cierpie­niem i chce się w tym cierpieniu ulżyć.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5218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9D7746-176D-4B47-829C-7CF6480B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 fałszywej miłości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94C2E62-121A-43A7-850D-27D13A561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i="1" dirty="0"/>
              <a:t>„Prawdziwe 'współczucie' bowiem skłania do solidar­ności z cudzym bólem, a nie do zabicia osoby</a:t>
            </a:r>
            <a:r>
              <a:rPr lang="pl-PL" b="1" i="1" dirty="0"/>
              <a:t>, której cierpienia nie potrafi się znie­ść"</a:t>
            </a:r>
            <a:r>
              <a:rPr lang="pl-PL" b="1" dirty="0"/>
              <a:t> </a:t>
            </a:r>
            <a:r>
              <a:rPr lang="pl-PL" dirty="0"/>
              <a:t>[EV 66]</a:t>
            </a:r>
          </a:p>
        </p:txBody>
      </p:sp>
    </p:spTree>
    <p:extLst>
      <p:ext uri="{BB962C8B-B14F-4D97-AF65-F5344CB8AC3E}">
        <p14:creationId xmlns:p14="http://schemas.microsoft.com/office/powerpoint/2010/main" xmlns="" val="159296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9D06E4D-5962-4FFB-9E52-C7154B302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Wartość życia a eutanazja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4E98DD-B8E2-4BDF-BF11-75A3D032E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483" y="2015732"/>
            <a:ext cx="9839371" cy="4037749"/>
          </a:xfrm>
        </p:spPr>
        <p:txBody>
          <a:bodyPr>
            <a:normAutofit lnSpcReduction="10000"/>
          </a:bodyPr>
          <a:lstStyle/>
          <a:p>
            <a:pPr hangingPunct="0"/>
            <a:r>
              <a:rPr lang="pl-PL" dirty="0"/>
              <a:t> </a:t>
            </a:r>
          </a:p>
          <a:p>
            <a:pPr hangingPunct="0"/>
            <a:r>
              <a:rPr lang="pl-PL" dirty="0"/>
              <a:t>	 W punkcie wyjścia najważniejsze jest </a:t>
            </a:r>
            <a:r>
              <a:rPr lang="pl-PL" u="sng" dirty="0"/>
              <a:t>uznanie życia za wartość, która jest darem Boga i uznanie, że On jest Panem życia</a:t>
            </a:r>
            <a:r>
              <a:rPr lang="pl-PL" dirty="0"/>
              <a:t>. Jeśli tak, to zadanie człowiekowi śmierci nawet w sposób bezbo­lesny i z litości nie przestaje być odebra­niem człowiekowi daru życia, a tym samym przypisywanie sobie prawa do decydowania o tym, co nie zależy od człowieka. Dlatego też należy uznać, że </a:t>
            </a:r>
            <a:r>
              <a:rPr lang="pl-PL" u="sng" dirty="0"/>
              <a:t>eutanazja jest uzurpacją władzy decydowania o tym, kto ma żyć, a kto powinien umrzeć:</a:t>
            </a:r>
            <a:r>
              <a:rPr lang="pl-PL" dirty="0"/>
              <a:t> Tylko Bóg ma tę władzę i </a:t>
            </a:r>
            <a:r>
              <a:rPr lang="pl-PL" i="1" dirty="0"/>
              <a:t>"kiedy człowiek zaślepiony przez głupotę i egoizm, uzurpuje sobie tę władzę, nieuchronnie czyni z niej narzędzie niespra­wied­liwości i śmierci"</a:t>
            </a:r>
            <a:r>
              <a:rPr lang="pl-PL" dirty="0"/>
              <a:t> [EV 66].</a:t>
            </a:r>
          </a:p>
          <a:p>
            <a:pPr hangingPunct="0"/>
            <a:r>
              <a:rPr lang="pl-PL" dirty="0"/>
              <a:t>Wartość Jezusa w konaniu</a:t>
            </a:r>
          </a:p>
          <a:p>
            <a:pPr hangingPunct="0"/>
            <a:endParaRPr lang="pl-PL" dirty="0"/>
          </a:p>
          <a:p>
            <a:pPr hangingPunct="0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0320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1546DDE-516A-4373-B51E-CBCC9B0F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Prośba chorego o skrócenie cierpień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13FEDF9-377C-45A3-BD9E-A76E18243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pl-PL" i="1" dirty="0"/>
              <a:t>"Prośba, jaka wypływa z serca człowieka w chwili osta­tecznego zmagania z cierpieniem i śmiercią, zwłaszcza wówczas, gdy doznaje on pokusy pogrążenia się w rozpaczy i jakby unices­twienia się w niej, to przede wszystkim prośba o obecność, o solidarność i o wsparcie w godzinie próby. Jest to prośba o pomoc w zachowaniu nadziei, gdy wszystkie ludzkie nadzieje zawodzą"</a:t>
            </a:r>
            <a:r>
              <a:rPr lang="pl-PL" dirty="0"/>
              <a:t> [EV 67].</a:t>
            </a:r>
          </a:p>
          <a:p>
            <a:pPr hangingPunct="0"/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5789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81329B-E4E5-43A5-82AC-102A21200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Medycyna paliatywna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5C6891C-2052-46FA-9182-AD3052EA6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Jan Paweł II w encyklice </a:t>
            </a:r>
            <a:r>
              <a:rPr lang="pl-PL" b="1" dirty="0" err="1"/>
              <a:t>Evange­lium</a:t>
            </a:r>
            <a:r>
              <a:rPr lang="pl-PL" b="1" dirty="0"/>
              <a:t> vitae</a:t>
            </a:r>
            <a:r>
              <a:rPr lang="pl-PL" dirty="0"/>
              <a:t> podkreślając najpierw, że w terapii paliatywnej chodzi o </a:t>
            </a:r>
            <a:r>
              <a:rPr lang="pl-PL" u="sng" dirty="0"/>
              <a:t>złagodzenie cierpienia</a:t>
            </a:r>
            <a:r>
              <a:rPr lang="pl-PL" dirty="0"/>
              <a:t> w końcowym stadium choroby i o zapewnienie pacjentowi potrzebnego mu </a:t>
            </a:r>
            <a:r>
              <a:rPr lang="pl-PL" u="sng" dirty="0"/>
              <a:t>ludzkiego wsparcia</a:t>
            </a:r>
            <a:r>
              <a:rPr lang="pl-PL" dirty="0"/>
              <a:t>. Rodzi to jedno­cześnie problem natury moralnej, a więc problem </a:t>
            </a:r>
            <a:r>
              <a:rPr lang="pl-PL" u="sng" dirty="0"/>
              <a:t>godziwości stosowania</a:t>
            </a:r>
            <a:r>
              <a:rPr lang="pl-PL" dirty="0"/>
              <a:t> różnego rodzaju </a:t>
            </a:r>
            <a:r>
              <a:rPr lang="pl-PL" u="sng" dirty="0"/>
              <a:t>środków przeciwbólowych i uspokajają­cych</a:t>
            </a:r>
            <a:r>
              <a:rPr lang="pl-PL" dirty="0"/>
              <a:t> w celu ulżenia cierpieniu chorego, gdy wiąże się to z ryzykiem skrócenia mu życia [por. EV 65].</a:t>
            </a:r>
          </a:p>
        </p:txBody>
      </p:sp>
    </p:spTree>
    <p:extLst>
      <p:ext uri="{BB962C8B-B14F-4D97-AF65-F5344CB8AC3E}">
        <p14:creationId xmlns:p14="http://schemas.microsoft.com/office/powerpoint/2010/main" xmlns="" val="336113306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266</TotalTime>
  <Words>365</Words>
  <Application>Microsoft Office PowerPoint</Application>
  <PresentationFormat>Niestandardowy</PresentationFormat>
  <Paragraphs>22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Galeria</vt:lpstr>
      <vt:lpstr>Eutanazja w naUczaniu kościoła katolickiego</vt:lpstr>
      <vt:lpstr>Czym jest eutanazja?</vt:lpstr>
      <vt:lpstr>Istotne rozróżnienie</vt:lpstr>
      <vt:lpstr>RóŻnica między eutanazją  negatywną  a rezygnacją z uporczywej terapii</vt:lpstr>
      <vt:lpstr>Problem fałszywej miłości</vt:lpstr>
      <vt:lpstr>Wartość życia a eutanazja</vt:lpstr>
      <vt:lpstr>Prośba chorego o skrócenie cierpień</vt:lpstr>
      <vt:lpstr>Medycyna paliatywna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Eutanazja w naczuczaniu kościoła katolickiego</dc:title>
  <dc:creator>Jacek</dc:creator>
  <cp:lastModifiedBy>zytka</cp:lastModifiedBy>
  <cp:revision>4</cp:revision>
  <dcterms:created xsi:type="dcterms:W3CDTF">2018-02-23T16:15:03Z</dcterms:created>
  <dcterms:modified xsi:type="dcterms:W3CDTF">2018-03-01T16:53:12Z</dcterms:modified>
</cp:coreProperties>
</file>