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pl-PL"/>
              <a:t>Kliknij, aby edytować styl</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pl-PL"/>
              <a:t>Kliknij, aby edytować styl</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pl-PL"/>
              <a:t>Kliknij, aby edytować styl</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pl-PL"/>
              <a:t>Kliknij, aby edytować styl</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pl-PL"/>
              <a:t>Kliknij, aby edytować styl</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2/23/2018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pl-PL"/>
              <a:t>Kliknij, aby edytować styl</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2/23/2018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pl-PL"/>
              <a:t>Kliknij, aby edytować styl</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pl-PL"/>
              <a:t>Kliknij, aby edytować styl</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pl-PL"/>
              <a:t>Kliknij, aby edytować styl</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pl-PL"/>
              <a:t>Kliknij, aby edytować styl</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48A87A34-81AB-432B-8DAE-1953F412C126}" type="datetimeFigureOut">
              <a:rPr lang="en-US" dirty="0"/>
              <a:t>2/23/2018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pl-PL"/>
              <a:t>Kliknij, aby edytować styl</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pl-PL"/>
              <a:t>Kliknij, aby edytować styl</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2" name="Content Placeholder 3"/>
          <p:cNvSpPr>
            <a:spLocks noGrp="1"/>
          </p:cNvSpPr>
          <p:nvPr>
            <p:ph sz="quarter" idx="13"/>
          </p:nvPr>
        </p:nvSpPr>
        <p:spPr>
          <a:xfrm>
            <a:off x="913774" y="3051012"/>
            <a:ext cx="5106027" cy="2740187"/>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3" name="Content Placeholder 5"/>
          <p:cNvSpPr>
            <a:spLocks noGrp="1"/>
          </p:cNvSpPr>
          <p:nvPr>
            <p:ph sz="quarter" idx="14"/>
          </p:nvPr>
        </p:nvSpPr>
        <p:spPr>
          <a:xfrm>
            <a:off x="6172200" y="3051012"/>
            <a:ext cx="5105401" cy="2740187"/>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2/23/2018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pl-PL"/>
              <a:t>Kliknij, aby edytować styl</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2/23/2018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2/23/2018</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31D162-2952-410B-A69A-561A6A14687C}"/>
              </a:ext>
            </a:extLst>
          </p:cNvPr>
          <p:cNvSpPr>
            <a:spLocks noGrp="1"/>
          </p:cNvSpPr>
          <p:nvPr>
            <p:ph type="ctrTitle"/>
          </p:nvPr>
        </p:nvSpPr>
        <p:spPr/>
        <p:txBody>
          <a:bodyPr/>
          <a:lstStyle/>
          <a:p>
            <a:r>
              <a:rPr lang="pl-PL" dirty="0"/>
              <a:t>Antykoncepcja w nauczaniu Kościoła Katolickiego</a:t>
            </a:r>
          </a:p>
        </p:txBody>
      </p:sp>
      <p:sp>
        <p:nvSpPr>
          <p:cNvPr id="3" name="Podtytuł 2">
            <a:extLst>
              <a:ext uri="{FF2B5EF4-FFF2-40B4-BE49-F238E27FC236}">
                <a16:creationId xmlns:a16="http://schemas.microsoft.com/office/drawing/2014/main" id="{721B8591-CBC6-4825-AE94-9403002F4708}"/>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4126728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10A028C-D1EB-475F-A126-51831380648A}"/>
              </a:ext>
            </a:extLst>
          </p:cNvPr>
          <p:cNvSpPr>
            <a:spLocks noGrp="1"/>
          </p:cNvSpPr>
          <p:nvPr>
            <p:ph type="title"/>
          </p:nvPr>
        </p:nvSpPr>
        <p:spPr/>
        <p:txBody>
          <a:bodyPr/>
          <a:lstStyle/>
          <a:p>
            <a:r>
              <a:rPr lang="pl-PL" dirty="0"/>
              <a:t>Chrześcijanie i żydzi a świat starożytny</a:t>
            </a:r>
          </a:p>
        </p:txBody>
      </p:sp>
      <p:sp>
        <p:nvSpPr>
          <p:cNvPr id="3" name="Symbol zastępczy zawartości 2">
            <a:extLst>
              <a:ext uri="{FF2B5EF4-FFF2-40B4-BE49-F238E27FC236}">
                <a16:creationId xmlns:a16="http://schemas.microsoft.com/office/drawing/2014/main" id="{FEE7F229-88EC-444C-B90B-DDCB8A6CD2C3}"/>
              </a:ext>
            </a:extLst>
          </p:cNvPr>
          <p:cNvSpPr>
            <a:spLocks noGrp="1"/>
          </p:cNvSpPr>
          <p:nvPr>
            <p:ph sz="quarter" idx="13"/>
          </p:nvPr>
        </p:nvSpPr>
        <p:spPr/>
        <p:txBody>
          <a:bodyPr/>
          <a:lstStyle/>
          <a:p>
            <a:endParaRPr lang="pl-PL" dirty="0"/>
          </a:p>
          <a:p>
            <a:r>
              <a:rPr lang="pl-PL" dirty="0"/>
              <a:t>W świecie starożytnym istniało przekonanie, że przykazując życie wchodzi się niejako w kontakt ze sferą boską (Patrz boginie płodności -  kananejska Asztarte i grecka afrodyta)</a:t>
            </a:r>
          </a:p>
          <a:p>
            <a:r>
              <a:rPr lang="pl-PL" dirty="0"/>
              <a:t>Prawie każda kultura postrzegała potomstwo jako wyraz życzliwości bóstwa</a:t>
            </a:r>
          </a:p>
        </p:txBody>
      </p:sp>
    </p:spTree>
    <p:extLst>
      <p:ext uri="{BB962C8B-B14F-4D97-AF65-F5344CB8AC3E}">
        <p14:creationId xmlns:p14="http://schemas.microsoft.com/office/powerpoint/2010/main" val="1056328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2FBE63-332D-4DA1-A32C-36F403700178}"/>
              </a:ext>
            </a:extLst>
          </p:cNvPr>
          <p:cNvSpPr>
            <a:spLocks noGrp="1"/>
          </p:cNvSpPr>
          <p:nvPr>
            <p:ph type="title"/>
          </p:nvPr>
        </p:nvSpPr>
        <p:spPr/>
        <p:txBody>
          <a:bodyPr/>
          <a:lstStyle/>
          <a:p>
            <a:r>
              <a:rPr lang="pl-PL" dirty="0"/>
              <a:t>Stary i nowy testament</a:t>
            </a:r>
          </a:p>
        </p:txBody>
      </p:sp>
      <p:sp>
        <p:nvSpPr>
          <p:cNvPr id="3" name="Symbol zastępczy zawartości 2">
            <a:extLst>
              <a:ext uri="{FF2B5EF4-FFF2-40B4-BE49-F238E27FC236}">
                <a16:creationId xmlns:a16="http://schemas.microsoft.com/office/drawing/2014/main" id="{EB1E49C3-52E5-4B46-A2CB-57E02CE58CFE}"/>
              </a:ext>
            </a:extLst>
          </p:cNvPr>
          <p:cNvSpPr>
            <a:spLocks noGrp="1"/>
          </p:cNvSpPr>
          <p:nvPr>
            <p:ph sz="quarter" idx="13"/>
          </p:nvPr>
        </p:nvSpPr>
        <p:spPr/>
        <p:txBody>
          <a:bodyPr/>
          <a:lstStyle/>
          <a:p>
            <a:r>
              <a:rPr lang="pl-PL" dirty="0"/>
              <a:t>Najlepszym przykładem pozytywnej wizji ludzkiej płciowości w ST jest deuteronomiczne prawo zwalniające mężczyznę przez rok po zawarciu małżeństwa od służby wojskowej i innych obowiązków publicznych, „aby ucieszyć żonę, którą poślubił”  (</a:t>
            </a:r>
            <a:r>
              <a:rPr lang="pl-PL" dirty="0" err="1"/>
              <a:t>Pwt</a:t>
            </a:r>
            <a:r>
              <a:rPr lang="pl-PL" dirty="0"/>
              <a:t> 24,5). </a:t>
            </a:r>
          </a:p>
          <a:p>
            <a:r>
              <a:rPr lang="pl-PL" dirty="0"/>
              <a:t> Księga Pieśni nad Pieśniami jest klasycznym przykładem adaptacji utworu literackiego, wychwalającego piękno miłości erotycznej dla potrzeb idei przymierza Boga z jego ludem. Motyw ten należy też do ulubionych porównań w księgach prorockich (Jer 2, </a:t>
            </a:r>
            <a:r>
              <a:rPr lang="pl-PL" dirty="0" err="1"/>
              <a:t>Ez</a:t>
            </a:r>
            <a:r>
              <a:rPr lang="pl-PL" dirty="0"/>
              <a:t> 23, Iz 54, Oz 3)</a:t>
            </a:r>
          </a:p>
        </p:txBody>
      </p:sp>
    </p:spTree>
    <p:extLst>
      <p:ext uri="{BB962C8B-B14F-4D97-AF65-F5344CB8AC3E}">
        <p14:creationId xmlns:p14="http://schemas.microsoft.com/office/powerpoint/2010/main" val="491181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182DEA-35FD-4A43-9F38-5606011515F9}"/>
              </a:ext>
            </a:extLst>
          </p:cNvPr>
          <p:cNvSpPr>
            <a:spLocks noGrp="1"/>
          </p:cNvSpPr>
          <p:nvPr>
            <p:ph type="title"/>
          </p:nvPr>
        </p:nvSpPr>
        <p:spPr/>
        <p:txBody>
          <a:bodyPr/>
          <a:lstStyle/>
          <a:p>
            <a:r>
              <a:rPr lang="pl-PL" dirty="0"/>
              <a:t>Stary i nowy testament o prokreacji</a:t>
            </a:r>
          </a:p>
        </p:txBody>
      </p:sp>
      <p:sp>
        <p:nvSpPr>
          <p:cNvPr id="3" name="Symbol zastępczy zawartości 2">
            <a:extLst>
              <a:ext uri="{FF2B5EF4-FFF2-40B4-BE49-F238E27FC236}">
                <a16:creationId xmlns:a16="http://schemas.microsoft.com/office/drawing/2014/main" id="{14BDE7AD-D25E-4E0E-B7F1-B3A4101B5408}"/>
              </a:ext>
            </a:extLst>
          </p:cNvPr>
          <p:cNvSpPr>
            <a:spLocks noGrp="1"/>
          </p:cNvSpPr>
          <p:nvPr>
            <p:ph sz="quarter" idx="13"/>
          </p:nvPr>
        </p:nvSpPr>
        <p:spPr/>
        <p:txBody>
          <a:bodyPr/>
          <a:lstStyle/>
          <a:p>
            <a:r>
              <a:rPr lang="pl-PL" dirty="0"/>
              <a:t>„Oto synowie są darem </a:t>
            </a:r>
            <a:r>
              <a:rPr lang="pl-PL" dirty="0" err="1"/>
              <a:t>Jahwe</a:t>
            </a:r>
            <a:r>
              <a:rPr lang="pl-PL" dirty="0"/>
              <a:t>, a owoc łona nagrodą. Jak strzały w ręku wojownika, tak synowie za młodu zrodzeni. Błogosławiony mąż, który napełnił nimi swój kołczan. Nie zawstydzi się, gdy będzie rozprawiał z nieprzyjaciółmi w bramie” (</a:t>
            </a:r>
            <a:r>
              <a:rPr lang="pl-PL" dirty="0" err="1"/>
              <a:t>Ps</a:t>
            </a:r>
            <a:r>
              <a:rPr lang="pl-PL" dirty="0"/>
              <a:t> 127,3-5)</a:t>
            </a:r>
          </a:p>
          <a:p>
            <a:r>
              <a:rPr lang="pl-PL" dirty="0"/>
              <a:t>Opis stworzenia – błogosławieństwo płodności – udział w boskim dziele stwórczym</a:t>
            </a:r>
          </a:p>
        </p:txBody>
      </p:sp>
    </p:spTree>
    <p:extLst>
      <p:ext uri="{BB962C8B-B14F-4D97-AF65-F5344CB8AC3E}">
        <p14:creationId xmlns:p14="http://schemas.microsoft.com/office/powerpoint/2010/main" val="3166427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4B3C2A9-28D7-4981-AC45-2F92DE782CE8}"/>
              </a:ext>
            </a:extLst>
          </p:cNvPr>
          <p:cNvSpPr>
            <a:spLocks noGrp="1"/>
          </p:cNvSpPr>
          <p:nvPr>
            <p:ph type="title"/>
          </p:nvPr>
        </p:nvSpPr>
        <p:spPr/>
        <p:txBody>
          <a:bodyPr/>
          <a:lstStyle/>
          <a:p>
            <a:r>
              <a:rPr lang="pl-PL" dirty="0"/>
              <a:t>Kościół starożytny</a:t>
            </a:r>
          </a:p>
        </p:txBody>
      </p:sp>
      <p:sp>
        <p:nvSpPr>
          <p:cNvPr id="3" name="Symbol zastępczy zawartości 2">
            <a:extLst>
              <a:ext uri="{FF2B5EF4-FFF2-40B4-BE49-F238E27FC236}">
                <a16:creationId xmlns:a16="http://schemas.microsoft.com/office/drawing/2014/main" id="{580CED9F-0901-41AD-AB70-68C1AE4D3F6A}"/>
              </a:ext>
            </a:extLst>
          </p:cNvPr>
          <p:cNvSpPr>
            <a:spLocks noGrp="1"/>
          </p:cNvSpPr>
          <p:nvPr>
            <p:ph sz="quarter" idx="13"/>
          </p:nvPr>
        </p:nvSpPr>
        <p:spPr/>
        <p:txBody>
          <a:bodyPr/>
          <a:lstStyle/>
          <a:p>
            <a:r>
              <a:rPr lang="pl-PL" dirty="0"/>
              <a:t>Ostateczny kształt starochrześcijańskiej teologii małżeństwa nadał jednak Augustyn (354-430), wskazując na trzy dobra i cele małżeństwa chrześcijańskiego: </a:t>
            </a:r>
            <a:r>
              <a:rPr lang="pl-PL" i="1" dirty="0"/>
              <a:t>fides</a:t>
            </a:r>
            <a:r>
              <a:rPr lang="pl-PL" dirty="0"/>
              <a:t> (wierność), </a:t>
            </a:r>
            <a:r>
              <a:rPr lang="pl-PL" i="1" dirty="0" err="1"/>
              <a:t>proles</a:t>
            </a:r>
            <a:r>
              <a:rPr lang="pl-PL" dirty="0"/>
              <a:t> (potomstwo) i </a:t>
            </a:r>
            <a:r>
              <a:rPr lang="pl-PL" i="1" dirty="0" err="1"/>
              <a:t>sacramentum</a:t>
            </a:r>
            <a:r>
              <a:rPr lang="pl-PL" dirty="0"/>
              <a:t> (misterium)</a:t>
            </a:r>
          </a:p>
        </p:txBody>
      </p:sp>
    </p:spTree>
    <p:extLst>
      <p:ext uri="{BB962C8B-B14F-4D97-AF65-F5344CB8AC3E}">
        <p14:creationId xmlns:p14="http://schemas.microsoft.com/office/powerpoint/2010/main" val="420383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CFE2D6-084B-43FA-872E-2C58EE5F3FE2}"/>
              </a:ext>
            </a:extLst>
          </p:cNvPr>
          <p:cNvSpPr>
            <a:spLocks noGrp="1"/>
          </p:cNvSpPr>
          <p:nvPr>
            <p:ph type="title"/>
          </p:nvPr>
        </p:nvSpPr>
        <p:spPr>
          <a:xfrm>
            <a:off x="913776" y="-233915"/>
            <a:ext cx="9857006" cy="1626780"/>
          </a:xfrm>
        </p:spPr>
        <p:txBody>
          <a:bodyPr/>
          <a:lstStyle/>
          <a:p>
            <a:r>
              <a:rPr lang="pl-PL" dirty="0"/>
              <a:t>WSPÓŁCZESNE NAUCZANIE KOŚCIOŁA CZ. 1</a:t>
            </a:r>
          </a:p>
        </p:txBody>
      </p:sp>
      <p:sp>
        <p:nvSpPr>
          <p:cNvPr id="3" name="Symbol zastępczy zawartości 2">
            <a:extLst>
              <a:ext uri="{FF2B5EF4-FFF2-40B4-BE49-F238E27FC236}">
                <a16:creationId xmlns:a16="http://schemas.microsoft.com/office/drawing/2014/main" id="{F5835F53-698F-4E51-B643-FDBD47D6FCF1}"/>
              </a:ext>
            </a:extLst>
          </p:cNvPr>
          <p:cNvSpPr>
            <a:spLocks noGrp="1"/>
          </p:cNvSpPr>
          <p:nvPr>
            <p:ph sz="quarter" idx="13"/>
          </p:nvPr>
        </p:nvSpPr>
        <p:spPr>
          <a:xfrm>
            <a:off x="913774" y="1669312"/>
            <a:ext cx="10590654" cy="5061097"/>
          </a:xfrm>
        </p:spPr>
        <p:txBody>
          <a:bodyPr>
            <a:normAutofit/>
          </a:bodyPr>
          <a:lstStyle/>
          <a:p>
            <a:r>
              <a:rPr lang="pl-PL" b="1" dirty="0"/>
              <a:t>Płciowość jest w rozumieniu Kościoła </a:t>
            </a:r>
            <a:r>
              <a:rPr lang="pl-PL" b="1" i="1" dirty="0"/>
              <a:t>tajemnicą sakralną</a:t>
            </a:r>
            <a:r>
              <a:rPr lang="pl-PL" b="1" dirty="0"/>
              <a:t> </a:t>
            </a:r>
            <a:r>
              <a:rPr lang="pl-PL" dirty="0"/>
              <a:t>	(Zob. Papieska Rada ds. Rodziny, Ludzka płciowość: prawda i znaczenie. Wskazania dla wychowania w rodzinie (08.12.1995 r.) 122.</a:t>
            </a:r>
          </a:p>
          <a:p>
            <a:r>
              <a:rPr lang="pl-PL" b="1" u="sng" dirty="0"/>
              <a:t>Jan Paweł II, List do rodzin „</a:t>
            </a:r>
            <a:r>
              <a:rPr lang="pl-PL" b="1" u="sng" dirty="0" err="1"/>
              <a:t>Gratisimam</a:t>
            </a:r>
            <a:r>
              <a:rPr lang="pl-PL" b="1" u="sng" dirty="0"/>
              <a:t> </a:t>
            </a:r>
            <a:r>
              <a:rPr lang="pl-PL" b="1" u="sng" dirty="0" err="1"/>
              <a:t>sane</a:t>
            </a:r>
            <a:r>
              <a:rPr lang="pl-PL" b="1" u="sng" dirty="0"/>
              <a:t>” (1994), nr 9:</a:t>
            </a:r>
            <a:endParaRPr lang="pl-PL" dirty="0"/>
          </a:p>
          <a:p>
            <a:r>
              <a:rPr lang="pl-PL" dirty="0"/>
              <a:t>„Gdy z małżeńskiej jedności dwojga rodzi się nowy człowiek, to przynosi on ze sobą na świat szczególny obraz i podobieństwo Boga samego: </a:t>
            </a:r>
            <a:r>
              <a:rPr lang="pl-PL" b="1" i="1" dirty="0"/>
              <a:t>w biologię rodzenia wpisana jest genealogia osoby</a:t>
            </a:r>
            <a:r>
              <a:rPr lang="pl-PL" b="1" dirty="0"/>
              <a:t>.</a:t>
            </a:r>
            <a:r>
              <a:rPr lang="pl-PL" dirty="0"/>
              <a:t> Jeśli mówimy, że małżonkowie jako rodzice są współpracownikami Boga Stwórcy w poczęciu i zrodzeniu nowego człowieka, to sformułowaniem tym wskazujemy nie tylko na prawa biologii, ale na to, że </a:t>
            </a:r>
            <a:r>
              <a:rPr lang="pl-PL" i="1" dirty="0"/>
              <a:t>w ludzkim rodzicielstwie Bóg sam jest obecny</a:t>
            </a:r>
            <a:r>
              <a:rPr lang="pl-PL" dirty="0"/>
              <a:t> – obecny w inny jeszcze sposób niż to ma miejsce w każdym innym rodzeniu w świecie widzialnym, ‘na ziemi’.” </a:t>
            </a:r>
          </a:p>
        </p:txBody>
      </p:sp>
    </p:spTree>
    <p:extLst>
      <p:ext uri="{BB962C8B-B14F-4D97-AF65-F5344CB8AC3E}">
        <p14:creationId xmlns:p14="http://schemas.microsoft.com/office/powerpoint/2010/main" val="428228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2A663E-DD68-4DFC-88F5-4A71D696AA1F}"/>
              </a:ext>
            </a:extLst>
          </p:cNvPr>
          <p:cNvSpPr>
            <a:spLocks noGrp="1"/>
          </p:cNvSpPr>
          <p:nvPr>
            <p:ph type="title"/>
          </p:nvPr>
        </p:nvSpPr>
        <p:spPr/>
        <p:txBody>
          <a:bodyPr/>
          <a:lstStyle/>
          <a:p>
            <a:r>
              <a:rPr lang="pl-PL" dirty="0"/>
              <a:t>WSPÓŁCZESNE NAUCZANIE KOŚCIOŁA CZ. 2</a:t>
            </a:r>
          </a:p>
        </p:txBody>
      </p:sp>
      <p:sp>
        <p:nvSpPr>
          <p:cNvPr id="3" name="Symbol zastępczy zawartości 2">
            <a:extLst>
              <a:ext uri="{FF2B5EF4-FFF2-40B4-BE49-F238E27FC236}">
                <a16:creationId xmlns:a16="http://schemas.microsoft.com/office/drawing/2014/main" id="{34EEAEA1-287C-4C81-9C3F-45F2CFBDF2CE}"/>
              </a:ext>
            </a:extLst>
          </p:cNvPr>
          <p:cNvSpPr>
            <a:spLocks noGrp="1"/>
          </p:cNvSpPr>
          <p:nvPr>
            <p:ph sz="quarter" idx="13"/>
          </p:nvPr>
        </p:nvSpPr>
        <p:spPr/>
        <p:txBody>
          <a:bodyPr>
            <a:normAutofit fontScale="92500" lnSpcReduction="20000"/>
          </a:bodyPr>
          <a:lstStyle/>
          <a:p>
            <a:r>
              <a:rPr lang="pl-PL" b="1" u="sng" dirty="0"/>
              <a:t>Stolica Apostolska, Karta Praw Rodziny (1983), Wstęp:</a:t>
            </a:r>
            <a:endParaRPr lang="pl-PL" dirty="0"/>
          </a:p>
          <a:p>
            <a:r>
              <a:rPr lang="pl-PL" dirty="0"/>
              <a:t>„ [...] a) prawa ludzkie, chociaż </a:t>
            </a:r>
            <a:r>
              <a:rPr lang="pl-PL" dirty="0" err="1"/>
              <a:t>ujete</a:t>
            </a:r>
            <a:r>
              <a:rPr lang="pl-PL" dirty="0"/>
              <a:t> jako prawa jednostki, posiadają podstawowy wymiar społeczny, wyrażający się w sposób zasadniczy i przyrodzony w rodzinie; </a:t>
            </a:r>
          </a:p>
          <a:p>
            <a:r>
              <a:rPr lang="pl-PL" dirty="0"/>
              <a:t>b) rodzina zbudowana jest na </a:t>
            </a:r>
            <a:r>
              <a:rPr lang="pl-PL" dirty="0" err="1"/>
              <a:t>malżeństwie</a:t>
            </a:r>
            <a:r>
              <a:rPr lang="pl-PL" dirty="0"/>
              <a:t>, </a:t>
            </a:r>
            <a:r>
              <a:rPr lang="pl-PL" dirty="0" err="1"/>
              <a:t>głebokim</a:t>
            </a:r>
            <a:r>
              <a:rPr lang="pl-PL" dirty="0"/>
              <a:t> i uzupełniającym się związku mężczyzny i kobiety, który opiera się na nierozerwalnej więzi małżeństwa zawartego dobrowolnie i publicznie, otwartego na przekazywanie życia;</a:t>
            </a:r>
          </a:p>
          <a:p>
            <a:r>
              <a:rPr lang="pl-PL" dirty="0"/>
              <a:t>c) </a:t>
            </a:r>
            <a:r>
              <a:rPr lang="pl-PL" b="1" dirty="0"/>
              <a:t>małżeństwo jest instytucją naturalną, wyłącznie jemu powierzona jest misja przekazywania życia</a:t>
            </a:r>
            <a:r>
              <a:rPr lang="pl-PL" dirty="0"/>
              <a:t>.”</a:t>
            </a:r>
          </a:p>
          <a:p>
            <a:r>
              <a:rPr lang="pl-PL" dirty="0"/>
              <a:t>	</a:t>
            </a:r>
          </a:p>
        </p:txBody>
      </p:sp>
    </p:spTree>
    <p:extLst>
      <p:ext uri="{BB962C8B-B14F-4D97-AF65-F5344CB8AC3E}">
        <p14:creationId xmlns:p14="http://schemas.microsoft.com/office/powerpoint/2010/main" val="3826295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C88D8C-2D79-469D-A68E-735C92487C3D}"/>
              </a:ext>
            </a:extLst>
          </p:cNvPr>
          <p:cNvSpPr>
            <a:spLocks noGrp="1"/>
          </p:cNvSpPr>
          <p:nvPr>
            <p:ph type="title"/>
          </p:nvPr>
        </p:nvSpPr>
        <p:spPr>
          <a:xfrm>
            <a:off x="1265274" y="618518"/>
            <a:ext cx="10012952" cy="448284"/>
          </a:xfrm>
        </p:spPr>
        <p:txBody>
          <a:bodyPr>
            <a:normAutofit fontScale="90000"/>
          </a:bodyPr>
          <a:lstStyle/>
          <a:p>
            <a:r>
              <a:rPr lang="pl-PL" dirty="0"/>
              <a:t>WSPÓŁCZESNE NAUCZANIE KOŚCIOŁA CZ. 3</a:t>
            </a:r>
          </a:p>
        </p:txBody>
      </p:sp>
      <p:sp>
        <p:nvSpPr>
          <p:cNvPr id="3" name="Symbol zastępczy zawartości 2">
            <a:extLst>
              <a:ext uri="{FF2B5EF4-FFF2-40B4-BE49-F238E27FC236}">
                <a16:creationId xmlns:a16="http://schemas.microsoft.com/office/drawing/2014/main" id="{2A67FB31-6C5B-40B1-9E80-1470D95FA668}"/>
              </a:ext>
            </a:extLst>
          </p:cNvPr>
          <p:cNvSpPr>
            <a:spLocks noGrp="1"/>
          </p:cNvSpPr>
          <p:nvPr>
            <p:ph sz="quarter" idx="13"/>
          </p:nvPr>
        </p:nvSpPr>
        <p:spPr>
          <a:xfrm>
            <a:off x="712381" y="1066802"/>
            <a:ext cx="10565219" cy="5450956"/>
          </a:xfrm>
        </p:spPr>
        <p:txBody>
          <a:bodyPr>
            <a:normAutofit lnSpcReduction="10000"/>
          </a:bodyPr>
          <a:lstStyle/>
          <a:p>
            <a:r>
              <a:rPr lang="pl-PL" b="1" u="sng" dirty="0"/>
              <a:t>Jan Paweł II, Adhortacja apostolska o zadaniach rodziny chrześcijańskiej w świecie współczesnym „Familiaris </a:t>
            </a:r>
            <a:r>
              <a:rPr lang="pl-PL" b="1" u="sng" dirty="0" err="1"/>
              <a:t>consortio</a:t>
            </a:r>
            <a:r>
              <a:rPr lang="pl-PL" b="1" u="sng" dirty="0"/>
              <a:t>” (1981), nr 32:</a:t>
            </a:r>
            <a:endParaRPr lang="pl-PL" dirty="0"/>
          </a:p>
          <a:p>
            <a:r>
              <a:rPr lang="pl-PL" dirty="0"/>
              <a:t>„W świetle samego doświadczenia tylu par małżeńskich, a także danych, których dostarczają rożne gałęzie ludzkiej wiedzy, refleksja teologiczna winna uchwycić, a następnie zgodnie ze swoim powołaniem uwydatnić </a:t>
            </a:r>
            <a:r>
              <a:rPr lang="pl-PL" i="1" dirty="0"/>
              <a:t>różnicę antropologiczną a zarazem moralną</a:t>
            </a:r>
            <a:r>
              <a:rPr lang="pl-PL" dirty="0"/>
              <a:t>, jaka istnieje pomiędzy środkami antykoncepcyjnymi, a odwołaniem się do rytmów okresowych: chodzi tu o różnicę znacznie większą i głębszą niż się zazwyczaj uważa, która w ostatecznej analizie dotyczy dwóch, nie dających się z sobą pogodzić, koncepcji osoby i płciowości ludzkiej. Wybór rytmu naturalnego bowiem pociąga za sobą akceptację cyklu osoby, to jest kobiety, a co za tym idzie, akceptację dialogu, wzajemnego poszanowania, wspólnej odpowiedzialności, panowania nad sobą. Przyjęcie cyklu i dialogu oznacza następnie uznanie charakteru duchowego i cielesnego zarazem komunii małżeńskiej, jak również przeżywanie miłości osobowej w wierności, jakiej ona wymaga.” 	</a:t>
            </a:r>
          </a:p>
        </p:txBody>
      </p:sp>
    </p:spTree>
    <p:extLst>
      <p:ext uri="{BB962C8B-B14F-4D97-AF65-F5344CB8AC3E}">
        <p14:creationId xmlns:p14="http://schemas.microsoft.com/office/powerpoint/2010/main" val="3104541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BDDA4E-7C79-457E-9C74-F05E2D6ECA10}"/>
              </a:ext>
            </a:extLst>
          </p:cNvPr>
          <p:cNvSpPr>
            <a:spLocks noGrp="1"/>
          </p:cNvSpPr>
          <p:nvPr>
            <p:ph type="title"/>
          </p:nvPr>
        </p:nvSpPr>
        <p:spPr/>
        <p:txBody>
          <a:bodyPr/>
          <a:lstStyle/>
          <a:p>
            <a:r>
              <a:rPr lang="pl-PL" dirty="0" err="1"/>
              <a:t>Humane</a:t>
            </a:r>
            <a:r>
              <a:rPr lang="pl-PL" dirty="0"/>
              <a:t> </a:t>
            </a:r>
            <a:r>
              <a:rPr lang="pl-PL" dirty="0" err="1"/>
              <a:t>viate</a:t>
            </a:r>
            <a:r>
              <a:rPr lang="pl-PL" dirty="0"/>
              <a:t> (Paweł VI, 1968 r.)</a:t>
            </a:r>
          </a:p>
        </p:txBody>
      </p:sp>
      <p:sp>
        <p:nvSpPr>
          <p:cNvPr id="3" name="Symbol zastępczy zawartości 2">
            <a:extLst>
              <a:ext uri="{FF2B5EF4-FFF2-40B4-BE49-F238E27FC236}">
                <a16:creationId xmlns:a16="http://schemas.microsoft.com/office/drawing/2014/main" id="{8C573115-F403-4AE6-9BEE-32A119FAB97C}"/>
              </a:ext>
            </a:extLst>
          </p:cNvPr>
          <p:cNvSpPr>
            <a:spLocks noGrp="1"/>
          </p:cNvSpPr>
          <p:nvPr>
            <p:ph sz="quarter" idx="13"/>
          </p:nvPr>
        </p:nvSpPr>
        <p:spPr/>
        <p:txBody>
          <a:bodyPr>
            <a:normAutofit lnSpcReduction="10000"/>
          </a:bodyPr>
          <a:lstStyle/>
          <a:p>
            <a:r>
              <a:rPr lang="pl-PL" dirty="0"/>
              <a:t>HV 14: „Błądziłby całkowicie ten, kto By mniemał, że płodne stosunki płciowe całego życia małżeńskiego mogą usprawiedliwić stosunek </a:t>
            </a:r>
            <a:r>
              <a:rPr lang="pl-PL" dirty="0" err="1"/>
              <a:t>małześńki</a:t>
            </a:r>
            <a:r>
              <a:rPr lang="pl-PL" dirty="0"/>
              <a:t> z rozmysłu </a:t>
            </a:r>
            <a:r>
              <a:rPr lang="pl-PL" dirty="0" err="1"/>
              <a:t>ubezpłodniony</a:t>
            </a:r>
            <a:r>
              <a:rPr lang="pl-PL" dirty="0"/>
              <a:t> i dlatego z istoty swej moralnie zły”</a:t>
            </a:r>
          </a:p>
          <a:p>
            <a:r>
              <a:rPr lang="pl-PL" dirty="0"/>
              <a:t>Każdy akt małżeński zachowuje swoje wewnętrzne przeznaczenie do przekazywania życia ludzkiego, choć jednocześnie akty niepłodne z przyczyn niezależnych od woli małżonków nie tracą swojej godziwości. Jedynie samowolne zerwanie związku między dwoma istotnymi elementami aktu małżeńskiego, jak to ma miejsce przy stosowaniu środków antykoncepcyjnych, jest wyrazem niewierności wobec planu Bożego. </a:t>
            </a:r>
          </a:p>
        </p:txBody>
      </p:sp>
    </p:spTree>
    <p:extLst>
      <p:ext uri="{BB962C8B-B14F-4D97-AF65-F5344CB8AC3E}">
        <p14:creationId xmlns:p14="http://schemas.microsoft.com/office/powerpoint/2010/main" val="2824563610"/>
      </p:ext>
    </p:extLst>
  </p:cSld>
  <p:clrMapOvr>
    <a:masterClrMapping/>
  </p:clrMapOvr>
</p:sld>
</file>

<file path=ppt/theme/theme1.xml><?xml version="1.0" encoding="utf-8"?>
<a:theme xmlns:a="http://schemas.openxmlformats.org/drawingml/2006/main" name="Kropl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TM04033925[[fn=Kropla]]</Template>
  <TotalTime>288</TotalTime>
  <Words>617</Words>
  <Application>Microsoft Office PowerPoint</Application>
  <PresentationFormat>Panoramiczny</PresentationFormat>
  <Paragraphs>29</Paragraphs>
  <Slides>9</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9</vt:i4>
      </vt:variant>
    </vt:vector>
  </HeadingPairs>
  <TitlesOfParts>
    <vt:vector size="12" baseType="lpstr">
      <vt:lpstr>Arial</vt:lpstr>
      <vt:lpstr>Tw Cen MT</vt:lpstr>
      <vt:lpstr>Kropla</vt:lpstr>
      <vt:lpstr>Antykoncepcja w nauczaniu Kościoła Katolickiego</vt:lpstr>
      <vt:lpstr>Chrześcijanie i żydzi a świat starożytny</vt:lpstr>
      <vt:lpstr>Stary i nowy testament</vt:lpstr>
      <vt:lpstr>Stary i nowy testament o prokreacji</vt:lpstr>
      <vt:lpstr>Kościół starożytny</vt:lpstr>
      <vt:lpstr>WSPÓŁCZESNE NAUCZANIE KOŚCIOŁA CZ. 1</vt:lpstr>
      <vt:lpstr>WSPÓŁCZESNE NAUCZANIE KOŚCIOŁA CZ. 2</vt:lpstr>
      <vt:lpstr>WSPÓŁCZESNE NAUCZANIE KOŚCIOŁA CZ. 3</vt:lpstr>
      <vt:lpstr>Humane viate (Paweł VI, 1968 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Antykoncepcja w nauczaniu Kościoła Katolickiego</dc:title>
  <dc:creator>Jacek</dc:creator>
  <cp:lastModifiedBy>Jacek</cp:lastModifiedBy>
  <cp:revision>6</cp:revision>
  <dcterms:created xsi:type="dcterms:W3CDTF">2018-02-23T10:27:09Z</dcterms:created>
  <dcterms:modified xsi:type="dcterms:W3CDTF">2018-02-23T15:15:28Z</dcterms:modified>
</cp:coreProperties>
</file>